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307" r:id="rId4"/>
    <p:sldId id="301" r:id="rId5"/>
    <p:sldId id="2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51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64" d="100"/>
          <a:sy n="64" d="100"/>
        </p:scale>
        <p:origin x="6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3/15/2020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3/15/2020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3/15/2020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3/15/2020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852828"/>
            <a:ext cx="11649633" cy="1325563"/>
          </a:xfrm>
        </p:spPr>
        <p:txBody>
          <a:bodyPr>
            <a:noAutofit/>
          </a:bodyPr>
          <a:lstStyle/>
          <a:p>
            <a:pPr algn="ctr"/>
            <a:r>
              <a:rPr lang="en-US" sz="3400" b="1" baseline="30000" dirty="0">
                <a:effectLst>
                  <a:outerShdw blurRad="38100" dist="38100" dir="2700000" algn="tl">
                    <a:srgbClr val="000000">
                      <a:alpha val="43137"/>
                    </a:srgbClr>
                  </a:outerShdw>
                </a:effectLst>
                <a:latin typeface="+mn-lt"/>
              </a:rPr>
              <a:t>10 </a:t>
            </a:r>
            <a:r>
              <a:rPr lang="en-US" sz="3400" b="1" dirty="0">
                <a:effectLst>
                  <a:outerShdw blurRad="38100" dist="38100" dir="2700000" algn="tl">
                    <a:srgbClr val="000000">
                      <a:alpha val="43137"/>
                    </a:srgbClr>
                  </a:outerShdw>
                </a:effectLst>
                <a:latin typeface="+mn-lt"/>
              </a:rPr>
              <a:t>According to the grace of God given to me, like a skilled master builder I laid a foundation, and someone else is building upon it.  Let each one take care how he builds upon it.  </a:t>
            </a:r>
            <a:r>
              <a:rPr lang="en-US" sz="3400" b="1" baseline="30000" dirty="0">
                <a:effectLst>
                  <a:outerShdw blurRad="38100" dist="38100" dir="2700000" algn="tl">
                    <a:srgbClr val="000000">
                      <a:alpha val="43137"/>
                    </a:srgbClr>
                  </a:outerShdw>
                </a:effectLst>
                <a:latin typeface="+mn-lt"/>
              </a:rPr>
              <a:t>11 </a:t>
            </a:r>
            <a:r>
              <a:rPr lang="en-US" sz="3400" b="1" dirty="0">
                <a:effectLst>
                  <a:outerShdw blurRad="38100" dist="38100" dir="2700000" algn="tl">
                    <a:srgbClr val="000000">
                      <a:alpha val="43137"/>
                    </a:srgbClr>
                  </a:outerShdw>
                </a:effectLst>
                <a:latin typeface="+mn-lt"/>
              </a:rPr>
              <a:t>For no one can lay a foundation other than that which is laid, which is Jesus Christ.  </a:t>
            </a:r>
            <a:r>
              <a:rPr lang="en-US" sz="3400" b="1" baseline="30000" dirty="0">
                <a:effectLst>
                  <a:outerShdw blurRad="38100" dist="38100" dir="2700000" algn="tl">
                    <a:srgbClr val="000000">
                      <a:alpha val="43137"/>
                    </a:srgbClr>
                  </a:outerShdw>
                </a:effectLst>
                <a:latin typeface="+mn-lt"/>
              </a:rPr>
              <a:t>12 </a:t>
            </a:r>
            <a:r>
              <a:rPr lang="en-US" sz="3400" b="1" dirty="0">
                <a:effectLst>
                  <a:outerShdw blurRad="38100" dist="38100" dir="2700000" algn="tl">
                    <a:srgbClr val="000000">
                      <a:alpha val="43137"/>
                    </a:srgbClr>
                  </a:outerShdw>
                </a:effectLst>
                <a:latin typeface="+mn-lt"/>
              </a:rPr>
              <a:t>Now if anyone builds on the foundation with gold, silver, precious stones, wood, hay, straw— </a:t>
            </a:r>
            <a:r>
              <a:rPr lang="en-US" sz="3400" b="1" baseline="30000" dirty="0">
                <a:effectLst>
                  <a:outerShdw blurRad="38100" dist="38100" dir="2700000" algn="tl">
                    <a:srgbClr val="000000">
                      <a:alpha val="43137"/>
                    </a:srgbClr>
                  </a:outerShdw>
                </a:effectLst>
                <a:latin typeface="+mn-lt"/>
              </a:rPr>
              <a:t>13 </a:t>
            </a:r>
            <a:r>
              <a:rPr lang="en-US" sz="3400" b="1" dirty="0">
                <a:effectLst>
                  <a:outerShdw blurRad="38100" dist="38100" dir="2700000" algn="tl">
                    <a:srgbClr val="000000">
                      <a:alpha val="43137"/>
                    </a:srgbClr>
                  </a:outerShdw>
                </a:effectLst>
                <a:latin typeface="+mn-lt"/>
              </a:rPr>
              <a:t>each one's work will become manifest, for the Day will disclose it, because it will be revealed by fire, and the fire will test what sort of work each one has done.  </a:t>
            </a:r>
            <a:r>
              <a:rPr lang="en-US" sz="3400" b="1" baseline="30000" dirty="0">
                <a:effectLst>
                  <a:outerShdw blurRad="38100" dist="38100" dir="2700000" algn="tl">
                    <a:srgbClr val="000000">
                      <a:alpha val="43137"/>
                    </a:srgbClr>
                  </a:outerShdw>
                </a:effectLst>
                <a:latin typeface="+mn-lt"/>
              </a:rPr>
              <a:t>14 </a:t>
            </a:r>
            <a:r>
              <a:rPr lang="en-US" sz="3400" b="1" dirty="0">
                <a:effectLst>
                  <a:outerShdw blurRad="38100" dist="38100" dir="2700000" algn="tl">
                    <a:srgbClr val="000000">
                      <a:alpha val="43137"/>
                    </a:srgbClr>
                  </a:outerShdw>
                </a:effectLst>
                <a:latin typeface="+mn-lt"/>
              </a:rPr>
              <a:t>If the work that anyone has built on the foundation survives, he will receive a reward.  </a:t>
            </a:r>
            <a:r>
              <a:rPr lang="en-US" sz="3400" b="1" baseline="30000" dirty="0">
                <a:effectLst>
                  <a:outerShdw blurRad="38100" dist="38100" dir="2700000" algn="tl">
                    <a:srgbClr val="000000">
                      <a:alpha val="43137"/>
                    </a:srgbClr>
                  </a:outerShdw>
                </a:effectLst>
                <a:latin typeface="+mn-lt"/>
              </a:rPr>
              <a:t>15 </a:t>
            </a:r>
            <a:r>
              <a:rPr lang="en-US" sz="3400" b="1" dirty="0">
                <a:effectLst>
                  <a:outerShdw blurRad="38100" dist="38100" dir="2700000" algn="tl">
                    <a:srgbClr val="000000">
                      <a:alpha val="43137"/>
                    </a:srgbClr>
                  </a:outerShdw>
                </a:effectLst>
                <a:latin typeface="+mn-lt"/>
              </a:rPr>
              <a:t>If anyone's work is burned up, he will suffer loss, though he himself will be saved, but only as through fire.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1 Corinthians </a:t>
            </a:r>
            <a:r>
              <a:rPr lang="en-US" sz="2400" b="1" dirty="0" smtClean="0">
                <a:effectLst>
                  <a:outerShdw blurRad="38100" dist="38100" dir="2700000" algn="tl">
                    <a:srgbClr val="000000">
                      <a:alpha val="43137"/>
                    </a:srgbClr>
                  </a:outerShdw>
                </a:effectLst>
                <a:latin typeface="+mn-lt"/>
              </a:rPr>
              <a:t>3:10-15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1335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4909" y="223837"/>
            <a:ext cx="6933097" cy="356823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314" y="3671048"/>
            <a:ext cx="5970494" cy="2985247"/>
          </a:xfrm>
          <a:prstGeom prst="rect">
            <a:avLst/>
          </a:prstGeom>
        </p:spPr>
      </p:pic>
    </p:spTree>
    <p:extLst>
      <p:ext uri="{BB962C8B-B14F-4D97-AF65-F5344CB8AC3E}">
        <p14:creationId xmlns:p14="http://schemas.microsoft.com/office/powerpoint/2010/main" val="425797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731805"/>
            <a:ext cx="1164963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“Everyone then who hears these words of mine and does them will be like a wise man who built his house on the rock.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And the rain fell, and the floods came, and the winds blew and beat on that house, but it did not fall, because it had been founded on the rock.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And everyone who hears these words of mine and does not do them will be like a foolish man who built his house on the sand.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And the rain fell, and the floods came, and the winds blew and beat against that house, and it fell, and great was the fall of it.”</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Matthew 7:24-27 ESV</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46097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3410548"/>
            <a:ext cx="11698942"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gave us a spirit </a:t>
            </a:r>
            <a:r>
              <a:rPr lang="en-US" sz="3200" b="1" dirty="0">
                <a:solidFill>
                  <a:schemeClr val="bg1"/>
                </a:solidFill>
                <a:effectLst>
                  <a:glow rad="127000">
                    <a:srgbClr val="FF0000"/>
                  </a:glow>
                  <a:outerShdw blurRad="38100" dist="38100" dir="2700000" algn="tl">
                    <a:srgbClr val="000000">
                      <a:alpha val="43137"/>
                    </a:srgbClr>
                  </a:outerShdw>
                </a:effectLst>
                <a:latin typeface="+mn-lt"/>
              </a:rPr>
              <a:t>not of fear</a:t>
            </a:r>
            <a:r>
              <a:rPr lang="en-US" sz="3200" b="1" dirty="0">
                <a:effectLst>
                  <a:outerShdw blurRad="38100" dist="38100" dir="2700000" algn="tl">
                    <a:srgbClr val="000000">
                      <a:alpha val="43137"/>
                    </a:srgbClr>
                  </a:outerShdw>
                </a:effectLst>
                <a:latin typeface="+mn-lt"/>
              </a:rPr>
              <a:t> but of power and love and self-control.</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2 Timothy 1:7 ESV</a:t>
            </a:r>
            <a:br>
              <a:rPr lang="en-US" sz="20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400" b="1" baseline="30000" dirty="0">
                <a:effectLst>
                  <a:outerShdw blurRad="38100" dist="38100" dir="2700000" algn="tl">
                    <a:srgbClr val="000000">
                      <a:alpha val="43137"/>
                    </a:srgbClr>
                  </a:outerShdw>
                </a:effectLst>
                <a:latin typeface="+mn-lt"/>
              </a:rPr>
              <a:t>6 </a:t>
            </a:r>
            <a:r>
              <a:rPr lang="en-US" sz="3200" b="1" dirty="0">
                <a:solidFill>
                  <a:schemeClr val="bg1"/>
                </a:solidFill>
                <a:effectLst>
                  <a:glow rad="127000">
                    <a:srgbClr val="FF0000"/>
                  </a:glow>
                  <a:outerShdw blurRad="38100" dist="38100" dir="2700000" algn="tl">
                    <a:srgbClr val="000000">
                      <a:alpha val="43137"/>
                    </a:srgbClr>
                  </a:outerShdw>
                </a:effectLst>
                <a:latin typeface="+mn-lt"/>
              </a:rPr>
              <a:t>do not be anxious about anything</a:t>
            </a:r>
            <a:r>
              <a:rPr lang="en-US" sz="3200" b="1" dirty="0">
                <a:effectLst>
                  <a:outerShdw blurRad="38100" dist="38100" dir="2700000" algn="tl">
                    <a:srgbClr val="000000">
                      <a:alpha val="43137"/>
                    </a:srgbClr>
                  </a:outerShdw>
                </a:effectLst>
                <a:latin typeface="+mn-lt"/>
              </a:rPr>
              <a:t>, but in everything by prayer and supplication with thanksgiving let your requests be made known to God</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Philippians 4:6 </a:t>
            </a:r>
            <a:r>
              <a:rPr lang="en-US" sz="2000" b="1" dirty="0" smtClean="0">
                <a:effectLst>
                  <a:outerShdw blurRad="38100" dist="38100" dir="2700000" algn="tl">
                    <a:srgbClr val="000000">
                      <a:alpha val="43137"/>
                    </a:srgbClr>
                  </a:outerShdw>
                </a:effectLst>
                <a:latin typeface="+mn-lt"/>
              </a:rPr>
              <a:t>ESV</a:t>
            </a:r>
            <a:br>
              <a:rPr lang="en-US" sz="20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Have I not commanded you? </a:t>
            </a:r>
            <a:r>
              <a:rPr lang="en-US" sz="3200" b="1" dirty="0">
                <a:effectLst>
                  <a:outerShdw blurRad="38100" dist="38100" dir="2700000" algn="tl">
                    <a:srgbClr val="000000">
                      <a:alpha val="43137"/>
                    </a:srgbClr>
                  </a:outerShdw>
                </a:effectLst>
                <a:latin typeface="+mn-lt"/>
              </a:rPr>
              <a:t>Be strong and courageous. </a:t>
            </a:r>
            <a:r>
              <a:rPr lang="en-US" sz="3200" b="1" dirty="0">
                <a:solidFill>
                  <a:schemeClr val="bg1"/>
                </a:solidFill>
                <a:effectLst>
                  <a:glow rad="127000">
                    <a:srgbClr val="FF0000"/>
                  </a:glow>
                  <a:outerShdw blurRad="38100" dist="38100" dir="2700000" algn="tl">
                    <a:srgbClr val="000000">
                      <a:alpha val="43137"/>
                    </a:srgbClr>
                  </a:outerShdw>
                </a:effectLst>
                <a:latin typeface="+mn-lt"/>
              </a:rPr>
              <a:t>Do not be frightened</a:t>
            </a:r>
            <a:r>
              <a:rPr lang="en-US" sz="3200" b="1" dirty="0">
                <a:effectLst>
                  <a:outerShdw blurRad="38100" dist="38100" dir="2700000" algn="tl">
                    <a:srgbClr val="000000">
                      <a:alpha val="43137"/>
                    </a:srgbClr>
                  </a:outerShdw>
                </a:effectLst>
                <a:latin typeface="+mn-lt"/>
              </a:rPr>
              <a:t>, and do not be dismayed, for the </a:t>
            </a:r>
            <a:r>
              <a:rPr lang="en-US" sz="3200" b="1" cap="small" dirty="0">
                <a:effectLst>
                  <a:outerShdw blurRad="38100" dist="38100" dir="2700000" algn="tl">
                    <a:srgbClr val="000000">
                      <a:alpha val="43137"/>
                    </a:srgbClr>
                  </a:outerShdw>
                </a:effectLst>
                <a:latin typeface="+mn-lt"/>
              </a:rPr>
              <a:t>Lord</a:t>
            </a:r>
            <a:r>
              <a:rPr lang="en-US" sz="3200" b="1" dirty="0">
                <a:effectLst>
                  <a:outerShdw blurRad="38100" dist="38100" dir="2700000" algn="tl">
                    <a:srgbClr val="000000">
                      <a:alpha val="43137"/>
                    </a:srgbClr>
                  </a:outerShdw>
                </a:effectLst>
                <a:latin typeface="+mn-lt"/>
              </a:rPr>
              <a:t> your God is with you wherever you go.”</a:t>
            </a: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Joshua 1:9 ESV</a:t>
            </a:r>
            <a:endParaRPr lang="en-US" sz="20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5709" b="16339"/>
          <a:stretch/>
        </p:blipFill>
        <p:spPr>
          <a:xfrm>
            <a:off x="3413386" y="201705"/>
            <a:ext cx="5761219" cy="11833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4308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642</TotalTime>
  <Words>3</Words>
  <Application>Microsoft Office PowerPoint</Application>
  <PresentationFormat>Widescreen</PresentationFormat>
  <Paragraphs>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10 According to the grace of God given to me, like a skilled master builder I laid a foundation, and someone else is building upon it.  Let each one take care how he builds upon it.  11 For no one can lay a foundation other than that which is laid, which is Jesus Christ.  12 Now if anyone builds on the foundation with gold, silver, precious stones, wood, hay, straw— 13 each one's work will become manifest, for the Day will disclose it, because it will be revealed by fire, and the fire will test what sort of work each one has done.  14 If the work that anyone has built on the foundation survives, he will receive a reward.  15 If anyone's work is burned up, he will suffer loss, though he himself will be saved, but only as through fire.  1 Corinthians 3:10-15 ESV</vt:lpstr>
      <vt:lpstr>PowerPoint Presentation</vt:lpstr>
      <vt:lpstr>24 “Everyone then who hears these words of mine and does them will be like a wise man who built his house on the rock.  25 And the rain fell, and the floods came, and the winds blew and beat on that house, but it did not fall, because it had been founded on the rock.  26 And everyone who hears these words of mine and does not do them will be like a foolish man who built his house on the sand.  27 And the rain fell, and the floods came, and the winds blew and beat against that house, and it fell, and great was the fall of it.”  Matthew 7:24-27 ESV</vt:lpstr>
      <vt:lpstr>7 for God gave us a spirit not of fear but of power and love and self-control. 2 Timothy 1:7 ESV  6 do not be anxious about anything, but in everything by prayer and supplication with thanksgiving let your requests be made known to God. Philippians 4:6 ESV  9 Have I not commanded you? Be strong and courageous. Do not be frightened, and do not be dismayed, for the Lord your God is with you wherever you go.” Joshua 1:9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26</cp:revision>
  <dcterms:created xsi:type="dcterms:W3CDTF">2020-01-19T02:49:26Z</dcterms:created>
  <dcterms:modified xsi:type="dcterms:W3CDTF">2020-03-15T10:42:00Z</dcterms:modified>
</cp:coreProperties>
</file>