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8" r:id="rId3"/>
    <p:sldId id="289" r:id="rId4"/>
    <p:sldId id="290" r:id="rId5"/>
    <p:sldId id="291" r:id="rId6"/>
    <p:sldId id="292" r:id="rId7"/>
    <p:sldId id="293" r:id="rId8"/>
    <p:sldId id="294" r:id="rId9"/>
    <p:sldId id="295" r:id="rId10"/>
    <p:sldId id="296" r:id="rId11"/>
    <p:sldId id="297" r:id="rId12"/>
    <p:sldId id="298" r:id="rId13"/>
    <p:sldId id="299" r:id="rId14"/>
    <p:sldId id="300"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27" autoAdjust="0"/>
    <p:restoredTop sz="94660"/>
  </p:normalViewPr>
  <p:slideViewPr>
    <p:cSldViewPr snapToGrid="0">
      <p:cViewPr varScale="1">
        <p:scale>
          <a:sx n="71" d="100"/>
          <a:sy n="71" d="100"/>
        </p:scale>
        <p:origin x="492" y="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508EA47-1E94-4B0F-A85A-5F083A7320E3}" type="datetimeFigureOut">
              <a:rPr lang="en-US" smtClean="0"/>
              <a:t>2/23/2020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B07A2C-8686-416F-9154-7025A5212863}" type="slidenum">
              <a:rPr lang="en-US" smtClean="0"/>
              <a:t>‹#›</a:t>
            </a:fld>
            <a:endParaRPr lang="en-US"/>
          </a:p>
        </p:txBody>
      </p:sp>
    </p:spTree>
    <p:extLst>
      <p:ext uri="{BB962C8B-B14F-4D97-AF65-F5344CB8AC3E}">
        <p14:creationId xmlns:p14="http://schemas.microsoft.com/office/powerpoint/2010/main" val="27729807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508EA47-1E94-4B0F-A85A-5F083A7320E3}" type="datetimeFigureOut">
              <a:rPr lang="en-US" smtClean="0"/>
              <a:t>2/23/2020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B07A2C-8686-416F-9154-7025A5212863}" type="slidenum">
              <a:rPr lang="en-US" smtClean="0"/>
              <a:t>‹#›</a:t>
            </a:fld>
            <a:endParaRPr lang="en-US"/>
          </a:p>
        </p:txBody>
      </p:sp>
    </p:spTree>
    <p:extLst>
      <p:ext uri="{BB962C8B-B14F-4D97-AF65-F5344CB8AC3E}">
        <p14:creationId xmlns:p14="http://schemas.microsoft.com/office/powerpoint/2010/main" val="15926802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508EA47-1E94-4B0F-A85A-5F083A7320E3}" type="datetimeFigureOut">
              <a:rPr lang="en-US" smtClean="0"/>
              <a:t>2/23/2020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B07A2C-8686-416F-9154-7025A5212863}" type="slidenum">
              <a:rPr lang="en-US" smtClean="0"/>
              <a:t>‹#›</a:t>
            </a:fld>
            <a:endParaRPr lang="en-US"/>
          </a:p>
        </p:txBody>
      </p:sp>
    </p:spTree>
    <p:extLst>
      <p:ext uri="{BB962C8B-B14F-4D97-AF65-F5344CB8AC3E}">
        <p14:creationId xmlns:p14="http://schemas.microsoft.com/office/powerpoint/2010/main" val="22089111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508EA47-1E94-4B0F-A85A-5F083A7320E3}" type="datetimeFigureOut">
              <a:rPr lang="en-US" smtClean="0"/>
              <a:t>2/23/2020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3B07A2C-8686-416F-9154-7025A5212863}" type="slidenum">
              <a:rPr lang="en-US" smtClean="0"/>
              <a:t>‹#›</a:t>
            </a:fld>
            <a:endParaRPr lang="en-US"/>
          </a:p>
        </p:txBody>
      </p:sp>
    </p:spTree>
    <p:extLst>
      <p:ext uri="{BB962C8B-B14F-4D97-AF65-F5344CB8AC3E}">
        <p14:creationId xmlns:p14="http://schemas.microsoft.com/office/powerpoint/2010/main" val="29216140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508EA47-1E94-4B0F-A85A-5F083A7320E3}" type="datetimeFigureOut">
              <a:rPr lang="en-US" smtClean="0"/>
              <a:t>2/23/2020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3B07A2C-8686-416F-9154-7025A5212863}" type="slidenum">
              <a:rPr lang="en-US" smtClean="0"/>
              <a:t>‹#›</a:t>
            </a:fld>
            <a:endParaRPr lang="en-US"/>
          </a:p>
        </p:txBody>
      </p:sp>
    </p:spTree>
    <p:extLst>
      <p:ext uri="{BB962C8B-B14F-4D97-AF65-F5344CB8AC3E}">
        <p14:creationId xmlns:p14="http://schemas.microsoft.com/office/powerpoint/2010/main" val="34603706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508EA47-1E94-4B0F-A85A-5F083A7320E3}" type="datetimeFigureOut">
              <a:rPr lang="en-US" smtClean="0"/>
              <a:t>2/23/2020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3B07A2C-8686-416F-9154-7025A5212863}" type="slidenum">
              <a:rPr lang="en-US" smtClean="0"/>
              <a:t>‹#›</a:t>
            </a:fld>
            <a:endParaRPr lang="en-US"/>
          </a:p>
        </p:txBody>
      </p:sp>
    </p:spTree>
    <p:extLst>
      <p:ext uri="{BB962C8B-B14F-4D97-AF65-F5344CB8AC3E}">
        <p14:creationId xmlns:p14="http://schemas.microsoft.com/office/powerpoint/2010/main" val="32718363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508EA47-1E94-4B0F-A85A-5F083A7320E3}" type="datetimeFigureOut">
              <a:rPr lang="en-US" smtClean="0"/>
              <a:t>2/23/2020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3B07A2C-8686-416F-9154-7025A5212863}" type="slidenum">
              <a:rPr lang="en-US" smtClean="0"/>
              <a:t>‹#›</a:t>
            </a:fld>
            <a:endParaRPr lang="en-US"/>
          </a:p>
        </p:txBody>
      </p:sp>
    </p:spTree>
    <p:extLst>
      <p:ext uri="{BB962C8B-B14F-4D97-AF65-F5344CB8AC3E}">
        <p14:creationId xmlns:p14="http://schemas.microsoft.com/office/powerpoint/2010/main" val="7461891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508EA47-1E94-4B0F-A85A-5F083A7320E3}" type="datetimeFigureOut">
              <a:rPr lang="en-US" smtClean="0"/>
              <a:t>2/23/2020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3B07A2C-8686-416F-9154-7025A5212863}" type="slidenum">
              <a:rPr lang="en-US" smtClean="0"/>
              <a:t>‹#›</a:t>
            </a:fld>
            <a:endParaRPr lang="en-US"/>
          </a:p>
        </p:txBody>
      </p:sp>
    </p:spTree>
    <p:extLst>
      <p:ext uri="{BB962C8B-B14F-4D97-AF65-F5344CB8AC3E}">
        <p14:creationId xmlns:p14="http://schemas.microsoft.com/office/powerpoint/2010/main" val="21078504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508EA47-1E94-4B0F-A85A-5F083A7320E3}" type="datetimeFigureOut">
              <a:rPr lang="en-US" smtClean="0"/>
              <a:t>2/23/2020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3B07A2C-8686-416F-9154-7025A5212863}" type="slidenum">
              <a:rPr lang="en-US" smtClean="0"/>
              <a:t>‹#›</a:t>
            </a:fld>
            <a:endParaRPr lang="en-US"/>
          </a:p>
        </p:txBody>
      </p:sp>
    </p:spTree>
    <p:extLst>
      <p:ext uri="{BB962C8B-B14F-4D97-AF65-F5344CB8AC3E}">
        <p14:creationId xmlns:p14="http://schemas.microsoft.com/office/powerpoint/2010/main" val="25831708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508EA47-1E94-4B0F-A85A-5F083A7320E3}" type="datetimeFigureOut">
              <a:rPr lang="en-US" smtClean="0"/>
              <a:t>2/23/2020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B07A2C-8686-416F-9154-7025A5212863}" type="slidenum">
              <a:rPr lang="en-US" smtClean="0"/>
              <a:t>‹#›</a:t>
            </a:fld>
            <a:endParaRPr lang="en-US"/>
          </a:p>
        </p:txBody>
      </p:sp>
    </p:spTree>
    <p:extLst>
      <p:ext uri="{BB962C8B-B14F-4D97-AF65-F5344CB8AC3E}">
        <p14:creationId xmlns:p14="http://schemas.microsoft.com/office/powerpoint/2010/main" val="34273494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508EA47-1E94-4B0F-A85A-5F083A7320E3}" type="datetimeFigureOut">
              <a:rPr lang="en-US" smtClean="0"/>
              <a:t>2/23/2020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B07A2C-8686-416F-9154-7025A5212863}" type="slidenum">
              <a:rPr lang="en-US" smtClean="0"/>
              <a:t>‹#›</a:t>
            </a:fld>
            <a:endParaRPr lang="en-US"/>
          </a:p>
        </p:txBody>
      </p:sp>
    </p:spTree>
    <p:extLst>
      <p:ext uri="{BB962C8B-B14F-4D97-AF65-F5344CB8AC3E}">
        <p14:creationId xmlns:p14="http://schemas.microsoft.com/office/powerpoint/2010/main" val="25239433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23000"/>
            <a:lum/>
          </a:blip>
          <a:srcRect/>
          <a:stretch>
            <a:fillRect t="-9000" b="-9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508EA47-1E94-4B0F-A85A-5F083A7320E3}" type="datetimeFigureOut">
              <a:rPr lang="en-US" smtClean="0"/>
              <a:t>2/23/2020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3B07A2C-8686-416F-9154-7025A5212863}" type="slidenum">
              <a:rPr lang="en-US" smtClean="0"/>
              <a:t>‹#›</a:t>
            </a:fld>
            <a:endParaRPr lang="en-US"/>
          </a:p>
        </p:txBody>
      </p:sp>
    </p:spTree>
    <p:extLst>
      <p:ext uri="{BB962C8B-B14F-4D97-AF65-F5344CB8AC3E}">
        <p14:creationId xmlns:p14="http://schemas.microsoft.com/office/powerpoint/2010/main" val="47605000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471019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0306" y="2610779"/>
            <a:ext cx="11232774" cy="1325563"/>
          </a:xfrm>
        </p:spPr>
        <p:txBody>
          <a:bodyPr>
            <a:noAutofit/>
          </a:bodyPr>
          <a:lstStyle/>
          <a:p>
            <a:pPr algn="ctr"/>
            <a:r>
              <a:rPr lang="en-US" sz="3600" b="1" dirty="0">
                <a:effectLst>
                  <a:outerShdw blurRad="38100" dist="38100" dir="2700000" algn="tl">
                    <a:srgbClr val="000000">
                      <a:alpha val="43137"/>
                    </a:srgbClr>
                  </a:outerShdw>
                </a:effectLst>
                <a:latin typeface="+mn-lt"/>
              </a:rPr>
              <a:t>So, brothers and sisters, I could not speak to you as spiritual people, but instead as people of the flesh, as infants in Christ.  </a:t>
            </a:r>
            <a:r>
              <a:rPr lang="en-US" sz="3600" b="1" baseline="30000" dirty="0">
                <a:effectLst>
                  <a:outerShdw blurRad="38100" dist="38100" dir="2700000" algn="tl">
                    <a:srgbClr val="000000">
                      <a:alpha val="43137"/>
                    </a:srgbClr>
                  </a:outerShdw>
                </a:effectLst>
                <a:latin typeface="+mn-lt"/>
              </a:rPr>
              <a:t>2 </a:t>
            </a:r>
            <a:r>
              <a:rPr lang="en-US" sz="3600" b="1" dirty="0">
                <a:effectLst>
                  <a:outerShdw blurRad="38100" dist="38100" dir="2700000" algn="tl">
                    <a:srgbClr val="000000">
                      <a:alpha val="43137"/>
                    </a:srgbClr>
                  </a:outerShdw>
                </a:effectLst>
                <a:latin typeface="+mn-lt"/>
              </a:rPr>
              <a:t>I fed you milk, not solid food, for you were not yet ready.  In fact, you are still not ready, </a:t>
            </a:r>
            <a:r>
              <a:rPr lang="en-US" sz="3600" b="1" baseline="30000" dirty="0">
                <a:effectLst>
                  <a:outerShdw blurRad="38100" dist="38100" dir="2700000" algn="tl">
                    <a:srgbClr val="000000">
                      <a:alpha val="43137"/>
                    </a:srgbClr>
                  </a:outerShdw>
                </a:effectLst>
                <a:latin typeface="+mn-lt"/>
              </a:rPr>
              <a:t>3 </a:t>
            </a:r>
            <a:r>
              <a:rPr lang="en-US" sz="3600" b="1" dirty="0">
                <a:effectLst>
                  <a:outerShdw blurRad="38100" dist="38100" dir="2700000" algn="tl">
                    <a:srgbClr val="000000">
                      <a:alpha val="43137"/>
                    </a:srgbClr>
                  </a:outerShdw>
                </a:effectLst>
                <a:latin typeface="+mn-lt"/>
              </a:rPr>
              <a:t>for you are still influenced by the flesh.  For since there is still jealousy and dissension among you, are you not influenced by the flesh and behaving like unregenerate people</a:t>
            </a:r>
            <a:r>
              <a:rPr lang="en-US" sz="3600" b="1" dirty="0" smtClean="0">
                <a:effectLst>
                  <a:outerShdw blurRad="38100" dist="38100" dir="2700000" algn="tl">
                    <a:srgbClr val="000000">
                      <a:alpha val="43137"/>
                    </a:srgbClr>
                  </a:outerShdw>
                </a:effectLst>
                <a:latin typeface="+mn-lt"/>
              </a:rPr>
              <a:t>?</a:t>
            </a:r>
            <a:br>
              <a:rPr lang="en-US" sz="3600" b="1" dirty="0" smtClean="0">
                <a:effectLst>
                  <a:outerShdw blurRad="38100" dist="38100" dir="2700000" algn="tl">
                    <a:srgbClr val="000000">
                      <a:alpha val="43137"/>
                    </a:srgbClr>
                  </a:outerShdw>
                </a:effectLst>
                <a:latin typeface="+mn-lt"/>
              </a:rPr>
            </a:br>
            <a:r>
              <a:rPr lang="en-US" sz="3600" b="1" dirty="0">
                <a:effectLst>
                  <a:outerShdw blurRad="38100" dist="38100" dir="2700000" algn="tl">
                    <a:srgbClr val="000000">
                      <a:alpha val="43137"/>
                    </a:srgbClr>
                  </a:outerShdw>
                </a:effectLst>
                <a:latin typeface="+mn-lt"/>
              </a:rPr>
              <a:t/>
            </a:r>
            <a:br>
              <a:rPr lang="en-US" sz="3600" b="1" dirty="0">
                <a:effectLst>
                  <a:outerShdw blurRad="38100" dist="38100" dir="2700000" algn="tl">
                    <a:srgbClr val="000000">
                      <a:alpha val="43137"/>
                    </a:srgbClr>
                  </a:outerShdw>
                </a:effectLst>
                <a:latin typeface="+mn-lt"/>
              </a:rPr>
            </a:br>
            <a:r>
              <a:rPr lang="en-US" sz="2800" b="1" dirty="0">
                <a:effectLst>
                  <a:outerShdw blurRad="38100" dist="38100" dir="2700000" algn="tl">
                    <a:srgbClr val="000000">
                      <a:alpha val="43137"/>
                    </a:srgbClr>
                  </a:outerShdw>
                </a:effectLst>
                <a:latin typeface="+mn-lt"/>
              </a:rPr>
              <a:t>1 Corinthians </a:t>
            </a:r>
            <a:r>
              <a:rPr lang="en-US" sz="2800" b="1" dirty="0">
                <a:effectLst>
                  <a:outerShdw blurRad="38100" dist="38100" dir="2700000" algn="tl">
                    <a:srgbClr val="000000">
                      <a:alpha val="43137"/>
                    </a:srgbClr>
                  </a:outerShdw>
                </a:effectLst>
                <a:latin typeface="+mn-lt"/>
              </a:rPr>
              <a:t>3:1-3  </a:t>
            </a:r>
            <a:r>
              <a:rPr lang="en-US" sz="2800" b="1" dirty="0">
                <a:effectLst>
                  <a:outerShdw blurRad="38100" dist="38100" dir="2700000" algn="tl">
                    <a:srgbClr val="000000">
                      <a:alpha val="43137"/>
                    </a:srgbClr>
                  </a:outerShdw>
                </a:effectLst>
                <a:latin typeface="+mn-lt"/>
              </a:rPr>
              <a:t>NET</a:t>
            </a:r>
            <a:r>
              <a:rPr lang="en-US" sz="3200" b="1" dirty="0">
                <a:effectLst>
                  <a:outerShdw blurRad="38100" dist="38100" dir="2700000" algn="tl">
                    <a:srgbClr val="000000">
                      <a:alpha val="43137"/>
                    </a:srgbClr>
                  </a:outerShdw>
                </a:effectLst>
              </a:rPr>
              <a:t/>
            </a:r>
            <a:br>
              <a:rPr lang="en-US" sz="3200" b="1" dirty="0">
                <a:effectLst>
                  <a:outerShdw blurRad="38100" dist="38100" dir="2700000" algn="tl">
                    <a:srgbClr val="000000">
                      <a:alpha val="43137"/>
                    </a:srgbClr>
                  </a:outerShdw>
                </a:effectLst>
              </a:rPr>
            </a:br>
            <a:endParaRPr lang="en-US" sz="3200" dirty="0">
              <a:effectLst>
                <a:outerShdw blurRad="38100" dist="38100" dir="2700000" algn="tl">
                  <a:srgbClr val="000000">
                    <a:alpha val="43137"/>
                  </a:srgbClr>
                </a:outerShdw>
              </a:effectLst>
              <a:latin typeface="+mn-lt"/>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4871" y="5636301"/>
            <a:ext cx="1939221" cy="1369111"/>
          </a:xfrm>
          <a:prstGeom prst="rect">
            <a:avLst/>
          </a:prstGeom>
        </p:spPr>
      </p:pic>
    </p:spTree>
    <p:extLst>
      <p:ext uri="{BB962C8B-B14F-4D97-AF65-F5344CB8AC3E}">
        <p14:creationId xmlns:p14="http://schemas.microsoft.com/office/powerpoint/2010/main" val="42133528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0306" y="2610779"/>
            <a:ext cx="11232774" cy="1325563"/>
          </a:xfrm>
        </p:spPr>
        <p:txBody>
          <a:bodyPr>
            <a:noAutofit/>
          </a:bodyPr>
          <a:lstStyle/>
          <a:p>
            <a:pPr algn="ctr"/>
            <a:r>
              <a:rPr lang="en-US" sz="3600" b="1" baseline="30000" dirty="0">
                <a:effectLst>
                  <a:outerShdw blurRad="38100" dist="38100" dir="2700000" algn="tl">
                    <a:srgbClr val="000000">
                      <a:alpha val="43137"/>
                    </a:srgbClr>
                  </a:outerShdw>
                </a:effectLst>
                <a:latin typeface="+mn-lt"/>
              </a:rPr>
              <a:t>6 </a:t>
            </a:r>
            <a:r>
              <a:rPr lang="en-US" sz="3600" b="1" dirty="0">
                <a:effectLst>
                  <a:outerShdw blurRad="38100" dist="38100" dir="2700000" algn="tl">
                    <a:srgbClr val="000000">
                      <a:alpha val="43137"/>
                    </a:srgbClr>
                  </a:outerShdw>
                </a:effectLst>
                <a:latin typeface="+mn-lt"/>
              </a:rPr>
              <a:t>Now we do speak wisdom among the mature, but not a wisdom of this age or of the rulers of this age, who are perishing.  </a:t>
            </a:r>
            <a:r>
              <a:rPr lang="en-US" sz="3600" b="1" baseline="30000" dirty="0">
                <a:effectLst>
                  <a:outerShdw blurRad="38100" dist="38100" dir="2700000" algn="tl">
                    <a:srgbClr val="000000">
                      <a:alpha val="43137"/>
                    </a:srgbClr>
                  </a:outerShdw>
                </a:effectLst>
                <a:latin typeface="+mn-lt"/>
              </a:rPr>
              <a:t>7 </a:t>
            </a:r>
            <a:r>
              <a:rPr lang="en-US" sz="3600" b="1" dirty="0">
                <a:effectLst>
                  <a:outerShdw blurRad="38100" dist="38100" dir="2700000" algn="tl">
                    <a:srgbClr val="000000">
                      <a:alpha val="43137"/>
                    </a:srgbClr>
                  </a:outerShdw>
                </a:effectLst>
                <a:latin typeface="+mn-lt"/>
              </a:rPr>
              <a:t>Instead we speak the wisdom of God, hidden in a mystery, that God determined before the ages for our glory.</a:t>
            </a:r>
            <a:r>
              <a:rPr lang="en-US" sz="3600" b="1" dirty="0" smtClean="0">
                <a:effectLst>
                  <a:outerShdw blurRad="38100" dist="38100" dir="2700000" algn="tl">
                    <a:srgbClr val="000000">
                      <a:alpha val="43137"/>
                    </a:srgbClr>
                  </a:outerShdw>
                </a:effectLst>
                <a:latin typeface="+mn-lt"/>
              </a:rPr>
              <a:t/>
            </a:r>
            <a:br>
              <a:rPr lang="en-US" sz="3600" b="1" dirty="0" smtClean="0">
                <a:effectLst>
                  <a:outerShdw blurRad="38100" dist="38100" dir="2700000" algn="tl">
                    <a:srgbClr val="000000">
                      <a:alpha val="43137"/>
                    </a:srgbClr>
                  </a:outerShdw>
                </a:effectLst>
                <a:latin typeface="+mn-lt"/>
              </a:rPr>
            </a:br>
            <a:r>
              <a:rPr lang="en-US" sz="3600" b="1" dirty="0">
                <a:effectLst>
                  <a:outerShdw blurRad="38100" dist="38100" dir="2700000" algn="tl">
                    <a:srgbClr val="000000">
                      <a:alpha val="43137"/>
                    </a:srgbClr>
                  </a:outerShdw>
                </a:effectLst>
                <a:latin typeface="+mn-lt"/>
              </a:rPr>
              <a:t/>
            </a:r>
            <a:br>
              <a:rPr lang="en-US" sz="3600" b="1" dirty="0">
                <a:effectLst>
                  <a:outerShdw blurRad="38100" dist="38100" dir="2700000" algn="tl">
                    <a:srgbClr val="000000">
                      <a:alpha val="43137"/>
                    </a:srgbClr>
                  </a:outerShdw>
                </a:effectLst>
                <a:latin typeface="+mn-lt"/>
              </a:rPr>
            </a:br>
            <a:r>
              <a:rPr lang="en-US" sz="2800" b="1" dirty="0">
                <a:effectLst>
                  <a:outerShdw blurRad="38100" dist="38100" dir="2700000" algn="tl">
                    <a:srgbClr val="000000">
                      <a:alpha val="43137"/>
                    </a:srgbClr>
                  </a:outerShdw>
                </a:effectLst>
                <a:latin typeface="+mn-lt"/>
              </a:rPr>
              <a:t>1 Corinthians </a:t>
            </a:r>
            <a:r>
              <a:rPr lang="en-US" sz="2800" b="1" dirty="0" smtClean="0">
                <a:effectLst>
                  <a:outerShdw blurRad="38100" dist="38100" dir="2700000" algn="tl">
                    <a:srgbClr val="000000">
                      <a:alpha val="43137"/>
                    </a:srgbClr>
                  </a:outerShdw>
                </a:effectLst>
                <a:latin typeface="+mn-lt"/>
              </a:rPr>
              <a:t>2:6-7 </a:t>
            </a:r>
            <a:r>
              <a:rPr lang="en-US" sz="2800" b="1" dirty="0">
                <a:effectLst>
                  <a:outerShdw blurRad="38100" dist="38100" dir="2700000" algn="tl">
                    <a:srgbClr val="000000">
                      <a:alpha val="43137"/>
                    </a:srgbClr>
                  </a:outerShdw>
                </a:effectLst>
                <a:latin typeface="+mn-lt"/>
              </a:rPr>
              <a:t>NET</a:t>
            </a:r>
            <a:r>
              <a:rPr lang="en-US" sz="3200" b="1" dirty="0">
                <a:effectLst>
                  <a:outerShdw blurRad="38100" dist="38100" dir="2700000" algn="tl">
                    <a:srgbClr val="000000">
                      <a:alpha val="43137"/>
                    </a:srgbClr>
                  </a:outerShdw>
                </a:effectLst>
                <a:latin typeface="+mn-lt"/>
              </a:rPr>
              <a:t/>
            </a:r>
            <a:br>
              <a:rPr lang="en-US" sz="3200" b="1" dirty="0">
                <a:effectLst>
                  <a:outerShdw blurRad="38100" dist="38100" dir="2700000" algn="tl">
                    <a:srgbClr val="000000">
                      <a:alpha val="43137"/>
                    </a:srgbClr>
                  </a:outerShdw>
                </a:effectLst>
                <a:latin typeface="+mn-lt"/>
              </a:rPr>
            </a:br>
            <a:endParaRPr lang="en-US" sz="3200" dirty="0">
              <a:effectLst>
                <a:outerShdw blurRad="38100" dist="38100" dir="2700000" algn="tl">
                  <a:srgbClr val="000000">
                    <a:alpha val="43137"/>
                  </a:srgbClr>
                </a:outerShdw>
              </a:effectLst>
              <a:latin typeface="+mn-lt"/>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4871" y="5636301"/>
            <a:ext cx="1939221" cy="1369111"/>
          </a:xfrm>
          <a:prstGeom prst="rect">
            <a:avLst/>
          </a:prstGeom>
        </p:spPr>
      </p:pic>
    </p:spTree>
    <p:extLst>
      <p:ext uri="{BB962C8B-B14F-4D97-AF65-F5344CB8AC3E}">
        <p14:creationId xmlns:p14="http://schemas.microsoft.com/office/powerpoint/2010/main" val="28430837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0306" y="2610779"/>
            <a:ext cx="11232774" cy="1325563"/>
          </a:xfrm>
        </p:spPr>
        <p:txBody>
          <a:bodyPr>
            <a:noAutofit/>
          </a:bodyPr>
          <a:lstStyle/>
          <a:p>
            <a:pPr algn="ctr"/>
            <a:r>
              <a:rPr lang="en-US" sz="3600" b="1" dirty="0">
                <a:effectLst>
                  <a:glow rad="127000">
                    <a:schemeClr val="bg1"/>
                  </a:glow>
                  <a:outerShdw blurRad="38100" dist="38100" dir="2700000" algn="tl">
                    <a:srgbClr val="000000">
                      <a:alpha val="43137"/>
                    </a:srgbClr>
                  </a:outerShdw>
                </a:effectLst>
                <a:latin typeface="+mn-lt"/>
              </a:rPr>
              <a:t>So, brothers and sisters, I could not speak to you as spiritual people, but instead as people of the flesh, as infants in Christ.  </a:t>
            </a:r>
            <a:r>
              <a:rPr lang="en-US" sz="3600" b="1" baseline="30000" dirty="0">
                <a:effectLst>
                  <a:glow rad="127000">
                    <a:schemeClr val="bg1"/>
                  </a:glow>
                  <a:outerShdw blurRad="38100" dist="38100" dir="2700000" algn="tl">
                    <a:srgbClr val="000000">
                      <a:alpha val="43137"/>
                    </a:srgbClr>
                  </a:outerShdw>
                </a:effectLst>
                <a:latin typeface="+mn-lt"/>
              </a:rPr>
              <a:t>2 </a:t>
            </a:r>
            <a:r>
              <a:rPr lang="en-US" sz="3600" b="1" dirty="0">
                <a:effectLst>
                  <a:glow rad="127000">
                    <a:schemeClr val="bg1"/>
                  </a:glow>
                  <a:outerShdw blurRad="38100" dist="38100" dir="2700000" algn="tl">
                    <a:srgbClr val="000000">
                      <a:alpha val="43137"/>
                    </a:srgbClr>
                  </a:outerShdw>
                </a:effectLst>
                <a:latin typeface="+mn-lt"/>
              </a:rPr>
              <a:t>I fed you milk, not solid food, for you were not yet ready.</a:t>
            </a:r>
            <a:r>
              <a:rPr lang="en-US" sz="3600" b="1" dirty="0">
                <a:effectLst>
                  <a:outerShdw blurRad="38100" dist="38100" dir="2700000" algn="tl">
                    <a:srgbClr val="000000">
                      <a:alpha val="43137"/>
                    </a:srgbClr>
                  </a:outerShdw>
                </a:effectLst>
                <a:latin typeface="+mn-lt"/>
              </a:rPr>
              <a:t>  In fact, you are still not ready, </a:t>
            </a:r>
            <a:r>
              <a:rPr lang="en-US" sz="3600" b="1" baseline="30000" dirty="0">
                <a:effectLst>
                  <a:outerShdw blurRad="38100" dist="38100" dir="2700000" algn="tl">
                    <a:srgbClr val="000000">
                      <a:alpha val="43137"/>
                    </a:srgbClr>
                  </a:outerShdw>
                </a:effectLst>
                <a:latin typeface="+mn-lt"/>
              </a:rPr>
              <a:t>3 </a:t>
            </a:r>
            <a:r>
              <a:rPr lang="en-US" sz="3600" b="1" dirty="0">
                <a:effectLst>
                  <a:outerShdw blurRad="38100" dist="38100" dir="2700000" algn="tl">
                    <a:srgbClr val="000000">
                      <a:alpha val="43137"/>
                    </a:srgbClr>
                  </a:outerShdw>
                </a:effectLst>
                <a:latin typeface="+mn-lt"/>
              </a:rPr>
              <a:t>for you are still influenced by the flesh.  For since there is still jealousy and dissension among you, are you not influenced by the flesh and behaving like unregenerate people</a:t>
            </a:r>
            <a:r>
              <a:rPr lang="en-US" sz="3600" b="1" dirty="0" smtClean="0">
                <a:effectLst>
                  <a:outerShdw blurRad="38100" dist="38100" dir="2700000" algn="tl">
                    <a:srgbClr val="000000">
                      <a:alpha val="43137"/>
                    </a:srgbClr>
                  </a:outerShdw>
                </a:effectLst>
                <a:latin typeface="+mn-lt"/>
              </a:rPr>
              <a:t>?</a:t>
            </a:r>
            <a:br>
              <a:rPr lang="en-US" sz="3600" b="1" dirty="0" smtClean="0">
                <a:effectLst>
                  <a:outerShdw blurRad="38100" dist="38100" dir="2700000" algn="tl">
                    <a:srgbClr val="000000">
                      <a:alpha val="43137"/>
                    </a:srgbClr>
                  </a:outerShdw>
                </a:effectLst>
                <a:latin typeface="+mn-lt"/>
              </a:rPr>
            </a:br>
            <a:r>
              <a:rPr lang="en-US" sz="3600" b="1" dirty="0">
                <a:effectLst>
                  <a:outerShdw blurRad="38100" dist="38100" dir="2700000" algn="tl">
                    <a:srgbClr val="000000">
                      <a:alpha val="43137"/>
                    </a:srgbClr>
                  </a:outerShdw>
                </a:effectLst>
                <a:latin typeface="+mn-lt"/>
              </a:rPr>
              <a:t/>
            </a:r>
            <a:br>
              <a:rPr lang="en-US" sz="3600" b="1" dirty="0">
                <a:effectLst>
                  <a:outerShdw blurRad="38100" dist="38100" dir="2700000" algn="tl">
                    <a:srgbClr val="000000">
                      <a:alpha val="43137"/>
                    </a:srgbClr>
                  </a:outerShdw>
                </a:effectLst>
                <a:latin typeface="+mn-lt"/>
              </a:rPr>
            </a:br>
            <a:r>
              <a:rPr lang="en-US" sz="2800" b="1" dirty="0">
                <a:effectLst>
                  <a:outerShdw blurRad="38100" dist="38100" dir="2700000" algn="tl">
                    <a:srgbClr val="000000">
                      <a:alpha val="43137"/>
                    </a:srgbClr>
                  </a:outerShdw>
                </a:effectLst>
                <a:latin typeface="+mn-lt"/>
              </a:rPr>
              <a:t>1 Corinthians </a:t>
            </a:r>
            <a:r>
              <a:rPr lang="en-US" sz="2800" b="1" dirty="0">
                <a:effectLst>
                  <a:outerShdw blurRad="38100" dist="38100" dir="2700000" algn="tl">
                    <a:srgbClr val="000000">
                      <a:alpha val="43137"/>
                    </a:srgbClr>
                  </a:outerShdw>
                </a:effectLst>
                <a:latin typeface="+mn-lt"/>
              </a:rPr>
              <a:t>3:1-3  </a:t>
            </a:r>
            <a:r>
              <a:rPr lang="en-US" sz="2800" b="1" dirty="0">
                <a:effectLst>
                  <a:outerShdw blurRad="38100" dist="38100" dir="2700000" algn="tl">
                    <a:srgbClr val="000000">
                      <a:alpha val="43137"/>
                    </a:srgbClr>
                  </a:outerShdw>
                </a:effectLst>
                <a:latin typeface="+mn-lt"/>
              </a:rPr>
              <a:t>NET</a:t>
            </a:r>
            <a:r>
              <a:rPr lang="en-US" sz="3200" b="1" dirty="0">
                <a:effectLst>
                  <a:outerShdw blurRad="38100" dist="38100" dir="2700000" algn="tl">
                    <a:srgbClr val="000000">
                      <a:alpha val="43137"/>
                    </a:srgbClr>
                  </a:outerShdw>
                </a:effectLst>
              </a:rPr>
              <a:t/>
            </a:r>
            <a:br>
              <a:rPr lang="en-US" sz="3200" b="1" dirty="0">
                <a:effectLst>
                  <a:outerShdw blurRad="38100" dist="38100" dir="2700000" algn="tl">
                    <a:srgbClr val="000000">
                      <a:alpha val="43137"/>
                    </a:srgbClr>
                  </a:outerShdw>
                </a:effectLst>
              </a:rPr>
            </a:br>
            <a:endParaRPr lang="en-US" sz="3200" dirty="0">
              <a:effectLst>
                <a:outerShdw blurRad="38100" dist="38100" dir="2700000" algn="tl">
                  <a:srgbClr val="000000">
                    <a:alpha val="43137"/>
                  </a:srgbClr>
                </a:outerShdw>
              </a:effectLst>
              <a:latin typeface="+mn-lt"/>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4871" y="5636301"/>
            <a:ext cx="1939221" cy="1369111"/>
          </a:xfrm>
          <a:prstGeom prst="rect">
            <a:avLst/>
          </a:prstGeom>
        </p:spPr>
      </p:pic>
    </p:spTree>
    <p:extLst>
      <p:ext uri="{BB962C8B-B14F-4D97-AF65-F5344CB8AC3E}">
        <p14:creationId xmlns:p14="http://schemas.microsoft.com/office/powerpoint/2010/main" val="30704160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0306" y="2610779"/>
            <a:ext cx="11232774" cy="1325563"/>
          </a:xfrm>
        </p:spPr>
        <p:txBody>
          <a:bodyPr>
            <a:noAutofit/>
          </a:bodyPr>
          <a:lstStyle/>
          <a:p>
            <a:pPr algn="ctr"/>
            <a:r>
              <a:rPr lang="en-US" sz="3600" b="1" dirty="0">
                <a:effectLst>
                  <a:glow rad="127000">
                    <a:schemeClr val="bg1"/>
                  </a:glow>
                  <a:outerShdw blurRad="38100" dist="38100" dir="2700000" algn="tl">
                    <a:srgbClr val="000000">
                      <a:alpha val="43137"/>
                    </a:srgbClr>
                  </a:outerShdw>
                </a:effectLst>
                <a:latin typeface="+mn-lt"/>
              </a:rPr>
              <a:t>So, brothers and sisters, I could not speak to you as spiritual people, but instead as people of the flesh, as infants in Christ.  </a:t>
            </a:r>
            <a:r>
              <a:rPr lang="en-US" sz="3600" b="1" baseline="30000" dirty="0">
                <a:effectLst>
                  <a:glow rad="127000">
                    <a:schemeClr val="bg1"/>
                  </a:glow>
                  <a:outerShdw blurRad="38100" dist="38100" dir="2700000" algn="tl">
                    <a:srgbClr val="000000">
                      <a:alpha val="43137"/>
                    </a:srgbClr>
                  </a:outerShdw>
                </a:effectLst>
                <a:latin typeface="+mn-lt"/>
              </a:rPr>
              <a:t>2 </a:t>
            </a:r>
            <a:r>
              <a:rPr lang="en-US" sz="3600" b="1" dirty="0">
                <a:effectLst>
                  <a:glow rad="127000">
                    <a:schemeClr val="bg1"/>
                  </a:glow>
                  <a:outerShdw blurRad="38100" dist="38100" dir="2700000" algn="tl">
                    <a:srgbClr val="000000">
                      <a:alpha val="43137"/>
                    </a:srgbClr>
                  </a:outerShdw>
                </a:effectLst>
                <a:latin typeface="+mn-lt"/>
              </a:rPr>
              <a:t>I fed you milk, not solid food, for you were not yet ready.</a:t>
            </a:r>
            <a:r>
              <a:rPr lang="en-US" sz="3600" b="1" dirty="0">
                <a:effectLst>
                  <a:outerShdw blurRad="38100" dist="38100" dir="2700000" algn="tl">
                    <a:srgbClr val="000000">
                      <a:alpha val="43137"/>
                    </a:srgbClr>
                  </a:outerShdw>
                </a:effectLst>
                <a:latin typeface="+mn-lt"/>
              </a:rPr>
              <a:t>  </a:t>
            </a:r>
            <a:r>
              <a:rPr lang="en-US" sz="3600" b="1" dirty="0">
                <a:solidFill>
                  <a:schemeClr val="bg1"/>
                </a:solidFill>
                <a:effectLst>
                  <a:glow rad="127000">
                    <a:srgbClr val="FF0000"/>
                  </a:glow>
                  <a:outerShdw blurRad="38100" dist="38100" dir="2700000" algn="tl">
                    <a:srgbClr val="000000">
                      <a:alpha val="43137"/>
                    </a:srgbClr>
                  </a:outerShdw>
                </a:effectLst>
                <a:latin typeface="+mn-lt"/>
              </a:rPr>
              <a:t>In fact, you are still not ready</a:t>
            </a:r>
            <a:r>
              <a:rPr lang="en-US" sz="3600" b="1" dirty="0">
                <a:effectLst>
                  <a:outerShdw blurRad="38100" dist="38100" dir="2700000" algn="tl">
                    <a:srgbClr val="000000">
                      <a:alpha val="43137"/>
                    </a:srgbClr>
                  </a:outerShdw>
                </a:effectLst>
                <a:latin typeface="+mn-lt"/>
              </a:rPr>
              <a:t>, </a:t>
            </a:r>
            <a:r>
              <a:rPr lang="en-US" sz="3600" b="1" baseline="30000" dirty="0">
                <a:effectLst>
                  <a:outerShdw blurRad="38100" dist="38100" dir="2700000" algn="tl">
                    <a:srgbClr val="000000">
                      <a:alpha val="43137"/>
                    </a:srgbClr>
                  </a:outerShdw>
                </a:effectLst>
                <a:latin typeface="+mn-lt"/>
              </a:rPr>
              <a:t>3 </a:t>
            </a:r>
            <a:r>
              <a:rPr lang="en-US" sz="3600" b="1" dirty="0">
                <a:effectLst>
                  <a:outerShdw blurRad="38100" dist="38100" dir="2700000" algn="tl">
                    <a:srgbClr val="000000">
                      <a:alpha val="43137"/>
                    </a:srgbClr>
                  </a:outerShdw>
                </a:effectLst>
                <a:latin typeface="+mn-lt"/>
              </a:rPr>
              <a:t>for you are still influenced by the flesh.  For since there is still jealousy and dissension among you, are you not influenced by the flesh and behaving like unregenerate people</a:t>
            </a:r>
            <a:r>
              <a:rPr lang="en-US" sz="3600" b="1" dirty="0" smtClean="0">
                <a:effectLst>
                  <a:outerShdw blurRad="38100" dist="38100" dir="2700000" algn="tl">
                    <a:srgbClr val="000000">
                      <a:alpha val="43137"/>
                    </a:srgbClr>
                  </a:outerShdw>
                </a:effectLst>
                <a:latin typeface="+mn-lt"/>
              </a:rPr>
              <a:t>?</a:t>
            </a:r>
            <a:br>
              <a:rPr lang="en-US" sz="3600" b="1" dirty="0" smtClean="0">
                <a:effectLst>
                  <a:outerShdw blurRad="38100" dist="38100" dir="2700000" algn="tl">
                    <a:srgbClr val="000000">
                      <a:alpha val="43137"/>
                    </a:srgbClr>
                  </a:outerShdw>
                </a:effectLst>
                <a:latin typeface="+mn-lt"/>
              </a:rPr>
            </a:br>
            <a:r>
              <a:rPr lang="en-US" sz="3600" b="1" dirty="0">
                <a:effectLst>
                  <a:outerShdw blurRad="38100" dist="38100" dir="2700000" algn="tl">
                    <a:srgbClr val="000000">
                      <a:alpha val="43137"/>
                    </a:srgbClr>
                  </a:outerShdw>
                </a:effectLst>
                <a:latin typeface="+mn-lt"/>
              </a:rPr>
              <a:t/>
            </a:r>
            <a:br>
              <a:rPr lang="en-US" sz="3600" b="1" dirty="0">
                <a:effectLst>
                  <a:outerShdw blurRad="38100" dist="38100" dir="2700000" algn="tl">
                    <a:srgbClr val="000000">
                      <a:alpha val="43137"/>
                    </a:srgbClr>
                  </a:outerShdw>
                </a:effectLst>
                <a:latin typeface="+mn-lt"/>
              </a:rPr>
            </a:br>
            <a:r>
              <a:rPr lang="en-US" sz="2800" b="1" dirty="0">
                <a:effectLst>
                  <a:outerShdw blurRad="38100" dist="38100" dir="2700000" algn="tl">
                    <a:srgbClr val="000000">
                      <a:alpha val="43137"/>
                    </a:srgbClr>
                  </a:outerShdw>
                </a:effectLst>
                <a:latin typeface="+mn-lt"/>
              </a:rPr>
              <a:t>1 Corinthians </a:t>
            </a:r>
            <a:r>
              <a:rPr lang="en-US" sz="2800" b="1" dirty="0">
                <a:effectLst>
                  <a:outerShdw blurRad="38100" dist="38100" dir="2700000" algn="tl">
                    <a:srgbClr val="000000">
                      <a:alpha val="43137"/>
                    </a:srgbClr>
                  </a:outerShdw>
                </a:effectLst>
                <a:latin typeface="+mn-lt"/>
              </a:rPr>
              <a:t>3:1-3  </a:t>
            </a:r>
            <a:r>
              <a:rPr lang="en-US" sz="2800" b="1" dirty="0">
                <a:effectLst>
                  <a:outerShdw blurRad="38100" dist="38100" dir="2700000" algn="tl">
                    <a:srgbClr val="000000">
                      <a:alpha val="43137"/>
                    </a:srgbClr>
                  </a:outerShdw>
                </a:effectLst>
                <a:latin typeface="+mn-lt"/>
              </a:rPr>
              <a:t>NET</a:t>
            </a:r>
            <a:r>
              <a:rPr lang="en-US" sz="3200" b="1" dirty="0">
                <a:effectLst>
                  <a:outerShdw blurRad="38100" dist="38100" dir="2700000" algn="tl">
                    <a:srgbClr val="000000">
                      <a:alpha val="43137"/>
                    </a:srgbClr>
                  </a:outerShdw>
                </a:effectLst>
              </a:rPr>
              <a:t/>
            </a:r>
            <a:br>
              <a:rPr lang="en-US" sz="3200" b="1" dirty="0">
                <a:effectLst>
                  <a:outerShdw blurRad="38100" dist="38100" dir="2700000" algn="tl">
                    <a:srgbClr val="000000">
                      <a:alpha val="43137"/>
                    </a:srgbClr>
                  </a:outerShdw>
                </a:effectLst>
              </a:rPr>
            </a:br>
            <a:endParaRPr lang="en-US" sz="3200" dirty="0">
              <a:effectLst>
                <a:outerShdw blurRad="38100" dist="38100" dir="2700000" algn="tl">
                  <a:srgbClr val="000000">
                    <a:alpha val="43137"/>
                  </a:srgbClr>
                </a:outerShdw>
              </a:effectLst>
              <a:latin typeface="+mn-lt"/>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4871" y="5636301"/>
            <a:ext cx="1939221" cy="1369111"/>
          </a:xfrm>
          <a:prstGeom prst="rect">
            <a:avLst/>
          </a:prstGeom>
        </p:spPr>
      </p:pic>
    </p:spTree>
    <p:extLst>
      <p:ext uri="{BB962C8B-B14F-4D97-AF65-F5344CB8AC3E}">
        <p14:creationId xmlns:p14="http://schemas.microsoft.com/office/powerpoint/2010/main" val="25655136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0346" y="1876261"/>
            <a:ext cx="11232774" cy="1325563"/>
          </a:xfrm>
        </p:spPr>
        <p:txBody>
          <a:bodyPr>
            <a:noAutofit/>
          </a:bodyPr>
          <a:lstStyle/>
          <a:p>
            <a:pPr algn="ctr"/>
            <a:r>
              <a:rPr lang="en-US" sz="3600" b="1" dirty="0">
                <a:effectLst>
                  <a:outerShdw blurRad="38100" dist="38100" dir="2700000" algn="tl">
                    <a:srgbClr val="000000">
                      <a:alpha val="43137"/>
                    </a:srgbClr>
                  </a:outerShdw>
                </a:effectLst>
                <a:latin typeface="+mn-lt"/>
              </a:rPr>
              <a:t>So, brothers and sisters, I could not speak to you as spiritual people, but instead as </a:t>
            </a:r>
            <a:r>
              <a:rPr lang="en-US" sz="3600" b="1" dirty="0">
                <a:solidFill>
                  <a:schemeClr val="bg1"/>
                </a:solidFill>
                <a:effectLst>
                  <a:glow rad="127000">
                    <a:schemeClr val="accent6">
                      <a:lumMod val="75000"/>
                    </a:schemeClr>
                  </a:glow>
                  <a:outerShdw blurRad="38100" dist="38100" dir="2700000" algn="tl">
                    <a:srgbClr val="000000">
                      <a:alpha val="43137"/>
                    </a:srgbClr>
                  </a:outerShdw>
                </a:effectLst>
                <a:latin typeface="+mn-lt"/>
              </a:rPr>
              <a:t>people of the flesh</a:t>
            </a:r>
            <a:r>
              <a:rPr lang="en-US" sz="3600" b="1" dirty="0">
                <a:effectLst>
                  <a:outerShdw blurRad="38100" dist="38100" dir="2700000" algn="tl">
                    <a:srgbClr val="000000">
                      <a:alpha val="43137"/>
                    </a:srgbClr>
                  </a:outerShdw>
                </a:effectLst>
                <a:latin typeface="+mn-lt"/>
              </a:rPr>
              <a:t>, as infants in Christ.  </a:t>
            </a:r>
            <a:r>
              <a:rPr lang="en-US" sz="3600" b="1" baseline="30000" dirty="0">
                <a:effectLst>
                  <a:outerShdw blurRad="38100" dist="38100" dir="2700000" algn="tl">
                    <a:srgbClr val="000000">
                      <a:alpha val="43137"/>
                    </a:srgbClr>
                  </a:outerShdw>
                </a:effectLst>
                <a:latin typeface="+mn-lt"/>
              </a:rPr>
              <a:t>2 </a:t>
            </a:r>
            <a:r>
              <a:rPr lang="en-US" sz="3600" b="1" dirty="0">
                <a:effectLst>
                  <a:outerShdw blurRad="38100" dist="38100" dir="2700000" algn="tl">
                    <a:srgbClr val="000000">
                      <a:alpha val="43137"/>
                    </a:srgbClr>
                  </a:outerShdw>
                </a:effectLst>
                <a:latin typeface="+mn-lt"/>
              </a:rPr>
              <a:t>I fed you milk, not solid food, for you were not yet ready.  In fact, you are still not ready, </a:t>
            </a:r>
            <a:r>
              <a:rPr lang="en-US" sz="3600" b="1" baseline="30000" dirty="0">
                <a:effectLst>
                  <a:outerShdw blurRad="38100" dist="38100" dir="2700000" algn="tl">
                    <a:srgbClr val="000000">
                      <a:alpha val="43137"/>
                    </a:srgbClr>
                  </a:outerShdw>
                </a:effectLst>
                <a:latin typeface="+mn-lt"/>
              </a:rPr>
              <a:t>3 </a:t>
            </a:r>
            <a:r>
              <a:rPr lang="en-US" sz="3600" b="1" dirty="0">
                <a:effectLst>
                  <a:outerShdw blurRad="38100" dist="38100" dir="2700000" algn="tl">
                    <a:srgbClr val="000000">
                      <a:alpha val="43137"/>
                    </a:srgbClr>
                  </a:outerShdw>
                </a:effectLst>
                <a:latin typeface="+mn-lt"/>
              </a:rPr>
              <a:t>for you are still </a:t>
            </a:r>
            <a:r>
              <a:rPr lang="en-US" sz="3600" b="1" dirty="0">
                <a:solidFill>
                  <a:schemeClr val="bg1"/>
                </a:solidFill>
                <a:effectLst>
                  <a:glow rad="127000">
                    <a:srgbClr val="FF0000"/>
                  </a:glow>
                  <a:outerShdw blurRad="38100" dist="38100" dir="2700000" algn="tl">
                    <a:srgbClr val="000000">
                      <a:alpha val="43137"/>
                    </a:srgbClr>
                  </a:outerShdw>
                </a:effectLst>
                <a:latin typeface="+mn-lt"/>
              </a:rPr>
              <a:t>influenced by the flesh</a:t>
            </a:r>
            <a:r>
              <a:rPr lang="en-US" sz="3600" b="1" dirty="0">
                <a:effectLst>
                  <a:outerShdw blurRad="38100" dist="38100" dir="2700000" algn="tl">
                    <a:srgbClr val="000000">
                      <a:alpha val="43137"/>
                    </a:srgbClr>
                  </a:outerShdw>
                </a:effectLst>
                <a:latin typeface="+mn-lt"/>
              </a:rPr>
              <a:t>.  For since there is still jealousy and dissension among you, are you not </a:t>
            </a:r>
            <a:r>
              <a:rPr lang="en-US" sz="3600" b="1" dirty="0">
                <a:solidFill>
                  <a:schemeClr val="bg1"/>
                </a:solidFill>
                <a:effectLst>
                  <a:glow rad="127000">
                    <a:srgbClr val="FF0000"/>
                  </a:glow>
                  <a:outerShdw blurRad="38100" dist="38100" dir="2700000" algn="tl">
                    <a:srgbClr val="000000">
                      <a:alpha val="43137"/>
                    </a:srgbClr>
                  </a:outerShdw>
                </a:effectLst>
                <a:latin typeface="+mn-lt"/>
              </a:rPr>
              <a:t>influenced by the flesh </a:t>
            </a:r>
            <a:r>
              <a:rPr lang="en-US" sz="3600" b="1" dirty="0">
                <a:effectLst>
                  <a:outerShdw blurRad="38100" dist="38100" dir="2700000" algn="tl">
                    <a:srgbClr val="000000">
                      <a:alpha val="43137"/>
                    </a:srgbClr>
                  </a:outerShdw>
                </a:effectLst>
                <a:latin typeface="+mn-lt"/>
              </a:rPr>
              <a:t>and behaving like unregenerate people</a:t>
            </a:r>
            <a:r>
              <a:rPr lang="en-US" sz="3600" b="1" dirty="0" smtClean="0">
                <a:effectLst>
                  <a:outerShdw blurRad="38100" dist="38100" dir="2700000" algn="tl">
                    <a:srgbClr val="000000">
                      <a:alpha val="43137"/>
                    </a:srgbClr>
                  </a:outerShdw>
                </a:effectLst>
                <a:latin typeface="+mn-lt"/>
              </a:rPr>
              <a:t>?</a:t>
            </a:r>
            <a:r>
              <a:rPr lang="en-US" sz="3200" b="1" dirty="0">
                <a:effectLst>
                  <a:outerShdw blurRad="38100" dist="38100" dir="2700000" algn="tl">
                    <a:srgbClr val="000000">
                      <a:alpha val="43137"/>
                    </a:srgbClr>
                  </a:outerShdw>
                </a:effectLst>
              </a:rPr>
              <a:t/>
            </a:r>
            <a:br>
              <a:rPr lang="en-US" sz="3200" b="1" dirty="0">
                <a:effectLst>
                  <a:outerShdw blurRad="38100" dist="38100" dir="2700000" algn="tl">
                    <a:srgbClr val="000000">
                      <a:alpha val="43137"/>
                    </a:srgbClr>
                  </a:outerShdw>
                </a:effectLst>
              </a:rPr>
            </a:br>
            <a:endParaRPr lang="en-US" sz="3200" dirty="0">
              <a:effectLst>
                <a:outerShdw blurRad="38100" dist="38100" dir="2700000" algn="tl">
                  <a:srgbClr val="000000">
                    <a:alpha val="43137"/>
                  </a:srgbClr>
                </a:outerShdw>
              </a:effectLst>
              <a:latin typeface="+mn-lt"/>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4871" y="5636301"/>
            <a:ext cx="1939221" cy="1369111"/>
          </a:xfrm>
          <a:prstGeom prst="rect">
            <a:avLst/>
          </a:prstGeom>
        </p:spPr>
      </p:pic>
      <p:sp>
        <p:nvSpPr>
          <p:cNvPr id="3" name="TextBox 2"/>
          <p:cNvSpPr txBox="1"/>
          <p:nvPr/>
        </p:nvSpPr>
        <p:spPr>
          <a:xfrm>
            <a:off x="3847471" y="4846686"/>
            <a:ext cx="5006715" cy="646331"/>
          </a:xfrm>
          <a:prstGeom prst="rect">
            <a:avLst/>
          </a:prstGeom>
          <a:noFill/>
        </p:spPr>
        <p:txBody>
          <a:bodyPr wrap="square" rtlCol="0">
            <a:spAutoFit/>
          </a:bodyPr>
          <a:lstStyle/>
          <a:p>
            <a:r>
              <a:rPr lang="en-US" sz="3600" b="1" dirty="0" err="1">
                <a:solidFill>
                  <a:schemeClr val="bg1"/>
                </a:solidFill>
                <a:effectLst>
                  <a:glow rad="127000">
                    <a:schemeClr val="accent6">
                      <a:lumMod val="75000"/>
                    </a:schemeClr>
                  </a:glow>
                  <a:outerShdw blurRad="38100" dist="38100" dir="2700000" algn="tl">
                    <a:srgbClr val="000000">
                      <a:alpha val="43137"/>
                    </a:srgbClr>
                  </a:outerShdw>
                </a:effectLst>
                <a:ea typeface="+mj-ea"/>
                <a:cs typeface="+mj-cs"/>
              </a:rPr>
              <a:t>Sarkinos</a:t>
            </a:r>
            <a:r>
              <a:rPr lang="en-US" sz="3600" b="1" dirty="0">
                <a:solidFill>
                  <a:schemeClr val="bg1"/>
                </a:solidFill>
                <a:effectLst>
                  <a:glow rad="127000">
                    <a:schemeClr val="accent6">
                      <a:lumMod val="75000"/>
                    </a:schemeClr>
                  </a:glow>
                  <a:outerShdw blurRad="38100" dist="38100" dir="2700000" algn="tl">
                    <a:srgbClr val="000000">
                      <a:alpha val="43137"/>
                    </a:srgbClr>
                  </a:outerShdw>
                </a:effectLst>
                <a:ea typeface="+mj-ea"/>
                <a:cs typeface="+mj-cs"/>
              </a:rPr>
              <a:t> = </a:t>
            </a:r>
            <a:r>
              <a:rPr lang="en-US" sz="3600" b="1" dirty="0" smtClean="0">
                <a:solidFill>
                  <a:schemeClr val="bg1"/>
                </a:solidFill>
                <a:effectLst>
                  <a:glow rad="127000">
                    <a:schemeClr val="accent6">
                      <a:lumMod val="75000"/>
                    </a:schemeClr>
                  </a:glow>
                  <a:outerShdw blurRad="38100" dist="38100" dir="2700000" algn="tl">
                    <a:srgbClr val="000000">
                      <a:alpha val="43137"/>
                    </a:srgbClr>
                  </a:outerShdw>
                </a:effectLst>
                <a:ea typeface="+mj-ea"/>
                <a:cs typeface="+mj-cs"/>
              </a:rPr>
              <a:t>Made </a:t>
            </a:r>
            <a:r>
              <a:rPr lang="en-US" sz="3600" b="1" dirty="0">
                <a:solidFill>
                  <a:schemeClr val="bg1"/>
                </a:solidFill>
                <a:effectLst>
                  <a:glow rad="127000">
                    <a:schemeClr val="accent6">
                      <a:lumMod val="75000"/>
                    </a:schemeClr>
                  </a:glow>
                  <a:outerShdw blurRad="38100" dist="38100" dir="2700000" algn="tl">
                    <a:srgbClr val="000000">
                      <a:alpha val="43137"/>
                    </a:srgbClr>
                  </a:outerShdw>
                </a:effectLst>
                <a:ea typeface="+mj-ea"/>
                <a:cs typeface="+mj-cs"/>
              </a:rPr>
              <a:t>of flesh</a:t>
            </a:r>
            <a:endParaRPr lang="en-US" sz="3600" b="1" dirty="0">
              <a:solidFill>
                <a:schemeClr val="bg1"/>
              </a:solidFill>
              <a:effectLst>
                <a:glow rad="127000">
                  <a:schemeClr val="accent6">
                    <a:lumMod val="75000"/>
                  </a:schemeClr>
                </a:glow>
                <a:outerShdw blurRad="38100" dist="38100" dir="2700000" algn="tl">
                  <a:srgbClr val="000000">
                    <a:alpha val="43137"/>
                  </a:srgbClr>
                </a:outerShdw>
              </a:effectLst>
              <a:ea typeface="+mj-ea"/>
              <a:cs typeface="+mj-cs"/>
            </a:endParaRPr>
          </a:p>
        </p:txBody>
      </p:sp>
      <p:sp>
        <p:nvSpPr>
          <p:cNvPr id="5" name="TextBox 4"/>
          <p:cNvSpPr txBox="1"/>
          <p:nvPr/>
        </p:nvSpPr>
        <p:spPr>
          <a:xfrm>
            <a:off x="2998030" y="5493017"/>
            <a:ext cx="6705599" cy="646331"/>
          </a:xfrm>
          <a:prstGeom prst="rect">
            <a:avLst/>
          </a:prstGeom>
          <a:noFill/>
        </p:spPr>
        <p:txBody>
          <a:bodyPr wrap="square" rtlCol="0">
            <a:spAutoFit/>
          </a:bodyPr>
          <a:lstStyle/>
          <a:p>
            <a:r>
              <a:rPr lang="en-US" sz="3600" b="1" dirty="0" err="1">
                <a:solidFill>
                  <a:schemeClr val="bg1"/>
                </a:solidFill>
                <a:effectLst>
                  <a:glow rad="127000">
                    <a:srgbClr val="FF0000"/>
                  </a:glow>
                  <a:outerShdw blurRad="38100" dist="38100" dir="2700000" algn="tl">
                    <a:srgbClr val="000000">
                      <a:alpha val="43137"/>
                    </a:srgbClr>
                  </a:outerShdw>
                </a:effectLst>
                <a:ea typeface="+mj-ea"/>
                <a:cs typeface="+mj-cs"/>
              </a:rPr>
              <a:t>Sarkikos</a:t>
            </a:r>
            <a:r>
              <a:rPr lang="en-US" sz="3600" b="1" dirty="0">
                <a:solidFill>
                  <a:schemeClr val="bg1"/>
                </a:solidFill>
                <a:effectLst>
                  <a:glow rad="127000">
                    <a:srgbClr val="FF0000"/>
                  </a:glow>
                  <a:outerShdw blurRad="38100" dist="38100" dir="2700000" algn="tl">
                    <a:srgbClr val="000000">
                      <a:alpha val="43137"/>
                    </a:srgbClr>
                  </a:outerShdw>
                </a:effectLst>
                <a:ea typeface="+mj-ea"/>
                <a:cs typeface="+mj-cs"/>
              </a:rPr>
              <a:t> = </a:t>
            </a:r>
            <a:r>
              <a:rPr lang="en-US" sz="3600" b="1" dirty="0" smtClean="0">
                <a:solidFill>
                  <a:schemeClr val="bg1"/>
                </a:solidFill>
                <a:effectLst>
                  <a:glow rad="127000">
                    <a:srgbClr val="FF0000"/>
                  </a:glow>
                  <a:outerShdw blurRad="38100" dist="38100" dir="2700000" algn="tl">
                    <a:srgbClr val="000000">
                      <a:alpha val="43137"/>
                    </a:srgbClr>
                  </a:outerShdw>
                </a:effectLst>
                <a:ea typeface="+mj-ea"/>
                <a:cs typeface="+mj-cs"/>
              </a:rPr>
              <a:t>Characterized by flesh</a:t>
            </a:r>
            <a:endParaRPr lang="en-US" sz="3600" b="1" dirty="0">
              <a:solidFill>
                <a:schemeClr val="bg1"/>
              </a:solidFill>
              <a:effectLst>
                <a:glow rad="127000">
                  <a:srgbClr val="FF0000"/>
                </a:glow>
                <a:outerShdw blurRad="38100" dist="38100" dir="2700000" algn="tl">
                  <a:srgbClr val="000000">
                    <a:alpha val="43137"/>
                  </a:srgbClr>
                </a:outerShdw>
              </a:effectLst>
              <a:ea typeface="+mj-ea"/>
              <a:cs typeface="+mj-cs"/>
            </a:endParaRPr>
          </a:p>
        </p:txBody>
      </p:sp>
    </p:spTree>
    <p:extLst>
      <p:ext uri="{BB962C8B-B14F-4D97-AF65-F5344CB8AC3E}">
        <p14:creationId xmlns:p14="http://schemas.microsoft.com/office/powerpoint/2010/main" val="7763849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0306" y="2610779"/>
            <a:ext cx="11232774" cy="1325563"/>
          </a:xfrm>
        </p:spPr>
        <p:txBody>
          <a:bodyPr>
            <a:noAutofit/>
          </a:bodyPr>
          <a:lstStyle/>
          <a:p>
            <a:pPr algn="ctr"/>
            <a:r>
              <a:rPr lang="en-US" sz="3600" b="1" dirty="0">
                <a:effectLst>
                  <a:outerShdw blurRad="38100" dist="38100" dir="2700000" algn="tl">
                    <a:srgbClr val="000000">
                      <a:alpha val="43137"/>
                    </a:srgbClr>
                  </a:outerShdw>
                </a:effectLst>
                <a:latin typeface="+mn-lt"/>
              </a:rPr>
              <a:t>So, brothers and sisters, I could not speak to you as spiritual people, but instead as people of the flesh, as infants in Christ.  </a:t>
            </a:r>
            <a:r>
              <a:rPr lang="en-US" sz="3600" b="1" baseline="30000" dirty="0">
                <a:effectLst>
                  <a:outerShdw blurRad="38100" dist="38100" dir="2700000" algn="tl">
                    <a:srgbClr val="000000">
                      <a:alpha val="43137"/>
                    </a:srgbClr>
                  </a:outerShdw>
                </a:effectLst>
                <a:latin typeface="+mn-lt"/>
              </a:rPr>
              <a:t>2 </a:t>
            </a:r>
            <a:r>
              <a:rPr lang="en-US" sz="3600" b="1" dirty="0">
                <a:effectLst>
                  <a:outerShdw blurRad="38100" dist="38100" dir="2700000" algn="tl">
                    <a:srgbClr val="000000">
                      <a:alpha val="43137"/>
                    </a:srgbClr>
                  </a:outerShdw>
                </a:effectLst>
                <a:latin typeface="+mn-lt"/>
              </a:rPr>
              <a:t>I fed you milk, not solid food, for you were not yet ready.  In fact, you are still not ready, </a:t>
            </a:r>
            <a:r>
              <a:rPr lang="en-US" sz="3600" b="1" baseline="30000" dirty="0">
                <a:effectLst>
                  <a:outerShdw blurRad="38100" dist="38100" dir="2700000" algn="tl">
                    <a:srgbClr val="000000">
                      <a:alpha val="43137"/>
                    </a:srgbClr>
                  </a:outerShdw>
                </a:effectLst>
                <a:latin typeface="+mn-lt"/>
              </a:rPr>
              <a:t>3 </a:t>
            </a:r>
            <a:r>
              <a:rPr lang="en-US" sz="3600" b="1" dirty="0">
                <a:effectLst>
                  <a:outerShdw blurRad="38100" dist="38100" dir="2700000" algn="tl">
                    <a:srgbClr val="000000">
                      <a:alpha val="43137"/>
                    </a:srgbClr>
                  </a:outerShdw>
                </a:effectLst>
                <a:latin typeface="+mn-lt"/>
              </a:rPr>
              <a:t>for you are still influenced by the flesh.  For since there is still jealousy and dissension among you, are you not influenced by the flesh and </a:t>
            </a:r>
            <a:r>
              <a:rPr lang="en-US" sz="3600" b="1" dirty="0">
                <a:solidFill>
                  <a:schemeClr val="bg1"/>
                </a:solidFill>
                <a:effectLst>
                  <a:glow rad="127000">
                    <a:srgbClr val="FF0000"/>
                  </a:glow>
                  <a:outerShdw blurRad="38100" dist="38100" dir="2700000" algn="tl">
                    <a:srgbClr val="000000">
                      <a:alpha val="43137"/>
                    </a:srgbClr>
                  </a:outerShdw>
                </a:effectLst>
                <a:latin typeface="+mn-lt"/>
              </a:rPr>
              <a:t>behaving like unregenerate people</a:t>
            </a:r>
            <a:r>
              <a:rPr lang="en-US" sz="3600" b="1" dirty="0" smtClean="0">
                <a:solidFill>
                  <a:schemeClr val="bg1"/>
                </a:solidFill>
                <a:effectLst>
                  <a:glow rad="127000">
                    <a:srgbClr val="FF0000"/>
                  </a:glow>
                  <a:outerShdw blurRad="38100" dist="38100" dir="2700000" algn="tl">
                    <a:srgbClr val="000000">
                      <a:alpha val="43137"/>
                    </a:srgbClr>
                  </a:outerShdw>
                </a:effectLst>
                <a:latin typeface="+mn-lt"/>
              </a:rPr>
              <a:t>?</a:t>
            </a:r>
            <a:r>
              <a:rPr lang="en-US" sz="3600" b="1" dirty="0" smtClean="0">
                <a:effectLst>
                  <a:outerShdw blurRad="38100" dist="38100" dir="2700000" algn="tl">
                    <a:srgbClr val="000000">
                      <a:alpha val="43137"/>
                    </a:srgbClr>
                  </a:outerShdw>
                </a:effectLst>
                <a:latin typeface="+mn-lt"/>
              </a:rPr>
              <a:t/>
            </a:r>
            <a:br>
              <a:rPr lang="en-US" sz="3600" b="1" dirty="0" smtClean="0">
                <a:effectLst>
                  <a:outerShdw blurRad="38100" dist="38100" dir="2700000" algn="tl">
                    <a:srgbClr val="000000">
                      <a:alpha val="43137"/>
                    </a:srgbClr>
                  </a:outerShdw>
                </a:effectLst>
                <a:latin typeface="+mn-lt"/>
              </a:rPr>
            </a:br>
            <a:r>
              <a:rPr lang="en-US" sz="3600" b="1" dirty="0">
                <a:effectLst>
                  <a:outerShdw blurRad="38100" dist="38100" dir="2700000" algn="tl">
                    <a:srgbClr val="000000">
                      <a:alpha val="43137"/>
                    </a:srgbClr>
                  </a:outerShdw>
                </a:effectLst>
                <a:latin typeface="+mn-lt"/>
              </a:rPr>
              <a:t/>
            </a:r>
            <a:br>
              <a:rPr lang="en-US" sz="3600" b="1" dirty="0">
                <a:effectLst>
                  <a:outerShdw blurRad="38100" dist="38100" dir="2700000" algn="tl">
                    <a:srgbClr val="000000">
                      <a:alpha val="43137"/>
                    </a:srgbClr>
                  </a:outerShdw>
                </a:effectLst>
                <a:latin typeface="+mn-lt"/>
              </a:rPr>
            </a:br>
            <a:r>
              <a:rPr lang="en-US" sz="2800" b="1" dirty="0">
                <a:effectLst>
                  <a:outerShdw blurRad="38100" dist="38100" dir="2700000" algn="tl">
                    <a:srgbClr val="000000">
                      <a:alpha val="43137"/>
                    </a:srgbClr>
                  </a:outerShdw>
                </a:effectLst>
                <a:latin typeface="+mn-lt"/>
              </a:rPr>
              <a:t>1 Corinthians </a:t>
            </a:r>
            <a:r>
              <a:rPr lang="en-US" sz="2800" b="1" dirty="0">
                <a:effectLst>
                  <a:outerShdw blurRad="38100" dist="38100" dir="2700000" algn="tl">
                    <a:srgbClr val="000000">
                      <a:alpha val="43137"/>
                    </a:srgbClr>
                  </a:outerShdw>
                </a:effectLst>
                <a:latin typeface="+mn-lt"/>
              </a:rPr>
              <a:t>3:1-3  </a:t>
            </a:r>
            <a:r>
              <a:rPr lang="en-US" sz="2800" b="1" dirty="0">
                <a:effectLst>
                  <a:outerShdw blurRad="38100" dist="38100" dir="2700000" algn="tl">
                    <a:srgbClr val="000000">
                      <a:alpha val="43137"/>
                    </a:srgbClr>
                  </a:outerShdw>
                </a:effectLst>
                <a:latin typeface="+mn-lt"/>
              </a:rPr>
              <a:t>NET</a:t>
            </a:r>
            <a:r>
              <a:rPr lang="en-US" sz="3200" b="1" dirty="0">
                <a:effectLst>
                  <a:outerShdw blurRad="38100" dist="38100" dir="2700000" algn="tl">
                    <a:srgbClr val="000000">
                      <a:alpha val="43137"/>
                    </a:srgbClr>
                  </a:outerShdw>
                </a:effectLst>
              </a:rPr>
              <a:t/>
            </a:r>
            <a:br>
              <a:rPr lang="en-US" sz="3200" b="1" dirty="0">
                <a:effectLst>
                  <a:outerShdw blurRad="38100" dist="38100" dir="2700000" algn="tl">
                    <a:srgbClr val="000000">
                      <a:alpha val="43137"/>
                    </a:srgbClr>
                  </a:outerShdw>
                </a:effectLst>
              </a:rPr>
            </a:br>
            <a:endParaRPr lang="en-US" sz="3200" dirty="0">
              <a:effectLst>
                <a:outerShdw blurRad="38100" dist="38100" dir="2700000" algn="tl">
                  <a:srgbClr val="000000">
                    <a:alpha val="43137"/>
                  </a:srgbClr>
                </a:outerShdw>
              </a:effectLst>
              <a:latin typeface="+mn-lt"/>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4871" y="5636301"/>
            <a:ext cx="1939221" cy="1369111"/>
          </a:xfrm>
          <a:prstGeom prst="rect">
            <a:avLst/>
          </a:prstGeom>
        </p:spPr>
      </p:pic>
    </p:spTree>
    <p:extLst>
      <p:ext uri="{BB962C8B-B14F-4D97-AF65-F5344CB8AC3E}">
        <p14:creationId xmlns:p14="http://schemas.microsoft.com/office/powerpoint/2010/main" val="5407029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36161" y="-270614"/>
            <a:ext cx="10515600" cy="2038086"/>
          </a:xfrm>
          <a:effectLst>
            <a:glow rad="38100">
              <a:schemeClr val="accent2">
                <a:alpha val="90000"/>
              </a:schemeClr>
            </a:glow>
          </a:effectLst>
        </p:spPr>
      </p:pic>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4871" y="5636301"/>
            <a:ext cx="1939221" cy="1369111"/>
          </a:xfrm>
          <a:prstGeom prst="rect">
            <a:avLst/>
          </a:prstGeom>
        </p:spPr>
      </p:pic>
    </p:spTree>
    <p:extLst>
      <p:ext uri="{BB962C8B-B14F-4D97-AF65-F5344CB8AC3E}">
        <p14:creationId xmlns:p14="http://schemas.microsoft.com/office/powerpoint/2010/main" val="16313779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36161" y="-270614"/>
            <a:ext cx="10515600" cy="2038086"/>
          </a:xfrm>
          <a:effectLst>
            <a:glow rad="38100">
              <a:schemeClr val="accent2">
                <a:alpha val="90000"/>
              </a:schemeClr>
            </a:glow>
          </a:effectLst>
        </p:spPr>
      </p:pic>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33600" y="287770"/>
            <a:ext cx="10058400" cy="3292233"/>
          </a:xfrm>
          <a:prstGeom prst="rect">
            <a:avLst/>
          </a:prstGeom>
          <a:effectLst>
            <a:glow rad="38100">
              <a:schemeClr val="accent2">
                <a:alpha val="90000"/>
              </a:schemeClr>
            </a:glow>
          </a:effectLst>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94871" y="5636301"/>
            <a:ext cx="1939221" cy="1369111"/>
          </a:xfrm>
          <a:prstGeom prst="rect">
            <a:avLst/>
          </a:prstGeom>
        </p:spPr>
      </p:pic>
    </p:spTree>
    <p:extLst>
      <p:ext uri="{BB962C8B-B14F-4D97-AF65-F5344CB8AC3E}">
        <p14:creationId xmlns:p14="http://schemas.microsoft.com/office/powerpoint/2010/main" val="42558182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9883" y="614598"/>
            <a:ext cx="11797259" cy="6130976"/>
          </a:xfrm>
          <a:solidFill>
            <a:schemeClr val="bg1">
              <a:alpha val="76000"/>
            </a:schemeClr>
          </a:solidFill>
        </p:spPr>
        <p:txBody>
          <a:bodyPr>
            <a:noAutofit/>
          </a:bodyPr>
          <a:lstStyle/>
          <a:p>
            <a:pPr lvl="0">
              <a:lnSpc>
                <a:spcPct val="120000"/>
              </a:lnSpc>
            </a:pPr>
            <a:r>
              <a:rPr lang="en-US" sz="1600" dirty="0">
                <a:effectLst>
                  <a:outerShdw blurRad="38100" dist="38100" dir="2700000" algn="tl">
                    <a:srgbClr val="000000">
                      <a:alpha val="43137"/>
                    </a:srgbClr>
                  </a:outerShdw>
                </a:effectLst>
              </a:rPr>
              <a:t>2 Timothy 3:16-17 ESV - </a:t>
            </a:r>
            <a:r>
              <a:rPr lang="en-US" sz="1600" b="1" baseline="30000" dirty="0">
                <a:effectLst>
                  <a:outerShdw blurRad="38100" dist="38100" dir="2700000" algn="tl">
                    <a:srgbClr val="000000">
                      <a:alpha val="43137"/>
                    </a:srgbClr>
                  </a:outerShdw>
                </a:effectLst>
              </a:rPr>
              <a:t>16 </a:t>
            </a:r>
            <a:r>
              <a:rPr lang="en-US" sz="1600" b="1" dirty="0">
                <a:effectLst>
                  <a:outerShdw blurRad="38100" dist="38100" dir="2700000" algn="tl">
                    <a:srgbClr val="000000">
                      <a:alpha val="43137"/>
                    </a:srgbClr>
                  </a:outerShdw>
                </a:effectLst>
              </a:rPr>
              <a:t>All Scripture is breathed out by God and profitable for teaching, for reproof, for correction, and for training in righteousness, </a:t>
            </a:r>
            <a:r>
              <a:rPr lang="en-US" sz="1600" b="1" baseline="30000" dirty="0">
                <a:effectLst>
                  <a:outerShdw blurRad="38100" dist="38100" dir="2700000" algn="tl">
                    <a:srgbClr val="000000">
                      <a:alpha val="43137"/>
                    </a:srgbClr>
                  </a:outerShdw>
                </a:effectLst>
              </a:rPr>
              <a:t>17 </a:t>
            </a:r>
            <a:r>
              <a:rPr lang="en-US" sz="1600" b="1" dirty="0">
                <a:effectLst>
                  <a:outerShdw blurRad="38100" dist="38100" dir="2700000" algn="tl">
                    <a:srgbClr val="000000">
                      <a:alpha val="43137"/>
                    </a:srgbClr>
                  </a:outerShdw>
                </a:effectLst>
              </a:rPr>
              <a:t>that the man of God may be complete, equipped for every good work. </a:t>
            </a:r>
            <a:endParaRPr lang="en-US" sz="1600" b="1" dirty="0" smtClean="0">
              <a:effectLst>
                <a:outerShdw blurRad="38100" dist="38100" dir="2700000" algn="tl">
                  <a:srgbClr val="000000">
                    <a:alpha val="43137"/>
                  </a:srgbClr>
                </a:outerShdw>
              </a:effectLst>
            </a:endParaRPr>
          </a:p>
          <a:p>
            <a:pPr>
              <a:lnSpc>
                <a:spcPct val="120000"/>
              </a:lnSpc>
            </a:pPr>
            <a:r>
              <a:rPr lang="en-US" sz="1600" dirty="0">
                <a:effectLst>
                  <a:outerShdw blurRad="38100" dist="38100" dir="2700000" algn="tl">
                    <a:srgbClr val="000000">
                      <a:alpha val="43137"/>
                    </a:srgbClr>
                  </a:outerShdw>
                </a:effectLst>
              </a:rPr>
              <a:t>Hebrews 5:14 ESV - </a:t>
            </a:r>
            <a:r>
              <a:rPr lang="en-US" sz="1600" b="1" baseline="30000" dirty="0">
                <a:effectLst>
                  <a:outerShdw blurRad="38100" dist="38100" dir="2700000" algn="tl">
                    <a:srgbClr val="000000">
                      <a:alpha val="43137"/>
                    </a:srgbClr>
                  </a:outerShdw>
                </a:effectLst>
              </a:rPr>
              <a:t>14 </a:t>
            </a:r>
            <a:r>
              <a:rPr lang="en-US" sz="1600" b="1" dirty="0">
                <a:effectLst>
                  <a:outerShdw blurRad="38100" dist="38100" dir="2700000" algn="tl">
                    <a:srgbClr val="000000">
                      <a:alpha val="43137"/>
                    </a:srgbClr>
                  </a:outerShdw>
                </a:effectLst>
              </a:rPr>
              <a:t>But solid food is for the mature, for those who have their powers of discernment trained by constant practice to distinguish good from evil</a:t>
            </a:r>
            <a:r>
              <a:rPr lang="en-US" sz="1600" b="1" dirty="0" smtClean="0">
                <a:effectLst>
                  <a:outerShdw blurRad="38100" dist="38100" dir="2700000" algn="tl">
                    <a:srgbClr val="000000">
                      <a:alpha val="43137"/>
                    </a:srgbClr>
                  </a:outerShdw>
                </a:effectLst>
              </a:rPr>
              <a:t>.</a:t>
            </a:r>
          </a:p>
          <a:p>
            <a:pPr>
              <a:lnSpc>
                <a:spcPct val="120000"/>
              </a:lnSpc>
            </a:pPr>
            <a:r>
              <a:rPr lang="en-US" sz="1600" dirty="0">
                <a:effectLst>
                  <a:outerShdw blurRad="38100" dist="38100" dir="2700000" algn="tl">
                    <a:srgbClr val="000000">
                      <a:alpha val="43137"/>
                    </a:srgbClr>
                  </a:outerShdw>
                </a:effectLst>
              </a:rPr>
              <a:t>1 Timothy 4:8 ESV - </a:t>
            </a:r>
            <a:r>
              <a:rPr lang="en-US" sz="1600" b="1" baseline="30000" dirty="0">
                <a:effectLst>
                  <a:outerShdw blurRad="38100" dist="38100" dir="2700000" algn="tl">
                    <a:srgbClr val="000000">
                      <a:alpha val="43137"/>
                    </a:srgbClr>
                  </a:outerShdw>
                </a:effectLst>
              </a:rPr>
              <a:t>8 </a:t>
            </a:r>
            <a:r>
              <a:rPr lang="en-US" sz="1600" b="1" dirty="0">
                <a:effectLst>
                  <a:outerShdw blurRad="38100" dist="38100" dir="2700000" algn="tl">
                    <a:srgbClr val="000000">
                      <a:alpha val="43137"/>
                    </a:srgbClr>
                  </a:outerShdw>
                </a:effectLst>
              </a:rPr>
              <a:t>for while bodily training is of some value, godliness is of value in every way, as it holds promise for the present life and also for the life to come</a:t>
            </a:r>
            <a:r>
              <a:rPr lang="en-US" sz="1600" b="1" dirty="0" smtClean="0">
                <a:effectLst>
                  <a:outerShdw blurRad="38100" dist="38100" dir="2700000" algn="tl">
                    <a:srgbClr val="000000">
                      <a:alpha val="43137"/>
                    </a:srgbClr>
                  </a:outerShdw>
                </a:effectLst>
              </a:rPr>
              <a:t>.</a:t>
            </a:r>
          </a:p>
          <a:p>
            <a:pPr>
              <a:lnSpc>
                <a:spcPct val="120000"/>
              </a:lnSpc>
            </a:pPr>
            <a:r>
              <a:rPr lang="en-US" sz="1600" dirty="0">
                <a:effectLst>
                  <a:outerShdw blurRad="38100" dist="38100" dir="2700000" algn="tl">
                    <a:srgbClr val="000000">
                      <a:alpha val="43137"/>
                    </a:srgbClr>
                  </a:outerShdw>
                </a:effectLst>
              </a:rPr>
              <a:t>Ephesians 4:13-14 NET – </a:t>
            </a:r>
            <a:r>
              <a:rPr lang="en-US" sz="1600" b="1" baseline="30000" dirty="0" smtClean="0">
                <a:effectLst>
                  <a:outerShdw blurRad="38100" dist="38100" dir="2700000" algn="tl">
                    <a:srgbClr val="000000">
                      <a:alpha val="43137"/>
                    </a:srgbClr>
                  </a:outerShdw>
                </a:effectLst>
              </a:rPr>
              <a:t>13</a:t>
            </a:r>
            <a:r>
              <a:rPr lang="en-US" sz="1600" b="1" baseline="30000" dirty="0">
                <a:effectLst>
                  <a:outerShdw blurRad="38100" dist="38100" dir="2700000" algn="tl">
                    <a:srgbClr val="000000">
                      <a:alpha val="43137"/>
                    </a:srgbClr>
                  </a:outerShdw>
                </a:effectLst>
              </a:rPr>
              <a:t> </a:t>
            </a:r>
            <a:r>
              <a:rPr lang="en-US" sz="1600" b="1" dirty="0">
                <a:effectLst>
                  <a:outerShdw blurRad="38100" dist="38100" dir="2700000" algn="tl">
                    <a:srgbClr val="000000">
                      <a:alpha val="43137"/>
                    </a:srgbClr>
                  </a:outerShdw>
                </a:effectLst>
              </a:rPr>
              <a:t>until we all attain to the unity of the faith and of the knowledge of the Son of God—a mature person, attaining to the measure of Christ’s full stature.  </a:t>
            </a:r>
            <a:r>
              <a:rPr lang="en-US" sz="1600" b="1" baseline="30000" dirty="0">
                <a:effectLst>
                  <a:outerShdw blurRad="38100" dist="38100" dir="2700000" algn="tl">
                    <a:srgbClr val="000000">
                      <a:alpha val="43137"/>
                    </a:srgbClr>
                  </a:outerShdw>
                </a:effectLst>
              </a:rPr>
              <a:t>14 </a:t>
            </a:r>
            <a:r>
              <a:rPr lang="en-US" sz="1600" b="1" dirty="0">
                <a:effectLst>
                  <a:outerShdw blurRad="38100" dist="38100" dir="2700000" algn="tl">
                    <a:srgbClr val="000000">
                      <a:alpha val="43137"/>
                    </a:srgbClr>
                  </a:outerShdw>
                </a:effectLst>
              </a:rPr>
              <a:t>So we are no longer to be children, tossed back and forth by waves and carried about by every wind of teaching by the trickery of people who craftily carry out their deceitful schemes</a:t>
            </a:r>
            <a:r>
              <a:rPr lang="en-US" sz="1600" b="1" dirty="0" smtClean="0">
                <a:effectLst>
                  <a:outerShdw blurRad="38100" dist="38100" dir="2700000" algn="tl">
                    <a:srgbClr val="000000">
                      <a:alpha val="43137"/>
                    </a:srgbClr>
                  </a:outerShdw>
                </a:effectLst>
              </a:rPr>
              <a:t>.</a:t>
            </a:r>
          </a:p>
          <a:p>
            <a:pPr>
              <a:lnSpc>
                <a:spcPct val="120000"/>
              </a:lnSpc>
            </a:pPr>
            <a:r>
              <a:rPr lang="en-US" sz="1600" dirty="0">
                <a:effectLst>
                  <a:outerShdw blurRad="38100" dist="38100" dir="2700000" algn="tl">
                    <a:srgbClr val="000000">
                      <a:alpha val="43137"/>
                    </a:srgbClr>
                  </a:outerShdw>
                </a:effectLst>
              </a:rPr>
              <a:t>2 Peter 1:5-8 ESV - </a:t>
            </a:r>
            <a:r>
              <a:rPr lang="en-US" sz="1600" b="1" baseline="30000" dirty="0">
                <a:effectLst>
                  <a:outerShdw blurRad="38100" dist="38100" dir="2700000" algn="tl">
                    <a:srgbClr val="000000">
                      <a:alpha val="43137"/>
                    </a:srgbClr>
                  </a:outerShdw>
                </a:effectLst>
              </a:rPr>
              <a:t>5 </a:t>
            </a:r>
            <a:r>
              <a:rPr lang="en-US" sz="1600" b="1" dirty="0">
                <a:effectLst>
                  <a:outerShdw blurRad="38100" dist="38100" dir="2700000" algn="tl">
                    <a:srgbClr val="000000">
                      <a:alpha val="43137"/>
                    </a:srgbClr>
                  </a:outerShdw>
                </a:effectLst>
              </a:rPr>
              <a:t>For this very reason, make every effort to supplement your faith with virtue, and virtue with knowledge, </a:t>
            </a:r>
            <a:r>
              <a:rPr lang="en-US" sz="1600" b="1" baseline="30000" dirty="0">
                <a:effectLst>
                  <a:outerShdw blurRad="38100" dist="38100" dir="2700000" algn="tl">
                    <a:srgbClr val="000000">
                      <a:alpha val="43137"/>
                    </a:srgbClr>
                  </a:outerShdw>
                </a:effectLst>
              </a:rPr>
              <a:t>6 </a:t>
            </a:r>
            <a:r>
              <a:rPr lang="en-US" sz="1600" b="1" dirty="0">
                <a:effectLst>
                  <a:outerShdw blurRad="38100" dist="38100" dir="2700000" algn="tl">
                    <a:srgbClr val="000000">
                      <a:alpha val="43137"/>
                    </a:srgbClr>
                  </a:outerShdw>
                </a:effectLst>
              </a:rPr>
              <a:t>and knowledge with self-control, and self-control with steadfastness, and steadfastness with godliness, </a:t>
            </a:r>
            <a:r>
              <a:rPr lang="en-US" sz="1600" b="1" baseline="30000" dirty="0">
                <a:effectLst>
                  <a:outerShdw blurRad="38100" dist="38100" dir="2700000" algn="tl">
                    <a:srgbClr val="000000">
                      <a:alpha val="43137"/>
                    </a:srgbClr>
                  </a:outerShdw>
                </a:effectLst>
              </a:rPr>
              <a:t>7</a:t>
            </a:r>
            <a:r>
              <a:rPr lang="en-US" sz="1600" b="1" dirty="0">
                <a:effectLst>
                  <a:outerShdw blurRad="38100" dist="38100" dir="2700000" algn="tl">
                    <a:srgbClr val="000000">
                      <a:alpha val="43137"/>
                    </a:srgbClr>
                  </a:outerShdw>
                </a:effectLst>
              </a:rPr>
              <a:t> and godliness with brotherly affection, and brotherly affection with love.  </a:t>
            </a:r>
            <a:r>
              <a:rPr lang="en-US" sz="1600" b="1" baseline="30000" dirty="0">
                <a:effectLst>
                  <a:outerShdw blurRad="38100" dist="38100" dir="2700000" algn="tl">
                    <a:srgbClr val="000000">
                      <a:alpha val="43137"/>
                    </a:srgbClr>
                  </a:outerShdw>
                </a:effectLst>
              </a:rPr>
              <a:t>8</a:t>
            </a:r>
            <a:r>
              <a:rPr lang="en-US" sz="1600" b="1" dirty="0">
                <a:effectLst>
                  <a:outerShdw blurRad="38100" dist="38100" dir="2700000" algn="tl">
                    <a:srgbClr val="000000">
                      <a:alpha val="43137"/>
                    </a:srgbClr>
                  </a:outerShdw>
                </a:effectLst>
              </a:rPr>
              <a:t> For if these qualities are yours and are increasing, they keep you from being ineffective or unfruitful in the knowledge of our Lord Jesus Christ. </a:t>
            </a:r>
            <a:endParaRPr lang="en-US" sz="1600" b="1" dirty="0" smtClean="0">
              <a:effectLst>
                <a:outerShdw blurRad="38100" dist="38100" dir="2700000" algn="tl">
                  <a:srgbClr val="000000">
                    <a:alpha val="43137"/>
                  </a:srgbClr>
                </a:outerShdw>
              </a:effectLst>
            </a:endParaRPr>
          </a:p>
          <a:p>
            <a:pPr>
              <a:lnSpc>
                <a:spcPct val="120000"/>
              </a:lnSpc>
            </a:pPr>
            <a:r>
              <a:rPr lang="en-US" sz="1600" dirty="0">
                <a:effectLst>
                  <a:outerShdw blurRad="38100" dist="38100" dir="2700000" algn="tl">
                    <a:srgbClr val="000000">
                      <a:alpha val="43137"/>
                    </a:srgbClr>
                  </a:outerShdw>
                </a:effectLst>
              </a:rPr>
              <a:t>Colossians 1:9-10 ESV - </a:t>
            </a:r>
            <a:r>
              <a:rPr lang="en-US" sz="1600" b="1" baseline="30000" dirty="0">
                <a:effectLst>
                  <a:outerShdw blurRad="38100" dist="38100" dir="2700000" algn="tl">
                    <a:srgbClr val="000000">
                      <a:alpha val="43137"/>
                    </a:srgbClr>
                  </a:outerShdw>
                </a:effectLst>
              </a:rPr>
              <a:t>9 </a:t>
            </a:r>
            <a:r>
              <a:rPr lang="en-US" sz="1600" b="1" dirty="0">
                <a:effectLst>
                  <a:outerShdw blurRad="38100" dist="38100" dir="2700000" algn="tl">
                    <a:srgbClr val="000000">
                      <a:alpha val="43137"/>
                    </a:srgbClr>
                  </a:outerShdw>
                </a:effectLst>
              </a:rPr>
              <a:t>And so, from the day we heard, we have not ceased to pray for you, asking that you may be filled with the knowledge of his will in all spiritual wisdom and understanding, </a:t>
            </a:r>
            <a:r>
              <a:rPr lang="en-US" sz="1600" b="1" baseline="30000" dirty="0">
                <a:effectLst>
                  <a:outerShdw blurRad="38100" dist="38100" dir="2700000" algn="tl">
                    <a:srgbClr val="000000">
                      <a:alpha val="43137"/>
                    </a:srgbClr>
                  </a:outerShdw>
                </a:effectLst>
              </a:rPr>
              <a:t>10</a:t>
            </a:r>
            <a:r>
              <a:rPr lang="en-US" sz="1600" b="1" dirty="0">
                <a:effectLst>
                  <a:outerShdw blurRad="38100" dist="38100" dir="2700000" algn="tl">
                    <a:srgbClr val="000000">
                      <a:alpha val="43137"/>
                    </a:srgbClr>
                  </a:outerShdw>
                </a:effectLst>
              </a:rPr>
              <a:t> so as to walk in a manner worthy of the Lord, fully pleasing to him: bearing fruit in every good work and increasing in the knowledge of God </a:t>
            </a:r>
            <a:endParaRPr lang="en-US" sz="1600" b="1" dirty="0" smtClean="0">
              <a:effectLst>
                <a:outerShdw blurRad="38100" dist="38100" dir="2700000" algn="tl">
                  <a:srgbClr val="000000">
                    <a:alpha val="43137"/>
                  </a:srgbClr>
                </a:outerShdw>
              </a:effectLst>
            </a:endParaRPr>
          </a:p>
          <a:p>
            <a:pPr>
              <a:lnSpc>
                <a:spcPct val="120000"/>
              </a:lnSpc>
            </a:pPr>
            <a:r>
              <a:rPr lang="en-US" sz="1600" dirty="0">
                <a:effectLst>
                  <a:outerShdw blurRad="38100" dist="38100" dir="2700000" algn="tl">
                    <a:srgbClr val="000000">
                      <a:alpha val="43137"/>
                    </a:srgbClr>
                  </a:outerShdw>
                </a:effectLst>
              </a:rPr>
              <a:t>Colossians 2:6-7 ESV - </a:t>
            </a:r>
            <a:r>
              <a:rPr lang="en-US" sz="1600" b="1" baseline="30000" dirty="0">
                <a:effectLst>
                  <a:outerShdw blurRad="38100" dist="38100" dir="2700000" algn="tl">
                    <a:srgbClr val="000000">
                      <a:alpha val="43137"/>
                    </a:srgbClr>
                  </a:outerShdw>
                </a:effectLst>
              </a:rPr>
              <a:t>6 </a:t>
            </a:r>
            <a:r>
              <a:rPr lang="en-US" sz="1600" b="1" dirty="0">
                <a:effectLst>
                  <a:outerShdw blurRad="38100" dist="38100" dir="2700000" algn="tl">
                    <a:srgbClr val="000000">
                      <a:alpha val="43137"/>
                    </a:srgbClr>
                  </a:outerShdw>
                </a:effectLst>
              </a:rPr>
              <a:t>Therefore, as you received Christ Jesus the Lord, so walk in him, </a:t>
            </a:r>
            <a:r>
              <a:rPr lang="en-US" sz="1600" b="1" baseline="30000" dirty="0" smtClean="0">
                <a:effectLst>
                  <a:outerShdw blurRad="38100" dist="38100" dir="2700000" algn="tl">
                    <a:srgbClr val="000000">
                      <a:alpha val="43137"/>
                    </a:srgbClr>
                  </a:outerShdw>
                </a:effectLst>
              </a:rPr>
              <a:t>7</a:t>
            </a:r>
            <a:r>
              <a:rPr lang="en-US" sz="1600" b="1" dirty="0" smtClean="0">
                <a:effectLst>
                  <a:outerShdw blurRad="38100" dist="38100" dir="2700000" algn="tl">
                    <a:srgbClr val="000000">
                      <a:alpha val="43137"/>
                    </a:srgbClr>
                  </a:outerShdw>
                </a:effectLst>
              </a:rPr>
              <a:t> rooted and built up in him and established in the faith, just as you were taught, abounding in thanksgiving.	 </a:t>
            </a:r>
            <a:endParaRPr lang="en-US" sz="1600" dirty="0">
              <a:effectLst>
                <a:outerShdw blurRad="38100" dist="38100" dir="2700000" algn="tl">
                  <a:srgbClr val="000000">
                    <a:alpha val="43137"/>
                  </a:srgbClr>
                </a:outerShdw>
              </a:effectLst>
            </a:endParaRPr>
          </a:p>
          <a:p>
            <a:pPr>
              <a:lnSpc>
                <a:spcPct val="120000"/>
              </a:lnSpc>
            </a:pPr>
            <a:endParaRPr lang="en-US" sz="1600" dirty="0">
              <a:effectLst>
                <a:outerShdw blurRad="38100" dist="38100" dir="2700000" algn="tl">
                  <a:srgbClr val="000000">
                    <a:alpha val="43137"/>
                  </a:srgbClr>
                </a:outerShdw>
              </a:effectLst>
            </a:endParaRPr>
          </a:p>
          <a:p>
            <a:pPr>
              <a:lnSpc>
                <a:spcPct val="120000"/>
              </a:lnSpc>
            </a:pPr>
            <a:endParaRPr lang="en-US" sz="1600" dirty="0">
              <a:effectLst>
                <a:outerShdw blurRad="38100" dist="38100" dir="2700000" algn="tl">
                  <a:srgbClr val="000000">
                    <a:alpha val="43137"/>
                  </a:srgbClr>
                </a:outerShdw>
              </a:effectLst>
            </a:endParaRPr>
          </a:p>
          <a:p>
            <a:pPr lvl="0">
              <a:lnSpc>
                <a:spcPct val="120000"/>
              </a:lnSpc>
            </a:pPr>
            <a:endParaRPr lang="en-US" sz="1600" dirty="0">
              <a:effectLst>
                <a:outerShdw blurRad="38100" dist="38100" dir="2700000" algn="tl">
                  <a:srgbClr val="000000">
                    <a:alpha val="43137"/>
                  </a:srgbClr>
                </a:outerShdw>
              </a:effectLst>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278950"/>
            <a:ext cx="3432748" cy="1123579"/>
          </a:xfrm>
          <a:prstGeom prst="rect">
            <a:avLst/>
          </a:prstGeom>
          <a:effectLst>
            <a:glow rad="38100">
              <a:schemeClr val="accent2">
                <a:alpha val="90000"/>
              </a:schemeClr>
            </a:glow>
          </a:effectLst>
        </p:spPr>
      </p:pic>
    </p:spTree>
    <p:extLst>
      <p:ext uri="{BB962C8B-B14F-4D97-AF65-F5344CB8AC3E}">
        <p14:creationId xmlns:p14="http://schemas.microsoft.com/office/powerpoint/2010/main" val="22801794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36161" y="-270614"/>
            <a:ext cx="10515600" cy="2038086"/>
          </a:xfrm>
          <a:effectLst>
            <a:glow rad="38100">
              <a:schemeClr val="accent2">
                <a:alpha val="90000"/>
              </a:schemeClr>
            </a:glow>
          </a:effectLst>
        </p:spPr>
      </p:pic>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33600" y="287770"/>
            <a:ext cx="10058400" cy="3292233"/>
          </a:xfrm>
          <a:prstGeom prst="rect">
            <a:avLst/>
          </a:prstGeom>
          <a:effectLst>
            <a:glow rad="38100">
              <a:schemeClr val="accent2">
                <a:alpha val="90000"/>
              </a:schemeClr>
            </a:glow>
          </a:effectLst>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94871" y="5636301"/>
            <a:ext cx="1939221" cy="1369111"/>
          </a:xfrm>
          <a:prstGeom prst="rect">
            <a:avLst/>
          </a:prstGeom>
        </p:spPr>
      </p:pic>
      <p:pic>
        <p:nvPicPr>
          <p:cNvPr id="3" name="Picture 2"/>
          <p:cNvPicPr>
            <a:picLocks noChangeAspect="1"/>
          </p:cNvPicPr>
          <p:nvPr/>
        </p:nvPicPr>
        <p:blipFill rotWithShape="1">
          <a:blip r:embed="rId5">
            <a:extLst>
              <a:ext uri="{28A0092B-C50C-407E-A947-70E740481C1C}">
                <a14:useLocalDpi xmlns:a14="http://schemas.microsoft.com/office/drawing/2010/main" val="0"/>
              </a:ext>
            </a:extLst>
          </a:blip>
          <a:srcRect l="4284" t="39472" r="18519" b="25840"/>
          <a:stretch/>
        </p:blipFill>
        <p:spPr>
          <a:xfrm>
            <a:off x="194871" y="3064120"/>
            <a:ext cx="11335808" cy="1912613"/>
          </a:xfrm>
          <a:prstGeom prst="rect">
            <a:avLst/>
          </a:prstGeom>
          <a:effectLst>
            <a:glow rad="38100">
              <a:schemeClr val="accent2">
                <a:alpha val="90000"/>
              </a:schemeClr>
            </a:glow>
          </a:effectLst>
        </p:spPr>
      </p:pic>
    </p:spTree>
    <p:extLst>
      <p:ext uri="{BB962C8B-B14F-4D97-AF65-F5344CB8AC3E}">
        <p14:creationId xmlns:p14="http://schemas.microsoft.com/office/powerpoint/2010/main" val="14153554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94676" y="2020497"/>
            <a:ext cx="11353800" cy="3330992"/>
          </a:xfrm>
        </p:spPr>
        <p:txBody>
          <a:bodyPr/>
          <a:lstStyle/>
          <a:p>
            <a:pPr marL="0" indent="0" algn="ctr">
              <a:buNone/>
            </a:pPr>
            <a:r>
              <a:rPr lang="en-US" sz="3600" b="1" i="1" dirty="0">
                <a:effectLst>
                  <a:outerShdw blurRad="38100" dist="38100" dir="2700000" algn="tl">
                    <a:srgbClr val="000000">
                      <a:alpha val="43137"/>
                    </a:srgbClr>
                  </a:outerShdw>
                </a:effectLst>
              </a:rPr>
              <a:t>The greatest single cause of atheism in the world today is Christians who acknowledge Jesus with their lips and walk out the door and deny Him by their lifestyle. That is what an unbelieving world simply finds unbelievable</a:t>
            </a:r>
            <a:r>
              <a:rPr lang="en-US" sz="3600" b="1" i="1" dirty="0" smtClean="0">
                <a:effectLst>
                  <a:outerShdw blurRad="38100" dist="38100" dir="2700000" algn="tl">
                    <a:srgbClr val="000000">
                      <a:alpha val="43137"/>
                    </a:srgbClr>
                  </a:outerShdw>
                </a:effectLst>
              </a:rPr>
              <a:t>.</a:t>
            </a:r>
          </a:p>
          <a:p>
            <a:pPr marL="0" indent="0" algn="ctr">
              <a:buNone/>
            </a:pPr>
            <a:endParaRPr lang="en-US" sz="2400" b="1" i="1" dirty="0">
              <a:effectLst>
                <a:outerShdw blurRad="38100" dist="38100" dir="2700000" algn="tl">
                  <a:srgbClr val="000000">
                    <a:alpha val="43137"/>
                  </a:srgbClr>
                </a:outerShdw>
              </a:effectLst>
            </a:endParaRPr>
          </a:p>
          <a:p>
            <a:pPr marL="0" indent="0" algn="ctr">
              <a:buNone/>
            </a:pPr>
            <a:r>
              <a:rPr lang="en-US" sz="2400" b="1" i="1" dirty="0" smtClean="0">
                <a:effectLst>
                  <a:outerShdw blurRad="38100" dist="38100" dir="2700000" algn="tl">
                    <a:srgbClr val="000000">
                      <a:alpha val="43137"/>
                    </a:srgbClr>
                  </a:outerShdw>
                </a:effectLst>
              </a:rPr>
              <a:t>Brennan Manning</a:t>
            </a:r>
            <a:endParaRPr lang="en-US" sz="2400" dirty="0">
              <a:effectLst>
                <a:outerShdw blurRad="38100" dist="38100" dir="2700000" algn="tl">
                  <a:srgbClr val="000000">
                    <a:alpha val="43137"/>
                  </a:srgbClr>
                </a:outerShdw>
              </a:effectLst>
            </a:endParaRPr>
          </a:p>
          <a:p>
            <a:pPr marL="0" indent="0">
              <a:buNone/>
            </a:pPr>
            <a:endParaRPr lang="en-US" dirty="0"/>
          </a:p>
        </p:txBody>
      </p:sp>
      <p:pic>
        <p:nvPicPr>
          <p:cNvPr id="5" name="Picture 4"/>
          <p:cNvPicPr>
            <a:picLocks noChangeAspect="1"/>
          </p:cNvPicPr>
          <p:nvPr/>
        </p:nvPicPr>
        <p:blipFill rotWithShape="1">
          <a:blip r:embed="rId2">
            <a:extLst>
              <a:ext uri="{28A0092B-C50C-407E-A947-70E740481C1C}">
                <a14:useLocalDpi xmlns:a14="http://schemas.microsoft.com/office/drawing/2010/main" val="0"/>
              </a:ext>
            </a:extLst>
          </a:blip>
          <a:srcRect l="4284" t="39472" r="18519" b="25840"/>
          <a:stretch/>
        </p:blipFill>
        <p:spPr>
          <a:xfrm>
            <a:off x="212864" y="284813"/>
            <a:ext cx="6727582" cy="1135099"/>
          </a:xfrm>
          <a:prstGeom prst="rect">
            <a:avLst/>
          </a:prstGeom>
          <a:effectLst>
            <a:glow rad="38100">
              <a:schemeClr val="accent2">
                <a:alpha val="90000"/>
              </a:schemeClr>
            </a:glow>
          </a:effectLst>
        </p:spPr>
      </p:pic>
    </p:spTree>
    <p:extLst>
      <p:ext uri="{BB962C8B-B14F-4D97-AF65-F5344CB8AC3E}">
        <p14:creationId xmlns:p14="http://schemas.microsoft.com/office/powerpoint/2010/main" val="27784387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94676" y="2020497"/>
            <a:ext cx="11353800" cy="3330992"/>
          </a:xfrm>
        </p:spPr>
        <p:txBody>
          <a:bodyPr>
            <a:normAutofit/>
          </a:bodyPr>
          <a:lstStyle/>
          <a:p>
            <a:pPr marL="0" indent="0" algn="ctr">
              <a:buNone/>
            </a:pPr>
            <a:r>
              <a:rPr lang="en-US" sz="4400" b="1" i="1" dirty="0" smtClean="0">
                <a:effectLst>
                  <a:outerShdw blurRad="38100" dist="38100" dir="2700000" algn="tl">
                    <a:srgbClr val="000000">
                      <a:alpha val="43137"/>
                    </a:srgbClr>
                  </a:outerShdw>
                </a:effectLst>
              </a:rPr>
              <a:t>"</a:t>
            </a:r>
            <a:r>
              <a:rPr lang="en-US" sz="4400" b="1" i="1" dirty="0">
                <a:effectLst>
                  <a:outerShdw blurRad="38100" dist="38100" dir="2700000" algn="tl">
                    <a:srgbClr val="000000">
                      <a:alpha val="43137"/>
                    </a:srgbClr>
                  </a:outerShdw>
                </a:effectLst>
              </a:rPr>
              <a:t>I like your Christ, I do not like your Christians. Your Christians are so unlike your Christ</a:t>
            </a:r>
            <a:r>
              <a:rPr lang="en-US" sz="4400" b="1" i="1" dirty="0" smtClean="0">
                <a:effectLst>
                  <a:outerShdw blurRad="38100" dist="38100" dir="2700000" algn="tl">
                    <a:srgbClr val="000000">
                      <a:alpha val="43137"/>
                    </a:srgbClr>
                  </a:outerShdw>
                </a:effectLst>
              </a:rPr>
              <a:t>."</a:t>
            </a:r>
            <a:endParaRPr lang="en-US" sz="4400" dirty="0">
              <a:effectLst>
                <a:outerShdw blurRad="38100" dist="38100" dir="2700000" algn="tl">
                  <a:srgbClr val="000000">
                    <a:alpha val="43137"/>
                  </a:srgbClr>
                </a:outerShdw>
              </a:effectLst>
            </a:endParaRPr>
          </a:p>
        </p:txBody>
      </p:sp>
      <p:pic>
        <p:nvPicPr>
          <p:cNvPr id="5" name="Picture 4"/>
          <p:cNvPicPr>
            <a:picLocks noChangeAspect="1"/>
          </p:cNvPicPr>
          <p:nvPr/>
        </p:nvPicPr>
        <p:blipFill rotWithShape="1">
          <a:blip r:embed="rId2">
            <a:extLst>
              <a:ext uri="{28A0092B-C50C-407E-A947-70E740481C1C}">
                <a14:useLocalDpi xmlns:a14="http://schemas.microsoft.com/office/drawing/2010/main" val="0"/>
              </a:ext>
            </a:extLst>
          </a:blip>
          <a:srcRect l="4284" t="39472" r="18519" b="25840"/>
          <a:stretch/>
        </p:blipFill>
        <p:spPr>
          <a:xfrm>
            <a:off x="212864" y="284813"/>
            <a:ext cx="6727582" cy="1135099"/>
          </a:xfrm>
          <a:prstGeom prst="rect">
            <a:avLst/>
          </a:prstGeom>
          <a:effectLst>
            <a:glow rad="38100">
              <a:schemeClr val="accent2">
                <a:alpha val="90000"/>
              </a:schemeClr>
            </a:glow>
          </a:effectLst>
        </p:spPr>
      </p:pic>
    </p:spTree>
    <p:extLst>
      <p:ext uri="{BB962C8B-B14F-4D97-AF65-F5344CB8AC3E}">
        <p14:creationId xmlns:p14="http://schemas.microsoft.com/office/powerpoint/2010/main" val="42476064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0306" y="2610779"/>
            <a:ext cx="11232774" cy="1325563"/>
          </a:xfrm>
        </p:spPr>
        <p:txBody>
          <a:bodyPr>
            <a:noAutofit/>
          </a:bodyPr>
          <a:lstStyle/>
          <a:p>
            <a:pPr algn="ctr"/>
            <a:r>
              <a:rPr lang="en-US" sz="4000" b="1" baseline="30000" dirty="0">
                <a:effectLst>
                  <a:outerShdw blurRad="38100" dist="38100" dir="2700000" algn="tl">
                    <a:srgbClr val="000000">
                      <a:alpha val="43137"/>
                    </a:srgbClr>
                  </a:outerShdw>
                </a:effectLst>
                <a:latin typeface="+mn-lt"/>
              </a:rPr>
              <a:t>24 </a:t>
            </a:r>
            <a:r>
              <a:rPr lang="en-US" sz="4000" b="1" dirty="0">
                <a:effectLst>
                  <a:outerShdw blurRad="38100" dist="38100" dir="2700000" algn="tl">
                    <a:srgbClr val="000000">
                      <a:alpha val="43137"/>
                    </a:srgbClr>
                  </a:outerShdw>
                </a:effectLst>
                <a:latin typeface="+mn-lt"/>
              </a:rPr>
              <a:t>And those who belong to Christ Jesus </a:t>
            </a:r>
            <a:r>
              <a:rPr lang="en-US" sz="4000" b="1" dirty="0">
                <a:effectLst>
                  <a:outerShdw blurRad="38100" dist="38100" dir="2700000" algn="tl">
                    <a:srgbClr val="000000">
                      <a:alpha val="43137"/>
                    </a:srgbClr>
                  </a:outerShdw>
                </a:effectLst>
                <a:latin typeface="+mn-lt"/>
              </a:rPr>
              <a:t>have crucified the flesh with its passions and </a:t>
            </a:r>
            <a:r>
              <a:rPr lang="en-US" sz="4000" b="1" dirty="0" smtClean="0">
                <a:effectLst>
                  <a:outerShdw blurRad="38100" dist="38100" dir="2700000" algn="tl">
                    <a:srgbClr val="000000">
                      <a:alpha val="43137"/>
                    </a:srgbClr>
                  </a:outerShdw>
                </a:effectLst>
                <a:latin typeface="+mn-lt"/>
              </a:rPr>
              <a:t>desires.</a:t>
            </a:r>
            <a:br>
              <a:rPr lang="en-US" sz="4000" b="1" dirty="0" smtClean="0">
                <a:effectLst>
                  <a:outerShdw blurRad="38100" dist="38100" dir="2700000" algn="tl">
                    <a:srgbClr val="000000">
                      <a:alpha val="43137"/>
                    </a:srgbClr>
                  </a:outerShdw>
                </a:effectLst>
                <a:latin typeface="+mn-lt"/>
              </a:rPr>
            </a:br>
            <a:r>
              <a:rPr lang="en-US" sz="3200" b="1" dirty="0">
                <a:effectLst>
                  <a:outerShdw blurRad="38100" dist="38100" dir="2700000" algn="tl">
                    <a:srgbClr val="000000">
                      <a:alpha val="43137"/>
                    </a:srgbClr>
                  </a:outerShdw>
                </a:effectLst>
                <a:latin typeface="+mn-lt"/>
              </a:rPr>
              <a:t/>
            </a:r>
            <a:br>
              <a:rPr lang="en-US" sz="3200" b="1" dirty="0">
                <a:effectLst>
                  <a:outerShdw blurRad="38100" dist="38100" dir="2700000" algn="tl">
                    <a:srgbClr val="000000">
                      <a:alpha val="43137"/>
                    </a:srgbClr>
                  </a:outerShdw>
                </a:effectLst>
                <a:latin typeface="+mn-lt"/>
              </a:rPr>
            </a:br>
            <a:r>
              <a:rPr lang="en-US" sz="3200" b="1" dirty="0" smtClean="0">
                <a:effectLst>
                  <a:outerShdw blurRad="38100" dist="38100" dir="2700000" algn="tl">
                    <a:srgbClr val="000000">
                      <a:alpha val="43137"/>
                    </a:srgbClr>
                  </a:outerShdw>
                </a:effectLst>
                <a:latin typeface="+mn-lt"/>
              </a:rPr>
              <a:t>Galatians 5:24 ESV</a:t>
            </a:r>
            <a:endParaRPr lang="en-US" sz="2800" dirty="0">
              <a:effectLst>
                <a:outerShdw blurRad="38100" dist="38100" dir="2700000" algn="tl">
                  <a:srgbClr val="000000">
                    <a:alpha val="43137"/>
                  </a:srgbClr>
                </a:outerShdw>
              </a:effectLst>
              <a:latin typeface="+mn-lt"/>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4871" y="5636301"/>
            <a:ext cx="1939221" cy="1369111"/>
          </a:xfrm>
          <a:prstGeom prst="rect">
            <a:avLst/>
          </a:prstGeom>
        </p:spPr>
      </p:pic>
    </p:spTree>
    <p:extLst>
      <p:ext uri="{BB962C8B-B14F-4D97-AF65-F5344CB8AC3E}">
        <p14:creationId xmlns:p14="http://schemas.microsoft.com/office/powerpoint/2010/main" val="9817554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595</TotalTime>
  <Words>194</Words>
  <Application>Microsoft Office PowerPoint</Application>
  <PresentationFormat>Widescreen</PresentationFormat>
  <Paragraphs>21</Paragraphs>
  <Slides>14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14</vt:i4>
      </vt:variant>
    </vt:vector>
  </HeadingPairs>
  <TitlesOfParts>
    <vt:vector size="18" baseType="lpstr">
      <vt:lpstr>Arial</vt:lpstr>
      <vt:lpstr>Calibri</vt:lpstr>
      <vt:lpstr>Calibri Light</vt:lpstr>
      <vt:lpstr>Office Theme</vt:lpstr>
      <vt:lpstr>PowerPoint Presentation</vt:lpstr>
      <vt:lpstr>So, brothers and sisters, I could not speak to you as spiritual people, but instead as people of the flesh, as infants in Christ.  2 I fed you milk, not solid food, for you were not yet ready.  In fact, you are still not ready, 3 for you are still influenced by the flesh.  For since there is still jealousy and dissension among you, are you not influenced by the flesh and behaving like unregenerate people?  1 Corinthians 3:1-3  NET </vt:lpstr>
      <vt:lpstr>6 Now we do speak wisdom among the mature, but not a wisdom of this age or of the rulers of this age, who are perishing.  7 Instead we speak the wisdom of God, hidden in a mystery, that God determined before the ages for our glory.  1 Corinthians 2:6-7 NET </vt:lpstr>
      <vt:lpstr>So, brothers and sisters, I could not speak to you as spiritual people, but instead as people of the flesh, as infants in Christ.  2 I fed you milk, not solid food, for you were not yet ready.  In fact, you are still not ready, 3 for you are still influenced by the flesh.  For since there is still jealousy and dissension among you, are you not influenced by the flesh and behaving like unregenerate people?  1 Corinthians 3:1-3  NET </vt:lpstr>
      <vt:lpstr>So, brothers and sisters, I could not speak to you as spiritual people, but instead as people of the flesh, as infants in Christ.  2 I fed you milk, not solid food, for you were not yet ready.  In fact, you are still not ready, 3 for you are still influenced by the flesh.  For since there is still jealousy and dissension among you, are you not influenced by the flesh and behaving like unregenerate people?  1 Corinthians 3:1-3  NET </vt:lpstr>
      <vt:lpstr>So, brothers and sisters, I could not speak to you as spiritual people, but instead as people of the flesh, as infants in Christ.  2 I fed you milk, not solid food, for you were not yet ready.  In fact, you are still not ready, 3 for you are still influenced by the flesh.  For since there is still jealousy and dissension among you, are you not influenced by the flesh and behaving like unregenerate people? </vt:lpstr>
      <vt:lpstr>So, brothers and sisters, I could not speak to you as spiritual people, but instead as people of the flesh, as infants in Christ.  2 I fed you milk, not solid food, for you were not yet ready.  In fact, you are still not ready, 3 for you are still influenced by the flesh.  For since there is still jealousy and dissension among you, are you not influenced by the flesh and behaving like unregenerate people?  1 Corinthians 3:1-3  NET </vt:lpstr>
      <vt:lpstr>PowerPoint Presentation</vt:lpstr>
      <vt:lpstr>PowerPoint Presentation</vt:lpstr>
      <vt:lpstr>PowerPoint Presentation</vt:lpstr>
      <vt:lpstr>PowerPoint Presentation</vt:lpstr>
      <vt:lpstr>PowerPoint Presentation</vt:lpstr>
      <vt:lpstr>PowerPoint Presentation</vt:lpstr>
      <vt:lpstr>24 And those who belong to Christ Jesus have crucified the flesh with its passions and desires.  Galatians 5:24 ESV</vt:lpstr>
    </vt:vector>
  </TitlesOfParts>
  <Company>Maryland Department of Natural Resources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Dad</dc:creator>
  <cp:lastModifiedBy>Dad</cp:lastModifiedBy>
  <cp:revision>19</cp:revision>
  <dcterms:created xsi:type="dcterms:W3CDTF">2020-01-19T02:49:26Z</dcterms:created>
  <dcterms:modified xsi:type="dcterms:W3CDTF">2020-02-23T11:21:35Z</dcterms:modified>
</cp:coreProperties>
</file>