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9" r:id="rId3"/>
    <p:sldId id="277" r:id="rId4"/>
    <p:sldId id="278" r:id="rId5"/>
    <p:sldId id="260" r:id="rId6"/>
    <p:sldId id="279" r:id="rId7"/>
    <p:sldId id="280" r:id="rId8"/>
    <p:sldId id="281" r:id="rId9"/>
    <p:sldId id="282" r:id="rId10"/>
    <p:sldId id="283" r:id="rId11"/>
    <p:sldId id="284" r:id="rId12"/>
    <p:sldId id="287" r:id="rId13"/>
    <p:sldId id="286" r:id="rId14"/>
    <p:sldId id="288" r:id="rId15"/>
    <p:sldId id="285" r:id="rId16"/>
    <p:sldId id="289"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027" autoAdjust="0"/>
    <p:restoredTop sz="94660"/>
  </p:normalViewPr>
  <p:slideViewPr>
    <p:cSldViewPr snapToGrid="0">
      <p:cViewPr varScale="1">
        <p:scale>
          <a:sx n="64" d="100"/>
          <a:sy n="64" d="100"/>
        </p:scale>
        <p:origin x="72" y="21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9508EA47-1E94-4B0F-A85A-5F083A7320E3}" type="datetimeFigureOut">
              <a:rPr lang="en-US" smtClean="0"/>
              <a:t>2/2/2020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3B07A2C-8686-416F-9154-7025A5212863}" type="slidenum">
              <a:rPr lang="en-US" smtClean="0"/>
              <a:t>‹#›</a:t>
            </a:fld>
            <a:endParaRPr lang="en-US"/>
          </a:p>
        </p:txBody>
      </p:sp>
    </p:spTree>
    <p:extLst>
      <p:ext uri="{BB962C8B-B14F-4D97-AF65-F5344CB8AC3E}">
        <p14:creationId xmlns:p14="http://schemas.microsoft.com/office/powerpoint/2010/main" val="277298073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508EA47-1E94-4B0F-A85A-5F083A7320E3}" type="datetimeFigureOut">
              <a:rPr lang="en-US" smtClean="0"/>
              <a:t>2/2/2020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3B07A2C-8686-416F-9154-7025A5212863}" type="slidenum">
              <a:rPr lang="en-US" smtClean="0"/>
              <a:t>‹#›</a:t>
            </a:fld>
            <a:endParaRPr lang="en-US"/>
          </a:p>
        </p:txBody>
      </p:sp>
    </p:spTree>
    <p:extLst>
      <p:ext uri="{BB962C8B-B14F-4D97-AF65-F5344CB8AC3E}">
        <p14:creationId xmlns:p14="http://schemas.microsoft.com/office/powerpoint/2010/main" val="159268026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508EA47-1E94-4B0F-A85A-5F083A7320E3}" type="datetimeFigureOut">
              <a:rPr lang="en-US" smtClean="0"/>
              <a:t>2/2/2020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3B07A2C-8686-416F-9154-7025A5212863}" type="slidenum">
              <a:rPr lang="en-US" smtClean="0"/>
              <a:t>‹#›</a:t>
            </a:fld>
            <a:endParaRPr lang="en-US"/>
          </a:p>
        </p:txBody>
      </p:sp>
    </p:spTree>
    <p:extLst>
      <p:ext uri="{BB962C8B-B14F-4D97-AF65-F5344CB8AC3E}">
        <p14:creationId xmlns:p14="http://schemas.microsoft.com/office/powerpoint/2010/main" val="220891111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9508EA47-1E94-4B0F-A85A-5F083A7320E3}" type="datetimeFigureOut">
              <a:rPr lang="en-US" smtClean="0"/>
              <a:t>2/2/2020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3B07A2C-8686-416F-9154-7025A5212863}" type="slidenum">
              <a:rPr lang="en-US" smtClean="0"/>
              <a:t>‹#›</a:t>
            </a:fld>
            <a:endParaRPr lang="en-US"/>
          </a:p>
        </p:txBody>
      </p:sp>
    </p:spTree>
    <p:extLst>
      <p:ext uri="{BB962C8B-B14F-4D97-AF65-F5344CB8AC3E}">
        <p14:creationId xmlns:p14="http://schemas.microsoft.com/office/powerpoint/2010/main" val="292161408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9508EA47-1E94-4B0F-A85A-5F083A7320E3}" type="datetimeFigureOut">
              <a:rPr lang="en-US" smtClean="0"/>
              <a:t>2/2/2020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3B07A2C-8686-416F-9154-7025A5212863}" type="slidenum">
              <a:rPr lang="en-US" smtClean="0"/>
              <a:t>‹#›</a:t>
            </a:fld>
            <a:endParaRPr lang="en-US"/>
          </a:p>
        </p:txBody>
      </p:sp>
    </p:spTree>
    <p:extLst>
      <p:ext uri="{BB962C8B-B14F-4D97-AF65-F5344CB8AC3E}">
        <p14:creationId xmlns:p14="http://schemas.microsoft.com/office/powerpoint/2010/main" val="346037069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508EA47-1E94-4B0F-A85A-5F083A7320E3}" type="datetimeFigureOut">
              <a:rPr lang="en-US" smtClean="0"/>
              <a:t>2/2/2020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3B07A2C-8686-416F-9154-7025A5212863}" type="slidenum">
              <a:rPr lang="en-US" smtClean="0"/>
              <a:t>‹#›</a:t>
            </a:fld>
            <a:endParaRPr lang="en-US"/>
          </a:p>
        </p:txBody>
      </p:sp>
    </p:spTree>
    <p:extLst>
      <p:ext uri="{BB962C8B-B14F-4D97-AF65-F5344CB8AC3E}">
        <p14:creationId xmlns:p14="http://schemas.microsoft.com/office/powerpoint/2010/main" val="327183633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508EA47-1E94-4B0F-A85A-5F083A7320E3}" type="datetimeFigureOut">
              <a:rPr lang="en-US" smtClean="0"/>
              <a:t>2/2/2020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3B07A2C-8686-416F-9154-7025A5212863}" type="slidenum">
              <a:rPr lang="en-US" smtClean="0"/>
              <a:t>‹#›</a:t>
            </a:fld>
            <a:endParaRPr lang="en-US"/>
          </a:p>
        </p:txBody>
      </p:sp>
    </p:spTree>
    <p:extLst>
      <p:ext uri="{BB962C8B-B14F-4D97-AF65-F5344CB8AC3E}">
        <p14:creationId xmlns:p14="http://schemas.microsoft.com/office/powerpoint/2010/main" val="74618911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508EA47-1E94-4B0F-A85A-5F083A7320E3}" type="datetimeFigureOut">
              <a:rPr lang="en-US" smtClean="0"/>
              <a:t>2/2/2020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3B07A2C-8686-416F-9154-7025A5212863}" type="slidenum">
              <a:rPr lang="en-US" smtClean="0"/>
              <a:t>‹#›</a:t>
            </a:fld>
            <a:endParaRPr lang="en-US"/>
          </a:p>
        </p:txBody>
      </p:sp>
    </p:spTree>
    <p:extLst>
      <p:ext uri="{BB962C8B-B14F-4D97-AF65-F5344CB8AC3E}">
        <p14:creationId xmlns:p14="http://schemas.microsoft.com/office/powerpoint/2010/main" val="210785040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508EA47-1E94-4B0F-A85A-5F083A7320E3}" type="datetimeFigureOut">
              <a:rPr lang="en-US" smtClean="0"/>
              <a:t>2/2/2020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3B07A2C-8686-416F-9154-7025A5212863}" type="slidenum">
              <a:rPr lang="en-US" smtClean="0"/>
              <a:t>‹#›</a:t>
            </a:fld>
            <a:endParaRPr lang="en-US"/>
          </a:p>
        </p:txBody>
      </p:sp>
    </p:spTree>
    <p:extLst>
      <p:ext uri="{BB962C8B-B14F-4D97-AF65-F5344CB8AC3E}">
        <p14:creationId xmlns:p14="http://schemas.microsoft.com/office/powerpoint/2010/main" val="258317084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508EA47-1E94-4B0F-A85A-5F083A7320E3}" type="datetimeFigureOut">
              <a:rPr lang="en-US" smtClean="0"/>
              <a:t>2/2/2020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3B07A2C-8686-416F-9154-7025A5212863}" type="slidenum">
              <a:rPr lang="en-US" smtClean="0"/>
              <a:t>‹#›</a:t>
            </a:fld>
            <a:endParaRPr lang="en-US"/>
          </a:p>
        </p:txBody>
      </p:sp>
    </p:spTree>
    <p:extLst>
      <p:ext uri="{BB962C8B-B14F-4D97-AF65-F5344CB8AC3E}">
        <p14:creationId xmlns:p14="http://schemas.microsoft.com/office/powerpoint/2010/main" val="342734942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508EA47-1E94-4B0F-A85A-5F083A7320E3}" type="datetimeFigureOut">
              <a:rPr lang="en-US" smtClean="0"/>
              <a:t>2/2/2020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3B07A2C-8686-416F-9154-7025A5212863}" type="slidenum">
              <a:rPr lang="en-US" smtClean="0"/>
              <a:t>‹#›</a:t>
            </a:fld>
            <a:endParaRPr lang="en-US"/>
          </a:p>
        </p:txBody>
      </p:sp>
    </p:spTree>
    <p:extLst>
      <p:ext uri="{BB962C8B-B14F-4D97-AF65-F5344CB8AC3E}">
        <p14:creationId xmlns:p14="http://schemas.microsoft.com/office/powerpoint/2010/main" val="252394333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23000"/>
            <a:lum/>
          </a:blip>
          <a:srcRect/>
          <a:stretch>
            <a:fillRect t="-9000" b="-9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508EA47-1E94-4B0F-A85A-5F083A7320E3}" type="datetimeFigureOut">
              <a:rPr lang="en-US" smtClean="0"/>
              <a:t>2/2/2020</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3B07A2C-8686-416F-9154-7025A5212863}" type="slidenum">
              <a:rPr lang="en-US" smtClean="0"/>
              <a:t>‹#›</a:t>
            </a:fld>
            <a:endParaRPr lang="en-US"/>
          </a:p>
        </p:txBody>
      </p:sp>
    </p:spTree>
    <p:extLst>
      <p:ext uri="{BB962C8B-B14F-4D97-AF65-F5344CB8AC3E}">
        <p14:creationId xmlns:p14="http://schemas.microsoft.com/office/powerpoint/2010/main" val="47605000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14710193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4871" y="2431567"/>
            <a:ext cx="11887200" cy="1325563"/>
          </a:xfrm>
        </p:spPr>
        <p:txBody>
          <a:bodyPr>
            <a:noAutofit/>
          </a:bodyPr>
          <a:lstStyle/>
          <a:p>
            <a:pPr algn="ctr"/>
            <a:r>
              <a:rPr lang="en-US" sz="3200" b="1" baseline="30000" dirty="0">
                <a:effectLst>
                  <a:outerShdw blurRad="38100" dist="38100" dir="2700000" algn="tl">
                    <a:srgbClr val="000000">
                      <a:alpha val="43137"/>
                    </a:srgbClr>
                  </a:outerShdw>
                </a:effectLst>
                <a:latin typeface="+mn-lt"/>
              </a:rPr>
              <a:t>18 </a:t>
            </a:r>
            <a:r>
              <a:rPr lang="en-US" sz="3200" b="1" dirty="0">
                <a:effectLst>
                  <a:outerShdw blurRad="38100" dist="38100" dir="2700000" algn="tl">
                    <a:srgbClr val="000000">
                      <a:alpha val="43137"/>
                    </a:srgbClr>
                  </a:outerShdw>
                </a:effectLst>
                <a:latin typeface="+mn-lt"/>
              </a:rPr>
              <a:t>For the word of the cross is folly to those who are perishing, but to us who are being saved it is the power of God. </a:t>
            </a:r>
            <a:r>
              <a:rPr lang="en-US" sz="3200" b="1" baseline="30000" dirty="0">
                <a:effectLst>
                  <a:outerShdw blurRad="38100" dist="38100" dir="2700000" algn="tl">
                    <a:srgbClr val="000000">
                      <a:alpha val="43137"/>
                    </a:srgbClr>
                  </a:outerShdw>
                </a:effectLst>
                <a:latin typeface="+mn-lt"/>
              </a:rPr>
              <a:t>19 </a:t>
            </a:r>
            <a:r>
              <a:rPr lang="en-US" sz="3200" b="1" dirty="0">
                <a:effectLst>
                  <a:outerShdw blurRad="38100" dist="38100" dir="2700000" algn="tl">
                    <a:srgbClr val="000000">
                      <a:alpha val="43137"/>
                    </a:srgbClr>
                  </a:outerShdw>
                </a:effectLst>
                <a:latin typeface="+mn-lt"/>
              </a:rPr>
              <a:t>For it is written, “I will destroy the wisdom of the wise, and the discernment of the discerning I will thwart.”  </a:t>
            </a:r>
            <a:r>
              <a:rPr lang="en-US" sz="3200" b="1" baseline="30000" dirty="0">
                <a:effectLst>
                  <a:outerShdw blurRad="38100" dist="38100" dir="2700000" algn="tl">
                    <a:srgbClr val="000000">
                      <a:alpha val="43137"/>
                    </a:srgbClr>
                  </a:outerShdw>
                </a:effectLst>
                <a:latin typeface="+mn-lt"/>
              </a:rPr>
              <a:t>20</a:t>
            </a:r>
            <a:r>
              <a:rPr lang="en-US" sz="3200" b="1" dirty="0">
                <a:effectLst>
                  <a:outerShdw blurRad="38100" dist="38100" dir="2700000" algn="tl">
                    <a:srgbClr val="000000">
                      <a:alpha val="43137"/>
                    </a:srgbClr>
                  </a:outerShdw>
                </a:effectLst>
                <a:latin typeface="+mn-lt"/>
              </a:rPr>
              <a:t> Where is the one who is wise? Where is the scribe? Where is the debater of this age? Has not God made foolish the wisdom of the world?  </a:t>
            </a:r>
            <a:r>
              <a:rPr lang="en-US" sz="3200" b="1" baseline="30000" dirty="0">
                <a:effectLst>
                  <a:outerShdw blurRad="38100" dist="38100" dir="2700000" algn="tl">
                    <a:srgbClr val="000000">
                      <a:alpha val="43137"/>
                    </a:srgbClr>
                  </a:outerShdw>
                </a:effectLst>
                <a:latin typeface="+mn-lt"/>
              </a:rPr>
              <a:t>21</a:t>
            </a:r>
            <a:r>
              <a:rPr lang="en-US" sz="3200" b="1" dirty="0">
                <a:effectLst>
                  <a:outerShdw blurRad="38100" dist="38100" dir="2700000" algn="tl">
                    <a:srgbClr val="000000">
                      <a:alpha val="43137"/>
                    </a:srgbClr>
                  </a:outerShdw>
                </a:effectLst>
                <a:latin typeface="+mn-lt"/>
              </a:rPr>
              <a:t> For since, in the wisdom of God, the world did not know God through wisdom, it pleased God through the folly of what we preach to save those who believe.  </a:t>
            </a:r>
            <a:r>
              <a:rPr lang="en-US" sz="3200" b="1" baseline="30000" dirty="0">
                <a:effectLst>
                  <a:outerShdw blurRad="38100" dist="38100" dir="2700000" algn="tl">
                    <a:srgbClr val="000000">
                      <a:alpha val="43137"/>
                    </a:srgbClr>
                  </a:outerShdw>
                </a:effectLst>
                <a:latin typeface="+mn-lt"/>
              </a:rPr>
              <a:t>22</a:t>
            </a:r>
            <a:r>
              <a:rPr lang="en-US" sz="3200" b="1" dirty="0">
                <a:effectLst>
                  <a:outerShdw blurRad="38100" dist="38100" dir="2700000" algn="tl">
                    <a:srgbClr val="000000">
                      <a:alpha val="43137"/>
                    </a:srgbClr>
                  </a:outerShdw>
                </a:effectLst>
                <a:latin typeface="+mn-lt"/>
              </a:rPr>
              <a:t> For Jews demand signs and Greeks seek wisdom, </a:t>
            </a:r>
            <a:r>
              <a:rPr lang="en-US" sz="3200" b="1" baseline="30000" dirty="0">
                <a:effectLst>
                  <a:outerShdw blurRad="38100" dist="38100" dir="2700000" algn="tl">
                    <a:srgbClr val="000000">
                      <a:alpha val="43137"/>
                    </a:srgbClr>
                  </a:outerShdw>
                </a:effectLst>
                <a:latin typeface="+mn-lt"/>
              </a:rPr>
              <a:t>23</a:t>
            </a:r>
            <a:r>
              <a:rPr lang="en-US" sz="3200" b="1" dirty="0">
                <a:effectLst>
                  <a:outerShdw blurRad="38100" dist="38100" dir="2700000" algn="tl">
                    <a:srgbClr val="000000">
                      <a:alpha val="43137"/>
                    </a:srgbClr>
                  </a:outerShdw>
                </a:effectLst>
                <a:latin typeface="+mn-lt"/>
              </a:rPr>
              <a:t> but we preach Christ crucified, a stumbling block to Jews and folly to Gentiles, </a:t>
            </a:r>
            <a:r>
              <a:rPr lang="en-US" sz="3200" b="1" baseline="30000" dirty="0">
                <a:effectLst>
                  <a:outerShdw blurRad="38100" dist="38100" dir="2700000" algn="tl">
                    <a:srgbClr val="000000">
                      <a:alpha val="43137"/>
                    </a:srgbClr>
                  </a:outerShdw>
                </a:effectLst>
                <a:latin typeface="+mn-lt"/>
              </a:rPr>
              <a:t>24</a:t>
            </a:r>
            <a:r>
              <a:rPr lang="en-US" sz="3200" b="1" dirty="0">
                <a:effectLst>
                  <a:outerShdw blurRad="38100" dist="38100" dir="2700000" algn="tl">
                    <a:srgbClr val="000000">
                      <a:alpha val="43137"/>
                    </a:srgbClr>
                  </a:outerShdw>
                </a:effectLst>
                <a:latin typeface="+mn-lt"/>
              </a:rPr>
              <a:t> but to those who are called, both Jews and Greeks, Christ the power of God and the wisdom of God.  </a:t>
            </a:r>
            <a:r>
              <a:rPr lang="en-US" sz="3200" b="1" baseline="30000" dirty="0">
                <a:effectLst>
                  <a:outerShdw blurRad="38100" dist="38100" dir="2700000" algn="tl">
                    <a:srgbClr val="000000">
                      <a:alpha val="43137"/>
                    </a:srgbClr>
                  </a:outerShdw>
                </a:effectLst>
                <a:latin typeface="+mn-lt"/>
              </a:rPr>
              <a:t>25</a:t>
            </a:r>
            <a:r>
              <a:rPr lang="en-US" sz="3200" b="1" dirty="0">
                <a:effectLst>
                  <a:outerShdw blurRad="38100" dist="38100" dir="2700000" algn="tl">
                    <a:srgbClr val="000000">
                      <a:alpha val="43137"/>
                    </a:srgbClr>
                  </a:outerShdw>
                </a:effectLst>
                <a:latin typeface="+mn-lt"/>
              </a:rPr>
              <a:t> For the foolishness of God is wiser than men, and the weakness of God is stronger than men. </a:t>
            </a:r>
            <a:endParaRPr lang="en-US" sz="2400" dirty="0">
              <a:effectLst>
                <a:outerShdw blurRad="38100" dist="38100" dir="2700000" algn="tl">
                  <a:srgbClr val="000000">
                    <a:alpha val="43137"/>
                  </a:srgbClr>
                </a:outerShdw>
              </a:effectLst>
              <a:latin typeface="+mn-lt"/>
            </a:endParaRPr>
          </a:p>
        </p:txBody>
      </p:sp>
      <p:sp>
        <p:nvSpPr>
          <p:cNvPr id="4" name="Rectangle 3"/>
          <p:cNvSpPr/>
          <p:nvPr/>
        </p:nvSpPr>
        <p:spPr>
          <a:xfrm>
            <a:off x="8996663" y="6273449"/>
            <a:ext cx="2899063" cy="400110"/>
          </a:xfrm>
          <a:prstGeom prst="rect">
            <a:avLst/>
          </a:prstGeom>
        </p:spPr>
        <p:txBody>
          <a:bodyPr wrap="none">
            <a:spAutoFit/>
          </a:bodyPr>
          <a:lstStyle/>
          <a:p>
            <a:r>
              <a:rPr lang="en-US" sz="2000" b="1" dirty="0" smtClean="0">
                <a:effectLst>
                  <a:outerShdw blurRad="38100" dist="38100" dir="2700000" algn="tl">
                    <a:srgbClr val="000000">
                      <a:alpha val="43137"/>
                    </a:srgbClr>
                  </a:outerShdw>
                </a:effectLst>
              </a:rPr>
              <a:t>1 Corinthians </a:t>
            </a:r>
            <a:r>
              <a:rPr lang="en-US" sz="2000" b="1" dirty="0" smtClean="0">
                <a:effectLst>
                  <a:outerShdw blurRad="38100" dist="38100" dir="2700000" algn="tl">
                    <a:srgbClr val="000000">
                      <a:alpha val="43137"/>
                    </a:srgbClr>
                  </a:outerShdw>
                </a:effectLst>
              </a:rPr>
              <a:t>1:18-25 </a:t>
            </a:r>
            <a:r>
              <a:rPr lang="en-US" sz="2000" b="1" dirty="0" smtClean="0">
                <a:effectLst>
                  <a:outerShdw blurRad="38100" dist="38100" dir="2700000" algn="tl">
                    <a:srgbClr val="000000">
                      <a:alpha val="43137"/>
                    </a:srgbClr>
                  </a:outerShdw>
                </a:effectLst>
              </a:rPr>
              <a:t>ESV</a:t>
            </a:r>
            <a:endParaRPr lang="en-US" sz="2000" dirty="0"/>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4871" y="5636301"/>
            <a:ext cx="1939221" cy="1369111"/>
          </a:xfrm>
          <a:prstGeom prst="rect">
            <a:avLst/>
          </a:prstGeom>
        </p:spPr>
      </p:pic>
    </p:spTree>
    <p:extLst>
      <p:ext uri="{BB962C8B-B14F-4D97-AF65-F5344CB8AC3E}">
        <p14:creationId xmlns:p14="http://schemas.microsoft.com/office/powerpoint/2010/main" val="270559703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4871" y="2431567"/>
            <a:ext cx="11887200" cy="1325563"/>
          </a:xfrm>
        </p:spPr>
        <p:txBody>
          <a:bodyPr>
            <a:noAutofit/>
          </a:bodyPr>
          <a:lstStyle/>
          <a:p>
            <a:pPr algn="ctr"/>
            <a:r>
              <a:rPr lang="en-US" sz="3200" b="1" baseline="30000" dirty="0">
                <a:effectLst>
                  <a:glow rad="127000">
                    <a:schemeClr val="bg1"/>
                  </a:glow>
                  <a:outerShdw blurRad="38100" dist="38100" dir="2700000" algn="tl">
                    <a:srgbClr val="000000">
                      <a:alpha val="43137"/>
                    </a:srgbClr>
                  </a:outerShdw>
                </a:effectLst>
                <a:latin typeface="+mn-lt"/>
              </a:rPr>
              <a:t>18 </a:t>
            </a:r>
            <a:r>
              <a:rPr lang="en-US" sz="3200" b="1" dirty="0">
                <a:effectLst>
                  <a:glow rad="127000">
                    <a:schemeClr val="bg1"/>
                  </a:glow>
                  <a:outerShdw blurRad="38100" dist="38100" dir="2700000" algn="tl">
                    <a:srgbClr val="000000">
                      <a:alpha val="43137"/>
                    </a:srgbClr>
                  </a:outerShdw>
                </a:effectLst>
                <a:latin typeface="+mn-lt"/>
              </a:rPr>
              <a:t>For the word of the cross is folly to those who are perishing</a:t>
            </a:r>
            <a:r>
              <a:rPr lang="en-US" sz="3200" b="1" dirty="0">
                <a:effectLst>
                  <a:outerShdw blurRad="38100" dist="38100" dir="2700000" algn="tl">
                    <a:srgbClr val="000000">
                      <a:alpha val="43137"/>
                    </a:srgbClr>
                  </a:outerShdw>
                </a:effectLst>
                <a:latin typeface="+mn-lt"/>
              </a:rPr>
              <a:t>, but to us who are being saved it is the power of God. </a:t>
            </a:r>
            <a:r>
              <a:rPr lang="en-US" sz="3200" b="1" baseline="30000" dirty="0">
                <a:effectLst>
                  <a:outerShdw blurRad="38100" dist="38100" dir="2700000" algn="tl">
                    <a:srgbClr val="000000">
                      <a:alpha val="43137"/>
                    </a:srgbClr>
                  </a:outerShdw>
                </a:effectLst>
                <a:latin typeface="+mn-lt"/>
              </a:rPr>
              <a:t>19 </a:t>
            </a:r>
            <a:r>
              <a:rPr lang="en-US" sz="3200" b="1" dirty="0">
                <a:effectLst>
                  <a:outerShdw blurRad="38100" dist="38100" dir="2700000" algn="tl">
                    <a:srgbClr val="000000">
                      <a:alpha val="43137"/>
                    </a:srgbClr>
                  </a:outerShdw>
                </a:effectLst>
                <a:latin typeface="+mn-lt"/>
              </a:rPr>
              <a:t>For it is written, “I will destroy the wisdom of the wise, and the discernment of the discerning I will thwart.”  </a:t>
            </a:r>
            <a:r>
              <a:rPr lang="en-US" sz="3200" b="1" baseline="30000" dirty="0">
                <a:effectLst>
                  <a:outerShdw blurRad="38100" dist="38100" dir="2700000" algn="tl">
                    <a:srgbClr val="000000">
                      <a:alpha val="43137"/>
                    </a:srgbClr>
                  </a:outerShdw>
                </a:effectLst>
                <a:latin typeface="+mn-lt"/>
              </a:rPr>
              <a:t>20</a:t>
            </a:r>
            <a:r>
              <a:rPr lang="en-US" sz="3200" b="1" dirty="0">
                <a:effectLst>
                  <a:outerShdw blurRad="38100" dist="38100" dir="2700000" algn="tl">
                    <a:srgbClr val="000000">
                      <a:alpha val="43137"/>
                    </a:srgbClr>
                  </a:outerShdw>
                </a:effectLst>
                <a:latin typeface="+mn-lt"/>
              </a:rPr>
              <a:t> Where is the one who is wise? Where is the scribe? Where is the debater of this age? Has not God made foolish the wisdom of the world?  </a:t>
            </a:r>
            <a:r>
              <a:rPr lang="en-US" sz="3200" b="1" baseline="30000" dirty="0">
                <a:effectLst>
                  <a:outerShdw blurRad="38100" dist="38100" dir="2700000" algn="tl">
                    <a:srgbClr val="000000">
                      <a:alpha val="43137"/>
                    </a:srgbClr>
                  </a:outerShdw>
                </a:effectLst>
                <a:latin typeface="+mn-lt"/>
              </a:rPr>
              <a:t>21</a:t>
            </a:r>
            <a:r>
              <a:rPr lang="en-US" sz="3200" b="1" dirty="0">
                <a:effectLst>
                  <a:outerShdw blurRad="38100" dist="38100" dir="2700000" algn="tl">
                    <a:srgbClr val="000000">
                      <a:alpha val="43137"/>
                    </a:srgbClr>
                  </a:outerShdw>
                </a:effectLst>
                <a:latin typeface="+mn-lt"/>
              </a:rPr>
              <a:t> For since, in the wisdom of God, the world did not know God through wisdom, it pleased God through the folly of what we preach to save those who believe.  </a:t>
            </a:r>
            <a:r>
              <a:rPr lang="en-US" sz="3200" b="1" baseline="30000" dirty="0">
                <a:effectLst>
                  <a:outerShdw blurRad="38100" dist="38100" dir="2700000" algn="tl">
                    <a:srgbClr val="000000">
                      <a:alpha val="43137"/>
                    </a:srgbClr>
                  </a:outerShdw>
                </a:effectLst>
                <a:latin typeface="+mn-lt"/>
              </a:rPr>
              <a:t>22</a:t>
            </a:r>
            <a:r>
              <a:rPr lang="en-US" sz="3200" b="1" dirty="0">
                <a:effectLst>
                  <a:outerShdw blurRad="38100" dist="38100" dir="2700000" algn="tl">
                    <a:srgbClr val="000000">
                      <a:alpha val="43137"/>
                    </a:srgbClr>
                  </a:outerShdw>
                </a:effectLst>
                <a:latin typeface="+mn-lt"/>
              </a:rPr>
              <a:t> For Jews demand signs and Greeks seek wisdom, </a:t>
            </a:r>
            <a:r>
              <a:rPr lang="en-US" sz="3200" b="1" baseline="30000" dirty="0">
                <a:effectLst>
                  <a:outerShdw blurRad="38100" dist="38100" dir="2700000" algn="tl">
                    <a:srgbClr val="000000">
                      <a:alpha val="43137"/>
                    </a:srgbClr>
                  </a:outerShdw>
                </a:effectLst>
                <a:latin typeface="+mn-lt"/>
              </a:rPr>
              <a:t>23</a:t>
            </a:r>
            <a:r>
              <a:rPr lang="en-US" sz="3200" b="1" dirty="0">
                <a:effectLst>
                  <a:outerShdw blurRad="38100" dist="38100" dir="2700000" algn="tl">
                    <a:srgbClr val="000000">
                      <a:alpha val="43137"/>
                    </a:srgbClr>
                  </a:outerShdw>
                </a:effectLst>
                <a:latin typeface="+mn-lt"/>
              </a:rPr>
              <a:t> but we preach Christ crucified, a stumbling block to Jews and folly to Gentiles, </a:t>
            </a:r>
            <a:r>
              <a:rPr lang="en-US" sz="3200" b="1" baseline="30000" dirty="0">
                <a:effectLst>
                  <a:outerShdw blurRad="38100" dist="38100" dir="2700000" algn="tl">
                    <a:srgbClr val="000000">
                      <a:alpha val="43137"/>
                    </a:srgbClr>
                  </a:outerShdw>
                </a:effectLst>
                <a:latin typeface="+mn-lt"/>
              </a:rPr>
              <a:t>24</a:t>
            </a:r>
            <a:r>
              <a:rPr lang="en-US" sz="3200" b="1" dirty="0">
                <a:effectLst>
                  <a:outerShdw blurRad="38100" dist="38100" dir="2700000" algn="tl">
                    <a:srgbClr val="000000">
                      <a:alpha val="43137"/>
                    </a:srgbClr>
                  </a:outerShdw>
                </a:effectLst>
                <a:latin typeface="+mn-lt"/>
              </a:rPr>
              <a:t> but to those who are called, both Jews and Greeks, Christ the power of God and the wisdom of God.  </a:t>
            </a:r>
            <a:r>
              <a:rPr lang="en-US" sz="3200" b="1" baseline="30000" dirty="0">
                <a:effectLst>
                  <a:outerShdw blurRad="38100" dist="38100" dir="2700000" algn="tl">
                    <a:srgbClr val="000000">
                      <a:alpha val="43137"/>
                    </a:srgbClr>
                  </a:outerShdw>
                </a:effectLst>
                <a:latin typeface="+mn-lt"/>
              </a:rPr>
              <a:t>25</a:t>
            </a:r>
            <a:r>
              <a:rPr lang="en-US" sz="3200" b="1" dirty="0">
                <a:effectLst>
                  <a:outerShdw blurRad="38100" dist="38100" dir="2700000" algn="tl">
                    <a:srgbClr val="000000">
                      <a:alpha val="43137"/>
                    </a:srgbClr>
                  </a:outerShdw>
                </a:effectLst>
                <a:latin typeface="+mn-lt"/>
              </a:rPr>
              <a:t> For the foolishness of God is wiser than men, and the weakness of God is stronger than men. </a:t>
            </a:r>
            <a:endParaRPr lang="en-US" sz="2400" dirty="0">
              <a:effectLst>
                <a:outerShdw blurRad="38100" dist="38100" dir="2700000" algn="tl">
                  <a:srgbClr val="000000">
                    <a:alpha val="43137"/>
                  </a:srgbClr>
                </a:outerShdw>
              </a:effectLst>
              <a:latin typeface="+mn-lt"/>
            </a:endParaRPr>
          </a:p>
        </p:txBody>
      </p:sp>
      <p:sp>
        <p:nvSpPr>
          <p:cNvPr id="4" name="Rectangle 3"/>
          <p:cNvSpPr/>
          <p:nvPr/>
        </p:nvSpPr>
        <p:spPr>
          <a:xfrm>
            <a:off x="8996663" y="6273449"/>
            <a:ext cx="2899063" cy="400110"/>
          </a:xfrm>
          <a:prstGeom prst="rect">
            <a:avLst/>
          </a:prstGeom>
        </p:spPr>
        <p:txBody>
          <a:bodyPr wrap="none">
            <a:spAutoFit/>
          </a:bodyPr>
          <a:lstStyle/>
          <a:p>
            <a:r>
              <a:rPr lang="en-US" sz="2000" b="1" dirty="0" smtClean="0">
                <a:effectLst>
                  <a:outerShdw blurRad="38100" dist="38100" dir="2700000" algn="tl">
                    <a:srgbClr val="000000">
                      <a:alpha val="43137"/>
                    </a:srgbClr>
                  </a:outerShdw>
                </a:effectLst>
              </a:rPr>
              <a:t>1 Corinthians </a:t>
            </a:r>
            <a:r>
              <a:rPr lang="en-US" sz="2000" b="1" dirty="0" smtClean="0">
                <a:effectLst>
                  <a:outerShdw blurRad="38100" dist="38100" dir="2700000" algn="tl">
                    <a:srgbClr val="000000">
                      <a:alpha val="43137"/>
                    </a:srgbClr>
                  </a:outerShdw>
                </a:effectLst>
              </a:rPr>
              <a:t>1:18-25 </a:t>
            </a:r>
            <a:r>
              <a:rPr lang="en-US" sz="2000" b="1" dirty="0" smtClean="0">
                <a:effectLst>
                  <a:outerShdw blurRad="38100" dist="38100" dir="2700000" algn="tl">
                    <a:srgbClr val="000000">
                      <a:alpha val="43137"/>
                    </a:srgbClr>
                  </a:outerShdw>
                </a:effectLst>
              </a:rPr>
              <a:t>ESV</a:t>
            </a:r>
            <a:endParaRPr lang="en-US" sz="2000" dirty="0"/>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4871" y="5636301"/>
            <a:ext cx="1939221" cy="1369111"/>
          </a:xfrm>
          <a:prstGeom prst="rect">
            <a:avLst/>
          </a:prstGeom>
        </p:spPr>
      </p:pic>
    </p:spTree>
    <p:extLst>
      <p:ext uri="{BB962C8B-B14F-4D97-AF65-F5344CB8AC3E}">
        <p14:creationId xmlns:p14="http://schemas.microsoft.com/office/powerpoint/2010/main" val="231625343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4871" y="2431567"/>
            <a:ext cx="11887200" cy="1325563"/>
          </a:xfrm>
        </p:spPr>
        <p:txBody>
          <a:bodyPr>
            <a:noAutofit/>
          </a:bodyPr>
          <a:lstStyle/>
          <a:p>
            <a:pPr algn="ctr"/>
            <a:r>
              <a:rPr lang="en-US" sz="3200" b="1" baseline="30000" dirty="0">
                <a:effectLst>
                  <a:outerShdw blurRad="38100" dist="38100" dir="2700000" algn="tl">
                    <a:srgbClr val="000000">
                      <a:alpha val="43137"/>
                    </a:srgbClr>
                  </a:outerShdw>
                </a:effectLst>
                <a:latin typeface="+mn-lt"/>
              </a:rPr>
              <a:t>18 </a:t>
            </a:r>
            <a:r>
              <a:rPr lang="en-US" sz="3200" b="1" dirty="0">
                <a:effectLst>
                  <a:outerShdw blurRad="38100" dist="38100" dir="2700000" algn="tl">
                    <a:srgbClr val="000000">
                      <a:alpha val="43137"/>
                    </a:srgbClr>
                  </a:outerShdw>
                </a:effectLst>
                <a:latin typeface="+mn-lt"/>
              </a:rPr>
              <a:t>For the word of the cross is folly to those who are perishing, but to us who are being saved it is the power of God. </a:t>
            </a:r>
            <a:r>
              <a:rPr lang="en-US" sz="3200" b="1" baseline="30000" dirty="0">
                <a:effectLst>
                  <a:outerShdw blurRad="38100" dist="38100" dir="2700000" algn="tl">
                    <a:srgbClr val="000000">
                      <a:alpha val="43137"/>
                    </a:srgbClr>
                  </a:outerShdw>
                </a:effectLst>
                <a:latin typeface="+mn-lt"/>
              </a:rPr>
              <a:t>19 </a:t>
            </a:r>
            <a:r>
              <a:rPr lang="en-US" sz="3200" b="1" dirty="0">
                <a:effectLst>
                  <a:outerShdw blurRad="38100" dist="38100" dir="2700000" algn="tl">
                    <a:srgbClr val="000000">
                      <a:alpha val="43137"/>
                    </a:srgbClr>
                  </a:outerShdw>
                </a:effectLst>
                <a:latin typeface="+mn-lt"/>
              </a:rPr>
              <a:t>For it is written, “I will destroy the wisdom of the wise, and the discernment of the discerning I will thwart.”  </a:t>
            </a:r>
            <a:r>
              <a:rPr lang="en-US" sz="3200" b="1" baseline="30000" dirty="0">
                <a:effectLst>
                  <a:outerShdw blurRad="38100" dist="38100" dir="2700000" algn="tl">
                    <a:srgbClr val="000000">
                      <a:alpha val="43137"/>
                    </a:srgbClr>
                  </a:outerShdw>
                </a:effectLst>
                <a:latin typeface="+mn-lt"/>
              </a:rPr>
              <a:t>20</a:t>
            </a:r>
            <a:r>
              <a:rPr lang="en-US" sz="3200" b="1" dirty="0">
                <a:effectLst>
                  <a:outerShdw blurRad="38100" dist="38100" dir="2700000" algn="tl">
                    <a:srgbClr val="000000">
                      <a:alpha val="43137"/>
                    </a:srgbClr>
                  </a:outerShdw>
                </a:effectLst>
                <a:latin typeface="+mn-lt"/>
              </a:rPr>
              <a:t> Where is the one who is wise? Where is the scribe? Where is the debater of this age? Has not God made foolish the wisdom of the world?  </a:t>
            </a:r>
            <a:r>
              <a:rPr lang="en-US" sz="3200" b="1" baseline="30000" dirty="0">
                <a:effectLst>
                  <a:outerShdw blurRad="38100" dist="38100" dir="2700000" algn="tl">
                    <a:srgbClr val="000000">
                      <a:alpha val="43137"/>
                    </a:srgbClr>
                  </a:outerShdw>
                </a:effectLst>
                <a:latin typeface="+mn-lt"/>
              </a:rPr>
              <a:t>21</a:t>
            </a:r>
            <a:r>
              <a:rPr lang="en-US" sz="3200" b="1" dirty="0">
                <a:effectLst>
                  <a:outerShdw blurRad="38100" dist="38100" dir="2700000" algn="tl">
                    <a:srgbClr val="000000">
                      <a:alpha val="43137"/>
                    </a:srgbClr>
                  </a:outerShdw>
                </a:effectLst>
                <a:latin typeface="+mn-lt"/>
              </a:rPr>
              <a:t> For since, in the wisdom of God, the world did not know God through wisdom, it pleased God through the folly of what we preach to save those who believe.  </a:t>
            </a:r>
            <a:r>
              <a:rPr lang="en-US" sz="3200" b="1" baseline="30000" dirty="0">
                <a:effectLst>
                  <a:glow rad="127000">
                    <a:schemeClr val="bg1"/>
                  </a:glow>
                  <a:outerShdw blurRad="38100" dist="38100" dir="2700000" algn="tl">
                    <a:srgbClr val="000000">
                      <a:alpha val="43137"/>
                    </a:srgbClr>
                  </a:outerShdw>
                </a:effectLst>
                <a:latin typeface="+mn-lt"/>
              </a:rPr>
              <a:t>22</a:t>
            </a:r>
            <a:r>
              <a:rPr lang="en-US" sz="3200" b="1" dirty="0">
                <a:effectLst>
                  <a:glow rad="127000">
                    <a:schemeClr val="bg1"/>
                  </a:glow>
                  <a:outerShdw blurRad="38100" dist="38100" dir="2700000" algn="tl">
                    <a:srgbClr val="000000">
                      <a:alpha val="43137"/>
                    </a:srgbClr>
                  </a:outerShdw>
                </a:effectLst>
                <a:latin typeface="+mn-lt"/>
              </a:rPr>
              <a:t> For Jews demand signs and Greeks seek wisdom, </a:t>
            </a:r>
            <a:r>
              <a:rPr lang="en-US" sz="3200" b="1" baseline="30000" dirty="0">
                <a:effectLst>
                  <a:glow rad="127000">
                    <a:schemeClr val="bg1"/>
                  </a:glow>
                  <a:outerShdw blurRad="38100" dist="38100" dir="2700000" algn="tl">
                    <a:srgbClr val="000000">
                      <a:alpha val="43137"/>
                    </a:srgbClr>
                  </a:outerShdw>
                </a:effectLst>
                <a:latin typeface="+mn-lt"/>
              </a:rPr>
              <a:t>23</a:t>
            </a:r>
            <a:r>
              <a:rPr lang="en-US" sz="3200" b="1" dirty="0">
                <a:effectLst>
                  <a:glow rad="127000">
                    <a:schemeClr val="bg1"/>
                  </a:glow>
                  <a:outerShdw blurRad="38100" dist="38100" dir="2700000" algn="tl">
                    <a:srgbClr val="000000">
                      <a:alpha val="43137"/>
                    </a:srgbClr>
                  </a:outerShdw>
                </a:effectLst>
                <a:latin typeface="+mn-lt"/>
              </a:rPr>
              <a:t> but we preach Christ crucified, a stumbling block to Jews and folly to Gentiles, </a:t>
            </a:r>
            <a:r>
              <a:rPr lang="en-US" sz="3200" b="1" baseline="30000" dirty="0">
                <a:effectLst>
                  <a:outerShdw blurRad="38100" dist="38100" dir="2700000" algn="tl">
                    <a:srgbClr val="000000">
                      <a:alpha val="43137"/>
                    </a:srgbClr>
                  </a:outerShdw>
                </a:effectLst>
                <a:latin typeface="+mn-lt"/>
              </a:rPr>
              <a:t>24</a:t>
            </a:r>
            <a:r>
              <a:rPr lang="en-US" sz="3200" b="1" dirty="0">
                <a:effectLst>
                  <a:outerShdw blurRad="38100" dist="38100" dir="2700000" algn="tl">
                    <a:srgbClr val="000000">
                      <a:alpha val="43137"/>
                    </a:srgbClr>
                  </a:outerShdw>
                </a:effectLst>
                <a:latin typeface="+mn-lt"/>
              </a:rPr>
              <a:t> but to those who are called, both Jews and Greeks, Christ the power of God and the wisdom of God.  </a:t>
            </a:r>
            <a:r>
              <a:rPr lang="en-US" sz="3200" b="1" baseline="30000" dirty="0">
                <a:effectLst>
                  <a:outerShdw blurRad="38100" dist="38100" dir="2700000" algn="tl">
                    <a:srgbClr val="000000">
                      <a:alpha val="43137"/>
                    </a:srgbClr>
                  </a:outerShdw>
                </a:effectLst>
                <a:latin typeface="+mn-lt"/>
              </a:rPr>
              <a:t>25</a:t>
            </a:r>
            <a:r>
              <a:rPr lang="en-US" sz="3200" b="1" dirty="0">
                <a:effectLst>
                  <a:outerShdw blurRad="38100" dist="38100" dir="2700000" algn="tl">
                    <a:srgbClr val="000000">
                      <a:alpha val="43137"/>
                    </a:srgbClr>
                  </a:outerShdw>
                </a:effectLst>
                <a:latin typeface="+mn-lt"/>
              </a:rPr>
              <a:t> For the foolishness of God is wiser than men, and the weakness of God is stronger than men. </a:t>
            </a:r>
            <a:endParaRPr lang="en-US" sz="2400" dirty="0">
              <a:effectLst>
                <a:outerShdw blurRad="38100" dist="38100" dir="2700000" algn="tl">
                  <a:srgbClr val="000000">
                    <a:alpha val="43137"/>
                  </a:srgbClr>
                </a:outerShdw>
              </a:effectLst>
              <a:latin typeface="+mn-lt"/>
            </a:endParaRPr>
          </a:p>
        </p:txBody>
      </p:sp>
      <p:sp>
        <p:nvSpPr>
          <p:cNvPr id="4" name="Rectangle 3"/>
          <p:cNvSpPr/>
          <p:nvPr/>
        </p:nvSpPr>
        <p:spPr>
          <a:xfrm>
            <a:off x="8996663" y="6273449"/>
            <a:ext cx="2899063" cy="400110"/>
          </a:xfrm>
          <a:prstGeom prst="rect">
            <a:avLst/>
          </a:prstGeom>
        </p:spPr>
        <p:txBody>
          <a:bodyPr wrap="none">
            <a:spAutoFit/>
          </a:bodyPr>
          <a:lstStyle/>
          <a:p>
            <a:r>
              <a:rPr lang="en-US" sz="2000" b="1" dirty="0" smtClean="0">
                <a:effectLst>
                  <a:outerShdw blurRad="38100" dist="38100" dir="2700000" algn="tl">
                    <a:srgbClr val="000000">
                      <a:alpha val="43137"/>
                    </a:srgbClr>
                  </a:outerShdw>
                </a:effectLst>
              </a:rPr>
              <a:t>1 Corinthians </a:t>
            </a:r>
            <a:r>
              <a:rPr lang="en-US" sz="2000" b="1" dirty="0" smtClean="0">
                <a:effectLst>
                  <a:outerShdw blurRad="38100" dist="38100" dir="2700000" algn="tl">
                    <a:srgbClr val="000000">
                      <a:alpha val="43137"/>
                    </a:srgbClr>
                  </a:outerShdw>
                </a:effectLst>
              </a:rPr>
              <a:t>1:18-25 </a:t>
            </a:r>
            <a:r>
              <a:rPr lang="en-US" sz="2000" b="1" dirty="0" smtClean="0">
                <a:effectLst>
                  <a:outerShdw blurRad="38100" dist="38100" dir="2700000" algn="tl">
                    <a:srgbClr val="000000">
                      <a:alpha val="43137"/>
                    </a:srgbClr>
                  </a:outerShdw>
                </a:effectLst>
              </a:rPr>
              <a:t>ESV</a:t>
            </a:r>
            <a:endParaRPr lang="en-US" sz="2000" dirty="0"/>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4871" y="5636301"/>
            <a:ext cx="1939221" cy="1369111"/>
          </a:xfrm>
          <a:prstGeom prst="rect">
            <a:avLst/>
          </a:prstGeom>
        </p:spPr>
      </p:pic>
    </p:spTree>
    <p:extLst>
      <p:ext uri="{BB962C8B-B14F-4D97-AF65-F5344CB8AC3E}">
        <p14:creationId xmlns:p14="http://schemas.microsoft.com/office/powerpoint/2010/main" val="137045901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4766" y="2583672"/>
            <a:ext cx="11482464" cy="1325563"/>
          </a:xfrm>
        </p:spPr>
        <p:txBody>
          <a:bodyPr>
            <a:noAutofit/>
          </a:bodyPr>
          <a:lstStyle/>
          <a:p>
            <a:pPr lvl="3" algn="ctr"/>
            <a:r>
              <a:rPr lang="en-US" sz="3200" b="1" i="1" dirty="0">
                <a:effectLst>
                  <a:outerShdw blurRad="38100" dist="38100" dir="2700000" algn="tl">
                    <a:srgbClr val="000000">
                      <a:alpha val="43137"/>
                    </a:srgbClr>
                  </a:outerShdw>
                </a:effectLst>
                <a:latin typeface="+mn-lt"/>
              </a:rPr>
              <a:t>Wretched is the loss of one's good name in the public courts, wretched, too, a monetary fine exacted from one's property, and wretched is exile, but, still, in each calamity there is retained some trace of liberty. Even if death is set before us, we may die in freedom. But the executioner, the veiling of heads, and </a:t>
            </a:r>
            <a:r>
              <a:rPr lang="en-US" sz="3200" b="1" i="1" dirty="0">
                <a:effectLst>
                  <a:glow rad="127000">
                    <a:schemeClr val="bg1"/>
                  </a:glow>
                  <a:outerShdw blurRad="38100" dist="38100" dir="2700000" algn="tl">
                    <a:srgbClr val="000000">
                      <a:alpha val="43137"/>
                    </a:srgbClr>
                  </a:outerShdw>
                </a:effectLst>
                <a:latin typeface="+mn-lt"/>
              </a:rPr>
              <a:t>the very word "cross," let them all be far removed from not only the bodies of Roman citizens but even from their thoughts, their eyes, and their ears. </a:t>
            </a:r>
            <a:r>
              <a:rPr lang="en-US" sz="3200" b="1" i="1" dirty="0">
                <a:effectLst>
                  <a:outerShdw blurRad="38100" dist="38100" dir="2700000" algn="tl">
                    <a:srgbClr val="000000">
                      <a:alpha val="43137"/>
                    </a:srgbClr>
                  </a:outerShdw>
                </a:effectLst>
                <a:latin typeface="+mn-lt"/>
              </a:rPr>
              <a:t>The results and suffering from these doings as well as the situation, even anticipation, of their enablement, and, in the end, </a:t>
            </a:r>
            <a:r>
              <a:rPr lang="en-US" sz="3200" b="1" i="1" dirty="0">
                <a:effectLst>
                  <a:glow rad="127000">
                    <a:schemeClr val="bg1"/>
                  </a:glow>
                  <a:outerShdw blurRad="38100" dist="38100" dir="2700000" algn="tl">
                    <a:srgbClr val="000000">
                      <a:alpha val="43137"/>
                    </a:srgbClr>
                  </a:outerShdw>
                </a:effectLst>
                <a:latin typeface="+mn-lt"/>
              </a:rPr>
              <a:t>the mere mention of them are unworthy of a Roman citizen and a free man.</a:t>
            </a:r>
            <a:endParaRPr lang="en-US" sz="3200" dirty="0">
              <a:effectLst>
                <a:glow rad="127000">
                  <a:schemeClr val="bg1"/>
                </a:glow>
                <a:outerShdw blurRad="38100" dist="38100" dir="2700000" algn="tl">
                  <a:srgbClr val="000000">
                    <a:alpha val="43137"/>
                  </a:srgbClr>
                </a:outerShdw>
              </a:effectLst>
              <a:latin typeface="+mn-lt"/>
            </a:endParaRPr>
          </a:p>
        </p:txBody>
      </p:sp>
      <p:sp>
        <p:nvSpPr>
          <p:cNvPr id="4" name="Rectangle 3"/>
          <p:cNvSpPr/>
          <p:nvPr/>
        </p:nvSpPr>
        <p:spPr>
          <a:xfrm>
            <a:off x="8902534" y="6152426"/>
            <a:ext cx="846770" cy="400110"/>
          </a:xfrm>
          <a:prstGeom prst="rect">
            <a:avLst/>
          </a:prstGeom>
        </p:spPr>
        <p:txBody>
          <a:bodyPr wrap="none">
            <a:spAutoFit/>
          </a:bodyPr>
          <a:lstStyle/>
          <a:p>
            <a:r>
              <a:rPr lang="en-US" sz="2000" b="1" dirty="0" smtClean="0">
                <a:effectLst>
                  <a:outerShdw blurRad="38100" dist="38100" dir="2700000" algn="tl">
                    <a:srgbClr val="000000">
                      <a:alpha val="43137"/>
                    </a:srgbClr>
                  </a:outerShdw>
                </a:effectLst>
              </a:rPr>
              <a:t>Cicero</a:t>
            </a:r>
            <a:endParaRPr lang="en-US" sz="2000" dirty="0"/>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4871" y="5636301"/>
            <a:ext cx="1939221" cy="1369111"/>
          </a:xfrm>
          <a:prstGeom prst="rect">
            <a:avLst/>
          </a:prstGeom>
        </p:spPr>
      </p:pic>
    </p:spTree>
    <p:extLst>
      <p:ext uri="{BB962C8B-B14F-4D97-AF65-F5344CB8AC3E}">
        <p14:creationId xmlns:p14="http://schemas.microsoft.com/office/powerpoint/2010/main" val="170521727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4871" y="2431567"/>
            <a:ext cx="11887200" cy="1325563"/>
          </a:xfrm>
        </p:spPr>
        <p:txBody>
          <a:bodyPr>
            <a:noAutofit/>
          </a:bodyPr>
          <a:lstStyle/>
          <a:p>
            <a:pPr algn="ctr"/>
            <a:r>
              <a:rPr lang="en-US" sz="3200" b="1" baseline="30000" dirty="0">
                <a:effectLst>
                  <a:outerShdw blurRad="38100" dist="38100" dir="2700000" algn="tl">
                    <a:srgbClr val="000000">
                      <a:alpha val="43137"/>
                    </a:srgbClr>
                  </a:outerShdw>
                </a:effectLst>
                <a:latin typeface="+mn-lt"/>
              </a:rPr>
              <a:t>18 </a:t>
            </a:r>
            <a:r>
              <a:rPr lang="en-US" sz="3200" b="1" dirty="0">
                <a:effectLst>
                  <a:outerShdw blurRad="38100" dist="38100" dir="2700000" algn="tl">
                    <a:srgbClr val="000000">
                      <a:alpha val="43137"/>
                    </a:srgbClr>
                  </a:outerShdw>
                </a:effectLst>
                <a:latin typeface="+mn-lt"/>
              </a:rPr>
              <a:t>For the word of the cross is folly to those who are perishing, but to us who are being saved it is the power of God. </a:t>
            </a:r>
            <a:r>
              <a:rPr lang="en-US" sz="3200" b="1" baseline="30000" dirty="0">
                <a:effectLst>
                  <a:outerShdw blurRad="38100" dist="38100" dir="2700000" algn="tl">
                    <a:srgbClr val="000000">
                      <a:alpha val="43137"/>
                    </a:srgbClr>
                  </a:outerShdw>
                </a:effectLst>
                <a:latin typeface="+mn-lt"/>
              </a:rPr>
              <a:t>19 </a:t>
            </a:r>
            <a:r>
              <a:rPr lang="en-US" sz="3200" b="1" dirty="0">
                <a:effectLst>
                  <a:outerShdw blurRad="38100" dist="38100" dir="2700000" algn="tl">
                    <a:srgbClr val="000000">
                      <a:alpha val="43137"/>
                    </a:srgbClr>
                  </a:outerShdw>
                </a:effectLst>
                <a:latin typeface="+mn-lt"/>
              </a:rPr>
              <a:t>For it is written, “I will destroy the wisdom of the wise, and the discernment of the discerning I will thwart.”  </a:t>
            </a:r>
            <a:r>
              <a:rPr lang="en-US" sz="3200" b="1" baseline="30000" dirty="0">
                <a:effectLst>
                  <a:outerShdw blurRad="38100" dist="38100" dir="2700000" algn="tl">
                    <a:srgbClr val="000000">
                      <a:alpha val="43137"/>
                    </a:srgbClr>
                  </a:outerShdw>
                </a:effectLst>
                <a:latin typeface="+mn-lt"/>
              </a:rPr>
              <a:t>20</a:t>
            </a:r>
            <a:r>
              <a:rPr lang="en-US" sz="3200" b="1" dirty="0">
                <a:effectLst>
                  <a:outerShdw blurRad="38100" dist="38100" dir="2700000" algn="tl">
                    <a:srgbClr val="000000">
                      <a:alpha val="43137"/>
                    </a:srgbClr>
                  </a:outerShdw>
                </a:effectLst>
                <a:latin typeface="+mn-lt"/>
              </a:rPr>
              <a:t> Where is the one who is wise? Where is the scribe? Where is the debater of this age? Has not God made foolish the wisdom of the world?  </a:t>
            </a:r>
            <a:r>
              <a:rPr lang="en-US" sz="3200" b="1" baseline="30000" dirty="0">
                <a:effectLst>
                  <a:outerShdw blurRad="38100" dist="38100" dir="2700000" algn="tl">
                    <a:srgbClr val="000000">
                      <a:alpha val="43137"/>
                    </a:srgbClr>
                  </a:outerShdw>
                </a:effectLst>
                <a:latin typeface="+mn-lt"/>
              </a:rPr>
              <a:t>21</a:t>
            </a:r>
            <a:r>
              <a:rPr lang="en-US" sz="3200" b="1" dirty="0">
                <a:effectLst>
                  <a:outerShdw blurRad="38100" dist="38100" dir="2700000" algn="tl">
                    <a:srgbClr val="000000">
                      <a:alpha val="43137"/>
                    </a:srgbClr>
                  </a:outerShdw>
                </a:effectLst>
                <a:latin typeface="+mn-lt"/>
              </a:rPr>
              <a:t> For since, in the wisdom of God, the world did not know God through wisdom, it pleased God through the folly of what we preach to save those who believe.  </a:t>
            </a:r>
            <a:r>
              <a:rPr lang="en-US" sz="3200" b="1" baseline="30000" dirty="0">
                <a:effectLst>
                  <a:outerShdw blurRad="38100" dist="38100" dir="2700000" algn="tl">
                    <a:srgbClr val="000000">
                      <a:alpha val="43137"/>
                    </a:srgbClr>
                  </a:outerShdw>
                </a:effectLst>
                <a:latin typeface="+mn-lt"/>
              </a:rPr>
              <a:t>22</a:t>
            </a:r>
            <a:r>
              <a:rPr lang="en-US" sz="3200" b="1" dirty="0">
                <a:effectLst>
                  <a:outerShdw blurRad="38100" dist="38100" dir="2700000" algn="tl">
                    <a:srgbClr val="000000">
                      <a:alpha val="43137"/>
                    </a:srgbClr>
                  </a:outerShdw>
                </a:effectLst>
                <a:latin typeface="+mn-lt"/>
              </a:rPr>
              <a:t> For Jews demand signs and Greeks seek wisdom, </a:t>
            </a:r>
            <a:r>
              <a:rPr lang="en-US" sz="3200" b="1" baseline="30000" dirty="0">
                <a:effectLst>
                  <a:glow rad="127000">
                    <a:schemeClr val="bg1"/>
                  </a:glow>
                  <a:outerShdw blurRad="38100" dist="38100" dir="2700000" algn="tl">
                    <a:srgbClr val="000000">
                      <a:alpha val="43137"/>
                    </a:srgbClr>
                  </a:outerShdw>
                </a:effectLst>
                <a:latin typeface="+mn-lt"/>
              </a:rPr>
              <a:t>23</a:t>
            </a:r>
            <a:r>
              <a:rPr lang="en-US" sz="3200" b="1" dirty="0">
                <a:effectLst>
                  <a:glow rad="127000">
                    <a:schemeClr val="bg1"/>
                  </a:glow>
                  <a:outerShdw blurRad="38100" dist="38100" dir="2700000" algn="tl">
                    <a:srgbClr val="000000">
                      <a:alpha val="43137"/>
                    </a:srgbClr>
                  </a:outerShdw>
                </a:effectLst>
                <a:latin typeface="+mn-lt"/>
              </a:rPr>
              <a:t> but we preach Christ crucified, a stumbling block to Jews and folly to Gentiles</a:t>
            </a:r>
            <a:r>
              <a:rPr lang="en-US" sz="3200" b="1" dirty="0">
                <a:effectLst>
                  <a:outerShdw blurRad="38100" dist="38100" dir="2700000" algn="tl">
                    <a:srgbClr val="000000">
                      <a:alpha val="43137"/>
                    </a:srgbClr>
                  </a:outerShdw>
                </a:effectLst>
                <a:latin typeface="+mn-lt"/>
              </a:rPr>
              <a:t>, </a:t>
            </a:r>
            <a:r>
              <a:rPr lang="en-US" sz="3200" b="1" baseline="30000" dirty="0">
                <a:effectLst>
                  <a:outerShdw blurRad="38100" dist="38100" dir="2700000" algn="tl">
                    <a:srgbClr val="000000">
                      <a:alpha val="43137"/>
                    </a:srgbClr>
                  </a:outerShdw>
                </a:effectLst>
                <a:latin typeface="+mn-lt"/>
              </a:rPr>
              <a:t>24</a:t>
            </a:r>
            <a:r>
              <a:rPr lang="en-US" sz="3200" b="1" dirty="0">
                <a:effectLst>
                  <a:outerShdw blurRad="38100" dist="38100" dir="2700000" algn="tl">
                    <a:srgbClr val="000000">
                      <a:alpha val="43137"/>
                    </a:srgbClr>
                  </a:outerShdw>
                </a:effectLst>
                <a:latin typeface="+mn-lt"/>
              </a:rPr>
              <a:t> but to those who are called, both Jews and Greeks, Christ the power of God and the wisdom of God.  </a:t>
            </a:r>
            <a:r>
              <a:rPr lang="en-US" sz="3200" b="1" baseline="30000" dirty="0">
                <a:effectLst>
                  <a:outerShdw blurRad="38100" dist="38100" dir="2700000" algn="tl">
                    <a:srgbClr val="000000">
                      <a:alpha val="43137"/>
                    </a:srgbClr>
                  </a:outerShdw>
                </a:effectLst>
                <a:latin typeface="+mn-lt"/>
              </a:rPr>
              <a:t>25</a:t>
            </a:r>
            <a:r>
              <a:rPr lang="en-US" sz="3200" b="1" dirty="0">
                <a:effectLst>
                  <a:outerShdw blurRad="38100" dist="38100" dir="2700000" algn="tl">
                    <a:srgbClr val="000000">
                      <a:alpha val="43137"/>
                    </a:srgbClr>
                  </a:outerShdw>
                </a:effectLst>
                <a:latin typeface="+mn-lt"/>
              </a:rPr>
              <a:t> For the foolishness of God is wiser than men, and the weakness of God is stronger than men. </a:t>
            </a:r>
            <a:endParaRPr lang="en-US" sz="2400" dirty="0">
              <a:effectLst>
                <a:outerShdw blurRad="38100" dist="38100" dir="2700000" algn="tl">
                  <a:srgbClr val="000000">
                    <a:alpha val="43137"/>
                  </a:srgbClr>
                </a:outerShdw>
              </a:effectLst>
              <a:latin typeface="+mn-lt"/>
            </a:endParaRPr>
          </a:p>
        </p:txBody>
      </p:sp>
      <p:sp>
        <p:nvSpPr>
          <p:cNvPr id="4" name="Rectangle 3"/>
          <p:cNvSpPr/>
          <p:nvPr/>
        </p:nvSpPr>
        <p:spPr>
          <a:xfrm>
            <a:off x="8996663" y="6273449"/>
            <a:ext cx="2899063" cy="400110"/>
          </a:xfrm>
          <a:prstGeom prst="rect">
            <a:avLst/>
          </a:prstGeom>
        </p:spPr>
        <p:txBody>
          <a:bodyPr wrap="none">
            <a:spAutoFit/>
          </a:bodyPr>
          <a:lstStyle/>
          <a:p>
            <a:r>
              <a:rPr lang="en-US" sz="2000" b="1" dirty="0" smtClean="0">
                <a:effectLst>
                  <a:outerShdw blurRad="38100" dist="38100" dir="2700000" algn="tl">
                    <a:srgbClr val="000000">
                      <a:alpha val="43137"/>
                    </a:srgbClr>
                  </a:outerShdw>
                </a:effectLst>
              </a:rPr>
              <a:t>1 Corinthians </a:t>
            </a:r>
            <a:r>
              <a:rPr lang="en-US" sz="2000" b="1" dirty="0" smtClean="0">
                <a:effectLst>
                  <a:outerShdw blurRad="38100" dist="38100" dir="2700000" algn="tl">
                    <a:srgbClr val="000000">
                      <a:alpha val="43137"/>
                    </a:srgbClr>
                  </a:outerShdw>
                </a:effectLst>
              </a:rPr>
              <a:t>1:18-25 </a:t>
            </a:r>
            <a:r>
              <a:rPr lang="en-US" sz="2000" b="1" dirty="0" smtClean="0">
                <a:effectLst>
                  <a:outerShdw blurRad="38100" dist="38100" dir="2700000" algn="tl">
                    <a:srgbClr val="000000">
                      <a:alpha val="43137"/>
                    </a:srgbClr>
                  </a:outerShdw>
                </a:effectLst>
              </a:rPr>
              <a:t>ESV</a:t>
            </a:r>
            <a:endParaRPr lang="en-US" sz="2000" dirty="0"/>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4871" y="5636301"/>
            <a:ext cx="1939221" cy="1369111"/>
          </a:xfrm>
          <a:prstGeom prst="rect">
            <a:avLst/>
          </a:prstGeom>
        </p:spPr>
      </p:pic>
    </p:spTree>
    <p:extLst>
      <p:ext uri="{BB962C8B-B14F-4D97-AF65-F5344CB8AC3E}">
        <p14:creationId xmlns:p14="http://schemas.microsoft.com/office/powerpoint/2010/main" val="372558582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4871" y="2431567"/>
            <a:ext cx="11887200" cy="1325563"/>
          </a:xfrm>
        </p:spPr>
        <p:txBody>
          <a:bodyPr>
            <a:noAutofit/>
          </a:bodyPr>
          <a:lstStyle/>
          <a:p>
            <a:pPr algn="ctr"/>
            <a:r>
              <a:rPr lang="en-US" sz="3200" b="1" baseline="30000" dirty="0">
                <a:effectLst>
                  <a:outerShdw blurRad="38100" dist="38100" dir="2700000" algn="tl">
                    <a:srgbClr val="000000">
                      <a:alpha val="43137"/>
                    </a:srgbClr>
                  </a:outerShdw>
                </a:effectLst>
                <a:latin typeface="+mn-lt"/>
              </a:rPr>
              <a:t>18 </a:t>
            </a:r>
            <a:r>
              <a:rPr lang="en-US" sz="3200" b="1" dirty="0">
                <a:effectLst>
                  <a:outerShdw blurRad="38100" dist="38100" dir="2700000" algn="tl">
                    <a:srgbClr val="000000">
                      <a:alpha val="43137"/>
                    </a:srgbClr>
                  </a:outerShdw>
                </a:effectLst>
                <a:latin typeface="+mn-lt"/>
              </a:rPr>
              <a:t>For the word of the cross is folly to those who are perishing, but to us who are being saved it is the power of God. </a:t>
            </a:r>
            <a:r>
              <a:rPr lang="en-US" sz="3200" b="1" baseline="30000" dirty="0">
                <a:effectLst>
                  <a:glow rad="127000">
                    <a:schemeClr val="bg1"/>
                  </a:glow>
                  <a:outerShdw blurRad="38100" dist="38100" dir="2700000" algn="tl">
                    <a:srgbClr val="000000">
                      <a:alpha val="43137"/>
                    </a:srgbClr>
                  </a:outerShdw>
                </a:effectLst>
                <a:latin typeface="+mn-lt"/>
              </a:rPr>
              <a:t>19 </a:t>
            </a:r>
            <a:r>
              <a:rPr lang="en-US" sz="3200" b="1" dirty="0">
                <a:effectLst>
                  <a:glow rad="127000">
                    <a:schemeClr val="bg1"/>
                  </a:glow>
                  <a:outerShdw blurRad="38100" dist="38100" dir="2700000" algn="tl">
                    <a:srgbClr val="000000">
                      <a:alpha val="43137"/>
                    </a:srgbClr>
                  </a:outerShdw>
                </a:effectLst>
                <a:latin typeface="+mn-lt"/>
              </a:rPr>
              <a:t>For it is written, “I will destroy the wisdom of the wise, and the discernment of the discerning I will thwart.” </a:t>
            </a:r>
            <a:r>
              <a:rPr lang="en-US" sz="3200" b="1" dirty="0">
                <a:effectLst>
                  <a:outerShdw blurRad="38100" dist="38100" dir="2700000" algn="tl">
                    <a:srgbClr val="000000">
                      <a:alpha val="43137"/>
                    </a:srgbClr>
                  </a:outerShdw>
                </a:effectLst>
                <a:latin typeface="+mn-lt"/>
              </a:rPr>
              <a:t> </a:t>
            </a:r>
            <a:r>
              <a:rPr lang="en-US" sz="3200" b="1" baseline="30000" dirty="0">
                <a:effectLst>
                  <a:outerShdw blurRad="38100" dist="38100" dir="2700000" algn="tl">
                    <a:srgbClr val="000000">
                      <a:alpha val="43137"/>
                    </a:srgbClr>
                  </a:outerShdw>
                </a:effectLst>
                <a:latin typeface="+mn-lt"/>
              </a:rPr>
              <a:t>20</a:t>
            </a:r>
            <a:r>
              <a:rPr lang="en-US" sz="3200" b="1" dirty="0">
                <a:effectLst>
                  <a:outerShdw blurRad="38100" dist="38100" dir="2700000" algn="tl">
                    <a:srgbClr val="000000">
                      <a:alpha val="43137"/>
                    </a:srgbClr>
                  </a:outerShdw>
                </a:effectLst>
                <a:latin typeface="+mn-lt"/>
              </a:rPr>
              <a:t> Where is the one who is wise? Where is the scribe? Where is the debater of this age? Has not God made foolish the wisdom of the world?  </a:t>
            </a:r>
            <a:r>
              <a:rPr lang="en-US" sz="3200" b="1" baseline="30000" dirty="0">
                <a:effectLst>
                  <a:outerShdw blurRad="38100" dist="38100" dir="2700000" algn="tl">
                    <a:srgbClr val="000000">
                      <a:alpha val="43137"/>
                    </a:srgbClr>
                  </a:outerShdw>
                </a:effectLst>
                <a:latin typeface="+mn-lt"/>
              </a:rPr>
              <a:t>21</a:t>
            </a:r>
            <a:r>
              <a:rPr lang="en-US" sz="3200" b="1" dirty="0">
                <a:effectLst>
                  <a:outerShdw blurRad="38100" dist="38100" dir="2700000" algn="tl">
                    <a:srgbClr val="000000">
                      <a:alpha val="43137"/>
                    </a:srgbClr>
                  </a:outerShdw>
                </a:effectLst>
                <a:latin typeface="+mn-lt"/>
              </a:rPr>
              <a:t> For since, in the wisdom of God, the world did not know God through wisdom, it pleased God through the folly of what we preach to save those who believe.  </a:t>
            </a:r>
            <a:r>
              <a:rPr lang="en-US" sz="3200" b="1" baseline="30000" dirty="0">
                <a:effectLst>
                  <a:outerShdw blurRad="38100" dist="38100" dir="2700000" algn="tl">
                    <a:srgbClr val="000000">
                      <a:alpha val="43137"/>
                    </a:srgbClr>
                  </a:outerShdw>
                </a:effectLst>
                <a:latin typeface="+mn-lt"/>
              </a:rPr>
              <a:t>22</a:t>
            </a:r>
            <a:r>
              <a:rPr lang="en-US" sz="3200" b="1" dirty="0">
                <a:effectLst>
                  <a:outerShdw blurRad="38100" dist="38100" dir="2700000" algn="tl">
                    <a:srgbClr val="000000">
                      <a:alpha val="43137"/>
                    </a:srgbClr>
                  </a:outerShdw>
                </a:effectLst>
                <a:latin typeface="+mn-lt"/>
              </a:rPr>
              <a:t> For Jews demand signs and Greeks seek wisdom, </a:t>
            </a:r>
            <a:r>
              <a:rPr lang="en-US" sz="3200" b="1" baseline="30000" dirty="0">
                <a:effectLst>
                  <a:outerShdw blurRad="38100" dist="38100" dir="2700000" algn="tl">
                    <a:srgbClr val="000000">
                      <a:alpha val="43137"/>
                    </a:srgbClr>
                  </a:outerShdw>
                </a:effectLst>
                <a:latin typeface="+mn-lt"/>
              </a:rPr>
              <a:t>23</a:t>
            </a:r>
            <a:r>
              <a:rPr lang="en-US" sz="3200" b="1" dirty="0">
                <a:effectLst>
                  <a:outerShdw blurRad="38100" dist="38100" dir="2700000" algn="tl">
                    <a:srgbClr val="000000">
                      <a:alpha val="43137"/>
                    </a:srgbClr>
                  </a:outerShdw>
                </a:effectLst>
                <a:latin typeface="+mn-lt"/>
              </a:rPr>
              <a:t> but we preach Christ crucified, a stumbling block to Jews and folly to Gentiles, </a:t>
            </a:r>
            <a:r>
              <a:rPr lang="en-US" sz="3200" b="1" baseline="30000" dirty="0">
                <a:effectLst>
                  <a:outerShdw blurRad="38100" dist="38100" dir="2700000" algn="tl">
                    <a:srgbClr val="000000">
                      <a:alpha val="43137"/>
                    </a:srgbClr>
                  </a:outerShdw>
                </a:effectLst>
                <a:latin typeface="+mn-lt"/>
              </a:rPr>
              <a:t>24</a:t>
            </a:r>
            <a:r>
              <a:rPr lang="en-US" sz="3200" b="1" dirty="0">
                <a:effectLst>
                  <a:outerShdw blurRad="38100" dist="38100" dir="2700000" algn="tl">
                    <a:srgbClr val="000000">
                      <a:alpha val="43137"/>
                    </a:srgbClr>
                  </a:outerShdw>
                </a:effectLst>
                <a:latin typeface="+mn-lt"/>
              </a:rPr>
              <a:t> but to those who are called, both Jews and Greeks, Christ the power of God and the wisdom of God.  </a:t>
            </a:r>
            <a:r>
              <a:rPr lang="en-US" sz="3200" b="1" baseline="30000" dirty="0">
                <a:effectLst>
                  <a:outerShdw blurRad="38100" dist="38100" dir="2700000" algn="tl">
                    <a:srgbClr val="000000">
                      <a:alpha val="43137"/>
                    </a:srgbClr>
                  </a:outerShdw>
                </a:effectLst>
                <a:latin typeface="+mn-lt"/>
              </a:rPr>
              <a:t>25</a:t>
            </a:r>
            <a:r>
              <a:rPr lang="en-US" sz="3200" b="1" dirty="0">
                <a:effectLst>
                  <a:outerShdw blurRad="38100" dist="38100" dir="2700000" algn="tl">
                    <a:srgbClr val="000000">
                      <a:alpha val="43137"/>
                    </a:srgbClr>
                  </a:outerShdw>
                </a:effectLst>
                <a:latin typeface="+mn-lt"/>
              </a:rPr>
              <a:t> For the foolishness of God is wiser than men, and the weakness of God is stronger than men. </a:t>
            </a:r>
            <a:endParaRPr lang="en-US" sz="2400" dirty="0">
              <a:effectLst>
                <a:outerShdw blurRad="38100" dist="38100" dir="2700000" algn="tl">
                  <a:srgbClr val="000000">
                    <a:alpha val="43137"/>
                  </a:srgbClr>
                </a:outerShdw>
              </a:effectLst>
              <a:latin typeface="+mn-lt"/>
            </a:endParaRPr>
          </a:p>
        </p:txBody>
      </p:sp>
      <p:sp>
        <p:nvSpPr>
          <p:cNvPr id="4" name="Rectangle 3"/>
          <p:cNvSpPr/>
          <p:nvPr/>
        </p:nvSpPr>
        <p:spPr>
          <a:xfrm>
            <a:off x="8996663" y="6273449"/>
            <a:ext cx="2899063" cy="400110"/>
          </a:xfrm>
          <a:prstGeom prst="rect">
            <a:avLst/>
          </a:prstGeom>
        </p:spPr>
        <p:txBody>
          <a:bodyPr wrap="none">
            <a:spAutoFit/>
          </a:bodyPr>
          <a:lstStyle/>
          <a:p>
            <a:r>
              <a:rPr lang="en-US" sz="2000" b="1" dirty="0" smtClean="0">
                <a:effectLst>
                  <a:outerShdw blurRad="38100" dist="38100" dir="2700000" algn="tl">
                    <a:srgbClr val="000000">
                      <a:alpha val="43137"/>
                    </a:srgbClr>
                  </a:outerShdw>
                </a:effectLst>
              </a:rPr>
              <a:t>1 Corinthians </a:t>
            </a:r>
            <a:r>
              <a:rPr lang="en-US" sz="2000" b="1" dirty="0" smtClean="0">
                <a:effectLst>
                  <a:outerShdw blurRad="38100" dist="38100" dir="2700000" algn="tl">
                    <a:srgbClr val="000000">
                      <a:alpha val="43137"/>
                    </a:srgbClr>
                  </a:outerShdw>
                </a:effectLst>
              </a:rPr>
              <a:t>1:18-25 </a:t>
            </a:r>
            <a:r>
              <a:rPr lang="en-US" sz="2000" b="1" dirty="0" smtClean="0">
                <a:effectLst>
                  <a:outerShdw blurRad="38100" dist="38100" dir="2700000" algn="tl">
                    <a:srgbClr val="000000">
                      <a:alpha val="43137"/>
                    </a:srgbClr>
                  </a:outerShdw>
                </a:effectLst>
              </a:rPr>
              <a:t>ESV</a:t>
            </a:r>
            <a:endParaRPr lang="en-US" sz="2000" dirty="0"/>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4871" y="5636301"/>
            <a:ext cx="1939221" cy="1369111"/>
          </a:xfrm>
          <a:prstGeom prst="rect">
            <a:avLst/>
          </a:prstGeom>
        </p:spPr>
      </p:pic>
    </p:spTree>
    <p:extLst>
      <p:ext uri="{BB962C8B-B14F-4D97-AF65-F5344CB8AC3E}">
        <p14:creationId xmlns:p14="http://schemas.microsoft.com/office/powerpoint/2010/main" val="319176238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4871" y="2431567"/>
            <a:ext cx="11887200" cy="1325563"/>
          </a:xfrm>
        </p:spPr>
        <p:txBody>
          <a:bodyPr>
            <a:noAutofit/>
          </a:bodyPr>
          <a:lstStyle/>
          <a:p>
            <a:pPr algn="ctr"/>
            <a:r>
              <a:rPr lang="en-US" sz="3200" b="1" baseline="30000" dirty="0">
                <a:effectLst>
                  <a:outerShdw blurRad="38100" dist="38100" dir="2700000" algn="tl">
                    <a:srgbClr val="000000">
                      <a:alpha val="43137"/>
                    </a:srgbClr>
                  </a:outerShdw>
                </a:effectLst>
                <a:latin typeface="+mn-lt"/>
              </a:rPr>
              <a:t>18 </a:t>
            </a:r>
            <a:r>
              <a:rPr lang="en-US" sz="3200" b="1" dirty="0">
                <a:effectLst>
                  <a:outerShdw blurRad="38100" dist="38100" dir="2700000" algn="tl">
                    <a:srgbClr val="000000">
                      <a:alpha val="43137"/>
                    </a:srgbClr>
                  </a:outerShdw>
                </a:effectLst>
                <a:latin typeface="+mn-lt"/>
              </a:rPr>
              <a:t>For the word of the cross is folly to those who are perishing, but to us who are being saved it is the power of God. </a:t>
            </a:r>
            <a:r>
              <a:rPr lang="en-US" sz="3200" b="1" baseline="30000" dirty="0">
                <a:effectLst>
                  <a:glow rad="127000">
                    <a:schemeClr val="bg1"/>
                  </a:glow>
                  <a:outerShdw blurRad="38100" dist="38100" dir="2700000" algn="tl">
                    <a:srgbClr val="000000">
                      <a:alpha val="43137"/>
                    </a:srgbClr>
                  </a:outerShdw>
                </a:effectLst>
                <a:latin typeface="+mn-lt"/>
              </a:rPr>
              <a:t>19 </a:t>
            </a:r>
            <a:r>
              <a:rPr lang="en-US" sz="3200" b="1" dirty="0">
                <a:effectLst>
                  <a:glow rad="127000">
                    <a:schemeClr val="bg1"/>
                  </a:glow>
                  <a:outerShdw blurRad="38100" dist="38100" dir="2700000" algn="tl">
                    <a:srgbClr val="000000">
                      <a:alpha val="43137"/>
                    </a:srgbClr>
                  </a:outerShdw>
                </a:effectLst>
                <a:latin typeface="+mn-lt"/>
              </a:rPr>
              <a:t>For it is written, “I will destroy the wisdom of the wise, and the discernment of the discerning I will thwart.” </a:t>
            </a:r>
            <a:r>
              <a:rPr lang="en-US" sz="3200" b="1" dirty="0">
                <a:effectLst>
                  <a:outerShdw blurRad="38100" dist="38100" dir="2700000" algn="tl">
                    <a:srgbClr val="000000">
                      <a:alpha val="43137"/>
                    </a:srgbClr>
                  </a:outerShdw>
                </a:effectLst>
                <a:latin typeface="+mn-lt"/>
              </a:rPr>
              <a:t> </a:t>
            </a:r>
            <a:r>
              <a:rPr lang="en-US" sz="3200" b="1" baseline="30000" dirty="0">
                <a:effectLst>
                  <a:glow rad="127000">
                    <a:schemeClr val="bg1"/>
                  </a:glow>
                  <a:outerShdw blurRad="38100" dist="38100" dir="2700000" algn="tl">
                    <a:srgbClr val="000000">
                      <a:alpha val="43137"/>
                    </a:srgbClr>
                  </a:outerShdw>
                </a:effectLst>
                <a:latin typeface="+mn-lt"/>
              </a:rPr>
              <a:t>20</a:t>
            </a:r>
            <a:r>
              <a:rPr lang="en-US" sz="3200" b="1" dirty="0">
                <a:effectLst>
                  <a:glow rad="127000">
                    <a:schemeClr val="bg1"/>
                  </a:glow>
                  <a:outerShdw blurRad="38100" dist="38100" dir="2700000" algn="tl">
                    <a:srgbClr val="000000">
                      <a:alpha val="43137"/>
                    </a:srgbClr>
                  </a:outerShdw>
                </a:effectLst>
                <a:latin typeface="+mn-lt"/>
              </a:rPr>
              <a:t> Where is the one who is wise? Where is the scribe? Where is the debater of this age? Has not God made foolish the wisdom of the world?  </a:t>
            </a:r>
            <a:r>
              <a:rPr lang="en-US" sz="3200" b="1" baseline="30000" dirty="0">
                <a:effectLst>
                  <a:outerShdw blurRad="38100" dist="38100" dir="2700000" algn="tl">
                    <a:srgbClr val="000000">
                      <a:alpha val="43137"/>
                    </a:srgbClr>
                  </a:outerShdw>
                </a:effectLst>
                <a:latin typeface="+mn-lt"/>
              </a:rPr>
              <a:t>21</a:t>
            </a:r>
            <a:r>
              <a:rPr lang="en-US" sz="3200" b="1" dirty="0">
                <a:effectLst>
                  <a:outerShdw blurRad="38100" dist="38100" dir="2700000" algn="tl">
                    <a:srgbClr val="000000">
                      <a:alpha val="43137"/>
                    </a:srgbClr>
                  </a:outerShdw>
                </a:effectLst>
                <a:latin typeface="+mn-lt"/>
              </a:rPr>
              <a:t> For since, in the wisdom of God, the world did not know God through wisdom, it pleased God through the folly of what we preach to save those who believe.  </a:t>
            </a:r>
            <a:r>
              <a:rPr lang="en-US" sz="3200" b="1" baseline="30000" dirty="0">
                <a:effectLst>
                  <a:outerShdw blurRad="38100" dist="38100" dir="2700000" algn="tl">
                    <a:srgbClr val="000000">
                      <a:alpha val="43137"/>
                    </a:srgbClr>
                  </a:outerShdw>
                </a:effectLst>
                <a:latin typeface="+mn-lt"/>
              </a:rPr>
              <a:t>22</a:t>
            </a:r>
            <a:r>
              <a:rPr lang="en-US" sz="3200" b="1" dirty="0">
                <a:effectLst>
                  <a:outerShdw blurRad="38100" dist="38100" dir="2700000" algn="tl">
                    <a:srgbClr val="000000">
                      <a:alpha val="43137"/>
                    </a:srgbClr>
                  </a:outerShdw>
                </a:effectLst>
                <a:latin typeface="+mn-lt"/>
              </a:rPr>
              <a:t> For Jews demand signs and Greeks seek wisdom, </a:t>
            </a:r>
            <a:r>
              <a:rPr lang="en-US" sz="3200" b="1" baseline="30000" dirty="0">
                <a:effectLst>
                  <a:outerShdw blurRad="38100" dist="38100" dir="2700000" algn="tl">
                    <a:srgbClr val="000000">
                      <a:alpha val="43137"/>
                    </a:srgbClr>
                  </a:outerShdw>
                </a:effectLst>
                <a:latin typeface="+mn-lt"/>
              </a:rPr>
              <a:t>23</a:t>
            </a:r>
            <a:r>
              <a:rPr lang="en-US" sz="3200" b="1" dirty="0">
                <a:effectLst>
                  <a:outerShdw blurRad="38100" dist="38100" dir="2700000" algn="tl">
                    <a:srgbClr val="000000">
                      <a:alpha val="43137"/>
                    </a:srgbClr>
                  </a:outerShdw>
                </a:effectLst>
                <a:latin typeface="+mn-lt"/>
              </a:rPr>
              <a:t> but we preach Christ crucified, a stumbling block to Jews and folly to Gentiles, </a:t>
            </a:r>
            <a:r>
              <a:rPr lang="en-US" sz="3200" b="1" baseline="30000" dirty="0">
                <a:effectLst>
                  <a:outerShdw blurRad="38100" dist="38100" dir="2700000" algn="tl">
                    <a:srgbClr val="000000">
                      <a:alpha val="43137"/>
                    </a:srgbClr>
                  </a:outerShdw>
                </a:effectLst>
                <a:latin typeface="+mn-lt"/>
              </a:rPr>
              <a:t>24</a:t>
            </a:r>
            <a:r>
              <a:rPr lang="en-US" sz="3200" b="1" dirty="0">
                <a:effectLst>
                  <a:outerShdw blurRad="38100" dist="38100" dir="2700000" algn="tl">
                    <a:srgbClr val="000000">
                      <a:alpha val="43137"/>
                    </a:srgbClr>
                  </a:outerShdw>
                </a:effectLst>
                <a:latin typeface="+mn-lt"/>
              </a:rPr>
              <a:t> but to those who are called, both Jews and Greeks, Christ the power of God and the wisdom of God.  </a:t>
            </a:r>
            <a:r>
              <a:rPr lang="en-US" sz="3200" b="1" baseline="30000" dirty="0">
                <a:effectLst>
                  <a:outerShdw blurRad="38100" dist="38100" dir="2700000" algn="tl">
                    <a:srgbClr val="000000">
                      <a:alpha val="43137"/>
                    </a:srgbClr>
                  </a:outerShdw>
                </a:effectLst>
                <a:latin typeface="+mn-lt"/>
              </a:rPr>
              <a:t>25</a:t>
            </a:r>
            <a:r>
              <a:rPr lang="en-US" sz="3200" b="1" dirty="0">
                <a:effectLst>
                  <a:outerShdw blurRad="38100" dist="38100" dir="2700000" algn="tl">
                    <a:srgbClr val="000000">
                      <a:alpha val="43137"/>
                    </a:srgbClr>
                  </a:outerShdw>
                </a:effectLst>
                <a:latin typeface="+mn-lt"/>
              </a:rPr>
              <a:t> For the foolishness of God is wiser than men, and the weakness of God is stronger than men. </a:t>
            </a:r>
            <a:endParaRPr lang="en-US" sz="2400" dirty="0">
              <a:effectLst>
                <a:outerShdw blurRad="38100" dist="38100" dir="2700000" algn="tl">
                  <a:srgbClr val="000000">
                    <a:alpha val="43137"/>
                  </a:srgbClr>
                </a:outerShdw>
              </a:effectLst>
              <a:latin typeface="+mn-lt"/>
            </a:endParaRPr>
          </a:p>
        </p:txBody>
      </p:sp>
      <p:sp>
        <p:nvSpPr>
          <p:cNvPr id="4" name="Rectangle 3"/>
          <p:cNvSpPr/>
          <p:nvPr/>
        </p:nvSpPr>
        <p:spPr>
          <a:xfrm>
            <a:off x="8996663" y="6273449"/>
            <a:ext cx="2899063" cy="400110"/>
          </a:xfrm>
          <a:prstGeom prst="rect">
            <a:avLst/>
          </a:prstGeom>
        </p:spPr>
        <p:txBody>
          <a:bodyPr wrap="none">
            <a:spAutoFit/>
          </a:bodyPr>
          <a:lstStyle/>
          <a:p>
            <a:r>
              <a:rPr lang="en-US" sz="2000" b="1" dirty="0" smtClean="0">
                <a:effectLst>
                  <a:outerShdw blurRad="38100" dist="38100" dir="2700000" algn="tl">
                    <a:srgbClr val="000000">
                      <a:alpha val="43137"/>
                    </a:srgbClr>
                  </a:outerShdw>
                </a:effectLst>
              </a:rPr>
              <a:t>1 Corinthians </a:t>
            </a:r>
            <a:r>
              <a:rPr lang="en-US" sz="2000" b="1" dirty="0" smtClean="0">
                <a:effectLst>
                  <a:outerShdw blurRad="38100" dist="38100" dir="2700000" algn="tl">
                    <a:srgbClr val="000000">
                      <a:alpha val="43137"/>
                    </a:srgbClr>
                  </a:outerShdw>
                </a:effectLst>
              </a:rPr>
              <a:t>1:18-25 </a:t>
            </a:r>
            <a:r>
              <a:rPr lang="en-US" sz="2000" b="1" dirty="0" smtClean="0">
                <a:effectLst>
                  <a:outerShdw blurRad="38100" dist="38100" dir="2700000" algn="tl">
                    <a:srgbClr val="000000">
                      <a:alpha val="43137"/>
                    </a:srgbClr>
                  </a:outerShdw>
                </a:effectLst>
              </a:rPr>
              <a:t>ESV</a:t>
            </a:r>
            <a:endParaRPr lang="en-US" sz="2000" dirty="0"/>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4871" y="5636301"/>
            <a:ext cx="1939221" cy="1369111"/>
          </a:xfrm>
          <a:prstGeom prst="rect">
            <a:avLst/>
          </a:prstGeom>
        </p:spPr>
      </p:pic>
    </p:spTree>
    <p:extLst>
      <p:ext uri="{BB962C8B-B14F-4D97-AF65-F5344CB8AC3E}">
        <p14:creationId xmlns:p14="http://schemas.microsoft.com/office/powerpoint/2010/main" val="262179263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4871" y="2431567"/>
            <a:ext cx="11887200" cy="1325563"/>
          </a:xfrm>
        </p:spPr>
        <p:txBody>
          <a:bodyPr>
            <a:noAutofit/>
          </a:bodyPr>
          <a:lstStyle/>
          <a:p>
            <a:pPr algn="ctr"/>
            <a:r>
              <a:rPr lang="en-US" sz="3200" b="1" baseline="30000" dirty="0">
                <a:effectLst>
                  <a:glow rad="127000">
                    <a:schemeClr val="bg1"/>
                  </a:glow>
                  <a:outerShdw blurRad="38100" dist="38100" dir="2700000" algn="tl">
                    <a:srgbClr val="000000">
                      <a:alpha val="43137"/>
                    </a:srgbClr>
                  </a:outerShdw>
                </a:effectLst>
                <a:latin typeface="+mn-lt"/>
              </a:rPr>
              <a:t>18 </a:t>
            </a:r>
            <a:r>
              <a:rPr lang="en-US" sz="3200" b="1" dirty="0">
                <a:effectLst>
                  <a:glow rad="127000">
                    <a:schemeClr val="bg1"/>
                  </a:glow>
                  <a:outerShdw blurRad="38100" dist="38100" dir="2700000" algn="tl">
                    <a:srgbClr val="000000">
                      <a:alpha val="43137"/>
                    </a:srgbClr>
                  </a:outerShdw>
                </a:effectLst>
                <a:latin typeface="+mn-lt"/>
              </a:rPr>
              <a:t>For the word of the cross is folly to those who are </a:t>
            </a:r>
            <a:r>
              <a:rPr lang="en-US" sz="3200" b="1" dirty="0">
                <a:solidFill>
                  <a:schemeClr val="bg1"/>
                </a:solidFill>
                <a:effectLst>
                  <a:glow rad="254000">
                    <a:srgbClr val="FF0000"/>
                  </a:glow>
                  <a:outerShdw blurRad="38100" dist="38100" dir="2700000" algn="tl">
                    <a:srgbClr val="000000">
                      <a:alpha val="43137"/>
                    </a:srgbClr>
                  </a:outerShdw>
                </a:effectLst>
                <a:latin typeface="+mn-lt"/>
              </a:rPr>
              <a:t>perishing</a:t>
            </a:r>
            <a:r>
              <a:rPr lang="en-US" sz="3200" b="1" dirty="0">
                <a:effectLst>
                  <a:outerShdw blurRad="38100" dist="38100" dir="2700000" algn="tl">
                    <a:srgbClr val="000000">
                      <a:alpha val="43137"/>
                    </a:srgbClr>
                  </a:outerShdw>
                </a:effectLst>
                <a:latin typeface="+mn-lt"/>
              </a:rPr>
              <a:t>, but to us who are being saved it is the power of God. </a:t>
            </a:r>
            <a:r>
              <a:rPr lang="en-US" sz="3200" b="1" baseline="30000" dirty="0">
                <a:effectLst>
                  <a:outerShdw blurRad="38100" dist="38100" dir="2700000" algn="tl">
                    <a:srgbClr val="000000">
                      <a:alpha val="43137"/>
                    </a:srgbClr>
                  </a:outerShdw>
                </a:effectLst>
                <a:latin typeface="+mn-lt"/>
              </a:rPr>
              <a:t>19 </a:t>
            </a:r>
            <a:r>
              <a:rPr lang="en-US" sz="3200" b="1" dirty="0">
                <a:effectLst>
                  <a:outerShdw blurRad="38100" dist="38100" dir="2700000" algn="tl">
                    <a:srgbClr val="000000">
                      <a:alpha val="43137"/>
                    </a:srgbClr>
                  </a:outerShdw>
                </a:effectLst>
                <a:latin typeface="+mn-lt"/>
              </a:rPr>
              <a:t>For it is written, “I will destroy the wisdom of the wise, and the discernment of the discerning I will thwart.”  </a:t>
            </a:r>
            <a:r>
              <a:rPr lang="en-US" sz="3200" b="1" baseline="30000" dirty="0">
                <a:effectLst>
                  <a:outerShdw blurRad="38100" dist="38100" dir="2700000" algn="tl">
                    <a:srgbClr val="000000">
                      <a:alpha val="43137"/>
                    </a:srgbClr>
                  </a:outerShdw>
                </a:effectLst>
                <a:latin typeface="+mn-lt"/>
              </a:rPr>
              <a:t>20</a:t>
            </a:r>
            <a:r>
              <a:rPr lang="en-US" sz="3200" b="1" dirty="0">
                <a:effectLst>
                  <a:outerShdw blurRad="38100" dist="38100" dir="2700000" algn="tl">
                    <a:srgbClr val="000000">
                      <a:alpha val="43137"/>
                    </a:srgbClr>
                  </a:outerShdw>
                </a:effectLst>
                <a:latin typeface="+mn-lt"/>
              </a:rPr>
              <a:t> Where is the one who is wise? Where is the scribe? Where is the debater of this age? Has not God made foolish the wisdom of the world?  </a:t>
            </a:r>
            <a:r>
              <a:rPr lang="en-US" sz="3200" b="1" baseline="30000" dirty="0">
                <a:effectLst>
                  <a:outerShdw blurRad="38100" dist="38100" dir="2700000" algn="tl">
                    <a:srgbClr val="000000">
                      <a:alpha val="43137"/>
                    </a:srgbClr>
                  </a:outerShdw>
                </a:effectLst>
                <a:latin typeface="+mn-lt"/>
              </a:rPr>
              <a:t>21</a:t>
            </a:r>
            <a:r>
              <a:rPr lang="en-US" sz="3200" b="1" dirty="0">
                <a:effectLst>
                  <a:outerShdw blurRad="38100" dist="38100" dir="2700000" algn="tl">
                    <a:srgbClr val="000000">
                      <a:alpha val="43137"/>
                    </a:srgbClr>
                  </a:outerShdw>
                </a:effectLst>
                <a:latin typeface="+mn-lt"/>
              </a:rPr>
              <a:t> For since, in the wisdom of God, the world did not know God through wisdom, it pleased God through the folly of what we preach to save those who believe.  </a:t>
            </a:r>
            <a:r>
              <a:rPr lang="en-US" sz="3200" b="1" baseline="30000" dirty="0">
                <a:effectLst>
                  <a:outerShdw blurRad="38100" dist="38100" dir="2700000" algn="tl">
                    <a:srgbClr val="000000">
                      <a:alpha val="43137"/>
                    </a:srgbClr>
                  </a:outerShdw>
                </a:effectLst>
                <a:latin typeface="+mn-lt"/>
              </a:rPr>
              <a:t>22</a:t>
            </a:r>
            <a:r>
              <a:rPr lang="en-US" sz="3200" b="1" dirty="0">
                <a:effectLst>
                  <a:outerShdw blurRad="38100" dist="38100" dir="2700000" algn="tl">
                    <a:srgbClr val="000000">
                      <a:alpha val="43137"/>
                    </a:srgbClr>
                  </a:outerShdw>
                </a:effectLst>
                <a:latin typeface="+mn-lt"/>
              </a:rPr>
              <a:t> For Jews demand signs and Greeks seek wisdom, </a:t>
            </a:r>
            <a:r>
              <a:rPr lang="en-US" sz="3200" b="1" baseline="30000" dirty="0">
                <a:effectLst>
                  <a:outerShdw blurRad="38100" dist="38100" dir="2700000" algn="tl">
                    <a:srgbClr val="000000">
                      <a:alpha val="43137"/>
                    </a:srgbClr>
                  </a:outerShdw>
                </a:effectLst>
                <a:latin typeface="+mn-lt"/>
              </a:rPr>
              <a:t>23</a:t>
            </a:r>
            <a:r>
              <a:rPr lang="en-US" sz="3200" b="1" dirty="0">
                <a:effectLst>
                  <a:outerShdw blurRad="38100" dist="38100" dir="2700000" algn="tl">
                    <a:srgbClr val="000000">
                      <a:alpha val="43137"/>
                    </a:srgbClr>
                  </a:outerShdw>
                </a:effectLst>
                <a:latin typeface="+mn-lt"/>
              </a:rPr>
              <a:t> but we preach Christ crucified, a stumbling block to Jews and folly to Gentiles, </a:t>
            </a:r>
            <a:r>
              <a:rPr lang="en-US" sz="3200" b="1" baseline="30000" dirty="0">
                <a:effectLst>
                  <a:outerShdw blurRad="38100" dist="38100" dir="2700000" algn="tl">
                    <a:srgbClr val="000000">
                      <a:alpha val="43137"/>
                    </a:srgbClr>
                  </a:outerShdw>
                </a:effectLst>
                <a:latin typeface="+mn-lt"/>
              </a:rPr>
              <a:t>24</a:t>
            </a:r>
            <a:r>
              <a:rPr lang="en-US" sz="3200" b="1" dirty="0">
                <a:effectLst>
                  <a:outerShdw blurRad="38100" dist="38100" dir="2700000" algn="tl">
                    <a:srgbClr val="000000">
                      <a:alpha val="43137"/>
                    </a:srgbClr>
                  </a:outerShdw>
                </a:effectLst>
                <a:latin typeface="+mn-lt"/>
              </a:rPr>
              <a:t> but to those who are called, both Jews and Greeks, Christ the power of God and the wisdom of God.  </a:t>
            </a:r>
            <a:r>
              <a:rPr lang="en-US" sz="3200" b="1" baseline="30000" dirty="0">
                <a:effectLst>
                  <a:outerShdw blurRad="38100" dist="38100" dir="2700000" algn="tl">
                    <a:srgbClr val="000000">
                      <a:alpha val="43137"/>
                    </a:srgbClr>
                  </a:outerShdw>
                </a:effectLst>
                <a:latin typeface="+mn-lt"/>
              </a:rPr>
              <a:t>25</a:t>
            </a:r>
            <a:r>
              <a:rPr lang="en-US" sz="3200" b="1" dirty="0">
                <a:effectLst>
                  <a:outerShdw blurRad="38100" dist="38100" dir="2700000" algn="tl">
                    <a:srgbClr val="000000">
                      <a:alpha val="43137"/>
                    </a:srgbClr>
                  </a:outerShdw>
                </a:effectLst>
                <a:latin typeface="+mn-lt"/>
              </a:rPr>
              <a:t> For the foolishness of God is wiser than men, and the weakness of God is stronger than men. </a:t>
            </a:r>
            <a:endParaRPr lang="en-US" sz="2400" dirty="0">
              <a:effectLst>
                <a:outerShdw blurRad="38100" dist="38100" dir="2700000" algn="tl">
                  <a:srgbClr val="000000">
                    <a:alpha val="43137"/>
                  </a:srgbClr>
                </a:outerShdw>
              </a:effectLst>
              <a:latin typeface="+mn-lt"/>
            </a:endParaRPr>
          </a:p>
        </p:txBody>
      </p:sp>
      <p:sp>
        <p:nvSpPr>
          <p:cNvPr id="4" name="Rectangle 3"/>
          <p:cNvSpPr/>
          <p:nvPr/>
        </p:nvSpPr>
        <p:spPr>
          <a:xfrm>
            <a:off x="8996663" y="6273449"/>
            <a:ext cx="2899063" cy="400110"/>
          </a:xfrm>
          <a:prstGeom prst="rect">
            <a:avLst/>
          </a:prstGeom>
        </p:spPr>
        <p:txBody>
          <a:bodyPr wrap="none">
            <a:spAutoFit/>
          </a:bodyPr>
          <a:lstStyle/>
          <a:p>
            <a:r>
              <a:rPr lang="en-US" sz="2000" b="1" dirty="0" smtClean="0">
                <a:effectLst>
                  <a:outerShdw blurRad="38100" dist="38100" dir="2700000" algn="tl">
                    <a:srgbClr val="000000">
                      <a:alpha val="43137"/>
                    </a:srgbClr>
                  </a:outerShdw>
                </a:effectLst>
              </a:rPr>
              <a:t>1 Corinthians </a:t>
            </a:r>
            <a:r>
              <a:rPr lang="en-US" sz="2000" b="1" dirty="0" smtClean="0">
                <a:effectLst>
                  <a:outerShdw blurRad="38100" dist="38100" dir="2700000" algn="tl">
                    <a:srgbClr val="000000">
                      <a:alpha val="43137"/>
                    </a:srgbClr>
                  </a:outerShdw>
                </a:effectLst>
              </a:rPr>
              <a:t>1:18-25 </a:t>
            </a:r>
            <a:r>
              <a:rPr lang="en-US" sz="2000" b="1" dirty="0" smtClean="0">
                <a:effectLst>
                  <a:outerShdw blurRad="38100" dist="38100" dir="2700000" algn="tl">
                    <a:srgbClr val="000000">
                      <a:alpha val="43137"/>
                    </a:srgbClr>
                  </a:outerShdw>
                </a:effectLst>
              </a:rPr>
              <a:t>ESV</a:t>
            </a:r>
            <a:endParaRPr lang="en-US" sz="2000" dirty="0"/>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4871" y="5636301"/>
            <a:ext cx="1939221" cy="1369111"/>
          </a:xfrm>
          <a:prstGeom prst="rect">
            <a:avLst/>
          </a:prstGeom>
        </p:spPr>
      </p:pic>
    </p:spTree>
    <p:extLst>
      <p:ext uri="{BB962C8B-B14F-4D97-AF65-F5344CB8AC3E}">
        <p14:creationId xmlns:p14="http://schemas.microsoft.com/office/powerpoint/2010/main" val="428554493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4871" y="2431567"/>
            <a:ext cx="11887200" cy="1325563"/>
          </a:xfrm>
        </p:spPr>
        <p:txBody>
          <a:bodyPr>
            <a:noAutofit/>
          </a:bodyPr>
          <a:lstStyle/>
          <a:p>
            <a:pPr algn="ctr"/>
            <a:r>
              <a:rPr lang="en-US" sz="3200" b="1" baseline="30000" dirty="0">
                <a:effectLst>
                  <a:outerShdw blurRad="38100" dist="38100" dir="2700000" algn="tl">
                    <a:srgbClr val="000000">
                      <a:alpha val="43137"/>
                    </a:srgbClr>
                  </a:outerShdw>
                </a:effectLst>
                <a:latin typeface="+mn-lt"/>
              </a:rPr>
              <a:t>18 </a:t>
            </a:r>
            <a:r>
              <a:rPr lang="en-US" sz="3200" b="1" dirty="0">
                <a:effectLst>
                  <a:outerShdw blurRad="38100" dist="38100" dir="2700000" algn="tl">
                    <a:srgbClr val="000000">
                      <a:alpha val="43137"/>
                    </a:srgbClr>
                  </a:outerShdw>
                </a:effectLst>
                <a:latin typeface="+mn-lt"/>
              </a:rPr>
              <a:t>For the word of the cross is folly to those who are perishing, but to us who are being saved it is the power of God. </a:t>
            </a:r>
            <a:r>
              <a:rPr lang="en-US" sz="3200" b="1" baseline="30000" dirty="0">
                <a:effectLst>
                  <a:outerShdw blurRad="38100" dist="38100" dir="2700000" algn="tl">
                    <a:srgbClr val="000000">
                      <a:alpha val="43137"/>
                    </a:srgbClr>
                  </a:outerShdw>
                </a:effectLst>
                <a:latin typeface="+mn-lt"/>
              </a:rPr>
              <a:t>19 </a:t>
            </a:r>
            <a:r>
              <a:rPr lang="en-US" sz="3200" b="1" dirty="0">
                <a:effectLst>
                  <a:outerShdw blurRad="38100" dist="38100" dir="2700000" algn="tl">
                    <a:srgbClr val="000000">
                      <a:alpha val="43137"/>
                    </a:srgbClr>
                  </a:outerShdw>
                </a:effectLst>
                <a:latin typeface="+mn-lt"/>
              </a:rPr>
              <a:t>For it is written, “I will destroy the wisdom of the wise, and the discernment of the discerning I will thwart.”  </a:t>
            </a:r>
            <a:r>
              <a:rPr lang="en-US" sz="3200" b="1" baseline="30000" dirty="0">
                <a:effectLst>
                  <a:outerShdw blurRad="38100" dist="38100" dir="2700000" algn="tl">
                    <a:srgbClr val="000000">
                      <a:alpha val="43137"/>
                    </a:srgbClr>
                  </a:outerShdw>
                </a:effectLst>
                <a:latin typeface="+mn-lt"/>
              </a:rPr>
              <a:t>20</a:t>
            </a:r>
            <a:r>
              <a:rPr lang="en-US" sz="3200" b="1" dirty="0">
                <a:effectLst>
                  <a:outerShdw blurRad="38100" dist="38100" dir="2700000" algn="tl">
                    <a:srgbClr val="000000">
                      <a:alpha val="43137"/>
                    </a:srgbClr>
                  </a:outerShdw>
                </a:effectLst>
                <a:latin typeface="+mn-lt"/>
              </a:rPr>
              <a:t> Where is the one who is wise? Where is the scribe? Where is the debater of this age? Has not God made foolish the wisdom of the world?  </a:t>
            </a:r>
            <a:r>
              <a:rPr lang="en-US" sz="3200" b="1" baseline="30000" dirty="0">
                <a:effectLst>
                  <a:glow rad="127000">
                    <a:schemeClr val="bg1"/>
                  </a:glow>
                  <a:outerShdw blurRad="38100" dist="38100" dir="2700000" algn="tl">
                    <a:srgbClr val="000000">
                      <a:alpha val="43137"/>
                    </a:srgbClr>
                  </a:outerShdw>
                </a:effectLst>
                <a:latin typeface="+mn-lt"/>
              </a:rPr>
              <a:t>21</a:t>
            </a:r>
            <a:r>
              <a:rPr lang="en-US" sz="3200" b="1" dirty="0">
                <a:effectLst>
                  <a:glow rad="127000">
                    <a:schemeClr val="bg1"/>
                  </a:glow>
                  <a:outerShdw blurRad="38100" dist="38100" dir="2700000" algn="tl">
                    <a:srgbClr val="000000">
                      <a:alpha val="43137"/>
                    </a:srgbClr>
                  </a:outerShdw>
                </a:effectLst>
                <a:latin typeface="+mn-lt"/>
              </a:rPr>
              <a:t> For since, in the wisdom of God, the world did not know God through wisdom, it pleased God through the folly of what we preach to save those who believe.  </a:t>
            </a:r>
            <a:r>
              <a:rPr lang="en-US" sz="3200" b="1" baseline="30000" dirty="0">
                <a:effectLst>
                  <a:outerShdw blurRad="38100" dist="38100" dir="2700000" algn="tl">
                    <a:srgbClr val="000000">
                      <a:alpha val="43137"/>
                    </a:srgbClr>
                  </a:outerShdw>
                </a:effectLst>
                <a:latin typeface="+mn-lt"/>
              </a:rPr>
              <a:t>22</a:t>
            </a:r>
            <a:r>
              <a:rPr lang="en-US" sz="3200" b="1" dirty="0">
                <a:effectLst>
                  <a:outerShdw blurRad="38100" dist="38100" dir="2700000" algn="tl">
                    <a:srgbClr val="000000">
                      <a:alpha val="43137"/>
                    </a:srgbClr>
                  </a:outerShdw>
                </a:effectLst>
                <a:latin typeface="+mn-lt"/>
              </a:rPr>
              <a:t> For Jews demand signs and Greeks seek wisdom, </a:t>
            </a:r>
            <a:r>
              <a:rPr lang="en-US" sz="3200" b="1" baseline="30000" dirty="0">
                <a:effectLst>
                  <a:outerShdw blurRad="38100" dist="38100" dir="2700000" algn="tl">
                    <a:srgbClr val="000000">
                      <a:alpha val="43137"/>
                    </a:srgbClr>
                  </a:outerShdw>
                </a:effectLst>
                <a:latin typeface="+mn-lt"/>
              </a:rPr>
              <a:t>23</a:t>
            </a:r>
            <a:r>
              <a:rPr lang="en-US" sz="3200" b="1" dirty="0">
                <a:effectLst>
                  <a:outerShdw blurRad="38100" dist="38100" dir="2700000" algn="tl">
                    <a:srgbClr val="000000">
                      <a:alpha val="43137"/>
                    </a:srgbClr>
                  </a:outerShdw>
                </a:effectLst>
                <a:latin typeface="+mn-lt"/>
              </a:rPr>
              <a:t> but we preach Christ crucified, a stumbling block to Jews and folly to Gentiles, </a:t>
            </a:r>
            <a:r>
              <a:rPr lang="en-US" sz="3200" b="1" baseline="30000" dirty="0">
                <a:effectLst>
                  <a:outerShdw blurRad="38100" dist="38100" dir="2700000" algn="tl">
                    <a:srgbClr val="000000">
                      <a:alpha val="43137"/>
                    </a:srgbClr>
                  </a:outerShdw>
                </a:effectLst>
                <a:latin typeface="+mn-lt"/>
              </a:rPr>
              <a:t>24</a:t>
            </a:r>
            <a:r>
              <a:rPr lang="en-US" sz="3200" b="1" dirty="0">
                <a:effectLst>
                  <a:outerShdw blurRad="38100" dist="38100" dir="2700000" algn="tl">
                    <a:srgbClr val="000000">
                      <a:alpha val="43137"/>
                    </a:srgbClr>
                  </a:outerShdw>
                </a:effectLst>
                <a:latin typeface="+mn-lt"/>
              </a:rPr>
              <a:t> but to those who are called, both Jews and Greeks, Christ the power of God and the wisdom of God.  </a:t>
            </a:r>
            <a:r>
              <a:rPr lang="en-US" sz="3200" b="1" baseline="30000" dirty="0">
                <a:effectLst>
                  <a:outerShdw blurRad="38100" dist="38100" dir="2700000" algn="tl">
                    <a:srgbClr val="000000">
                      <a:alpha val="43137"/>
                    </a:srgbClr>
                  </a:outerShdw>
                </a:effectLst>
                <a:latin typeface="+mn-lt"/>
              </a:rPr>
              <a:t>25</a:t>
            </a:r>
            <a:r>
              <a:rPr lang="en-US" sz="3200" b="1" dirty="0">
                <a:effectLst>
                  <a:outerShdw blurRad="38100" dist="38100" dir="2700000" algn="tl">
                    <a:srgbClr val="000000">
                      <a:alpha val="43137"/>
                    </a:srgbClr>
                  </a:outerShdw>
                </a:effectLst>
                <a:latin typeface="+mn-lt"/>
              </a:rPr>
              <a:t> For the foolishness of God is wiser than men, and the weakness of God is stronger than men. </a:t>
            </a:r>
            <a:endParaRPr lang="en-US" sz="2400" dirty="0">
              <a:effectLst>
                <a:outerShdw blurRad="38100" dist="38100" dir="2700000" algn="tl">
                  <a:srgbClr val="000000">
                    <a:alpha val="43137"/>
                  </a:srgbClr>
                </a:outerShdw>
              </a:effectLst>
              <a:latin typeface="+mn-lt"/>
            </a:endParaRPr>
          </a:p>
        </p:txBody>
      </p:sp>
      <p:sp>
        <p:nvSpPr>
          <p:cNvPr id="4" name="Rectangle 3"/>
          <p:cNvSpPr/>
          <p:nvPr/>
        </p:nvSpPr>
        <p:spPr>
          <a:xfrm>
            <a:off x="8996663" y="6273449"/>
            <a:ext cx="2899063" cy="400110"/>
          </a:xfrm>
          <a:prstGeom prst="rect">
            <a:avLst/>
          </a:prstGeom>
        </p:spPr>
        <p:txBody>
          <a:bodyPr wrap="none">
            <a:spAutoFit/>
          </a:bodyPr>
          <a:lstStyle/>
          <a:p>
            <a:r>
              <a:rPr lang="en-US" sz="2000" b="1" dirty="0" smtClean="0">
                <a:effectLst>
                  <a:outerShdw blurRad="38100" dist="38100" dir="2700000" algn="tl">
                    <a:srgbClr val="000000">
                      <a:alpha val="43137"/>
                    </a:srgbClr>
                  </a:outerShdw>
                </a:effectLst>
              </a:rPr>
              <a:t>1 Corinthians </a:t>
            </a:r>
            <a:r>
              <a:rPr lang="en-US" sz="2000" b="1" dirty="0" smtClean="0">
                <a:effectLst>
                  <a:outerShdw blurRad="38100" dist="38100" dir="2700000" algn="tl">
                    <a:srgbClr val="000000">
                      <a:alpha val="43137"/>
                    </a:srgbClr>
                  </a:outerShdw>
                </a:effectLst>
              </a:rPr>
              <a:t>1:18-25 </a:t>
            </a:r>
            <a:r>
              <a:rPr lang="en-US" sz="2000" b="1" dirty="0" smtClean="0">
                <a:effectLst>
                  <a:outerShdw blurRad="38100" dist="38100" dir="2700000" algn="tl">
                    <a:srgbClr val="000000">
                      <a:alpha val="43137"/>
                    </a:srgbClr>
                  </a:outerShdw>
                </a:effectLst>
              </a:rPr>
              <a:t>ESV</a:t>
            </a:r>
            <a:endParaRPr lang="en-US" sz="2000" dirty="0"/>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4871" y="5636301"/>
            <a:ext cx="1939221" cy="1369111"/>
          </a:xfrm>
          <a:prstGeom prst="rect">
            <a:avLst/>
          </a:prstGeom>
        </p:spPr>
      </p:pic>
    </p:spTree>
    <p:extLst>
      <p:ext uri="{BB962C8B-B14F-4D97-AF65-F5344CB8AC3E}">
        <p14:creationId xmlns:p14="http://schemas.microsoft.com/office/powerpoint/2010/main" val="26650784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4871" y="2431567"/>
            <a:ext cx="11887200" cy="1325563"/>
          </a:xfrm>
        </p:spPr>
        <p:txBody>
          <a:bodyPr>
            <a:noAutofit/>
          </a:bodyPr>
          <a:lstStyle/>
          <a:p>
            <a:pPr algn="ctr"/>
            <a:r>
              <a:rPr lang="en-US" sz="3200" b="1" baseline="30000" dirty="0">
                <a:effectLst>
                  <a:outerShdw blurRad="38100" dist="38100" dir="2700000" algn="tl">
                    <a:srgbClr val="000000">
                      <a:alpha val="43137"/>
                    </a:srgbClr>
                  </a:outerShdw>
                </a:effectLst>
                <a:latin typeface="+mn-lt"/>
              </a:rPr>
              <a:t>18 </a:t>
            </a:r>
            <a:r>
              <a:rPr lang="en-US" sz="3200" b="1" dirty="0">
                <a:effectLst>
                  <a:outerShdw blurRad="38100" dist="38100" dir="2700000" algn="tl">
                    <a:srgbClr val="000000">
                      <a:alpha val="43137"/>
                    </a:srgbClr>
                  </a:outerShdw>
                </a:effectLst>
                <a:latin typeface="+mn-lt"/>
              </a:rPr>
              <a:t>For the word of the cross is folly to those who are perishing, </a:t>
            </a:r>
            <a:r>
              <a:rPr lang="en-US" sz="3200" b="1" dirty="0">
                <a:effectLst>
                  <a:glow rad="127000">
                    <a:schemeClr val="bg1"/>
                  </a:glow>
                  <a:outerShdw blurRad="38100" dist="38100" dir="2700000" algn="tl">
                    <a:srgbClr val="000000">
                      <a:alpha val="43137"/>
                    </a:srgbClr>
                  </a:outerShdw>
                </a:effectLst>
                <a:latin typeface="+mn-lt"/>
              </a:rPr>
              <a:t>but to us who are being saved it is the power of God.</a:t>
            </a:r>
            <a:r>
              <a:rPr lang="en-US" sz="3200" b="1" dirty="0">
                <a:effectLst>
                  <a:outerShdw blurRad="38100" dist="38100" dir="2700000" algn="tl">
                    <a:srgbClr val="000000">
                      <a:alpha val="43137"/>
                    </a:srgbClr>
                  </a:outerShdw>
                </a:effectLst>
                <a:latin typeface="+mn-lt"/>
              </a:rPr>
              <a:t> </a:t>
            </a:r>
            <a:r>
              <a:rPr lang="en-US" sz="3200" b="1" baseline="30000" dirty="0">
                <a:effectLst>
                  <a:outerShdw blurRad="38100" dist="38100" dir="2700000" algn="tl">
                    <a:srgbClr val="000000">
                      <a:alpha val="43137"/>
                    </a:srgbClr>
                  </a:outerShdw>
                </a:effectLst>
                <a:latin typeface="+mn-lt"/>
              </a:rPr>
              <a:t>19 </a:t>
            </a:r>
            <a:r>
              <a:rPr lang="en-US" sz="3200" b="1" dirty="0">
                <a:effectLst>
                  <a:outerShdw blurRad="38100" dist="38100" dir="2700000" algn="tl">
                    <a:srgbClr val="000000">
                      <a:alpha val="43137"/>
                    </a:srgbClr>
                  </a:outerShdw>
                </a:effectLst>
                <a:latin typeface="+mn-lt"/>
              </a:rPr>
              <a:t>For it is written, “I will destroy the wisdom of the wise, and the discernment of the discerning I will thwart.”  </a:t>
            </a:r>
            <a:r>
              <a:rPr lang="en-US" sz="3200" b="1" baseline="30000" dirty="0">
                <a:effectLst>
                  <a:outerShdw blurRad="38100" dist="38100" dir="2700000" algn="tl">
                    <a:srgbClr val="000000">
                      <a:alpha val="43137"/>
                    </a:srgbClr>
                  </a:outerShdw>
                </a:effectLst>
                <a:latin typeface="+mn-lt"/>
              </a:rPr>
              <a:t>20</a:t>
            </a:r>
            <a:r>
              <a:rPr lang="en-US" sz="3200" b="1" dirty="0">
                <a:effectLst>
                  <a:outerShdw blurRad="38100" dist="38100" dir="2700000" algn="tl">
                    <a:srgbClr val="000000">
                      <a:alpha val="43137"/>
                    </a:srgbClr>
                  </a:outerShdw>
                </a:effectLst>
                <a:latin typeface="+mn-lt"/>
              </a:rPr>
              <a:t> Where is the one who is wise? Where is the scribe? Where is the debater of this age? Has not God made foolish the wisdom of the world?  </a:t>
            </a:r>
            <a:r>
              <a:rPr lang="en-US" sz="3200" b="1" baseline="30000" dirty="0">
                <a:effectLst>
                  <a:outerShdw blurRad="38100" dist="38100" dir="2700000" algn="tl">
                    <a:srgbClr val="000000">
                      <a:alpha val="43137"/>
                    </a:srgbClr>
                  </a:outerShdw>
                </a:effectLst>
                <a:latin typeface="+mn-lt"/>
              </a:rPr>
              <a:t>21</a:t>
            </a:r>
            <a:r>
              <a:rPr lang="en-US" sz="3200" b="1" dirty="0">
                <a:effectLst>
                  <a:outerShdw blurRad="38100" dist="38100" dir="2700000" algn="tl">
                    <a:srgbClr val="000000">
                      <a:alpha val="43137"/>
                    </a:srgbClr>
                  </a:outerShdw>
                </a:effectLst>
                <a:latin typeface="+mn-lt"/>
              </a:rPr>
              <a:t> For since, in the wisdom of God, the world did not know God through wisdom, it pleased God through the folly of what we preach to save those who believe.  </a:t>
            </a:r>
            <a:r>
              <a:rPr lang="en-US" sz="3200" b="1" baseline="30000" dirty="0">
                <a:effectLst>
                  <a:outerShdw blurRad="38100" dist="38100" dir="2700000" algn="tl">
                    <a:srgbClr val="000000">
                      <a:alpha val="43137"/>
                    </a:srgbClr>
                  </a:outerShdw>
                </a:effectLst>
                <a:latin typeface="+mn-lt"/>
              </a:rPr>
              <a:t>22</a:t>
            </a:r>
            <a:r>
              <a:rPr lang="en-US" sz="3200" b="1" dirty="0">
                <a:effectLst>
                  <a:outerShdw blurRad="38100" dist="38100" dir="2700000" algn="tl">
                    <a:srgbClr val="000000">
                      <a:alpha val="43137"/>
                    </a:srgbClr>
                  </a:outerShdw>
                </a:effectLst>
                <a:latin typeface="+mn-lt"/>
              </a:rPr>
              <a:t> For Jews demand signs and Greeks seek wisdom, </a:t>
            </a:r>
            <a:r>
              <a:rPr lang="en-US" sz="3200" b="1" baseline="30000" dirty="0">
                <a:effectLst>
                  <a:outerShdw blurRad="38100" dist="38100" dir="2700000" algn="tl">
                    <a:srgbClr val="000000">
                      <a:alpha val="43137"/>
                    </a:srgbClr>
                  </a:outerShdw>
                </a:effectLst>
                <a:latin typeface="+mn-lt"/>
              </a:rPr>
              <a:t>23</a:t>
            </a:r>
            <a:r>
              <a:rPr lang="en-US" sz="3200" b="1" dirty="0">
                <a:effectLst>
                  <a:outerShdw blurRad="38100" dist="38100" dir="2700000" algn="tl">
                    <a:srgbClr val="000000">
                      <a:alpha val="43137"/>
                    </a:srgbClr>
                  </a:outerShdw>
                </a:effectLst>
                <a:latin typeface="+mn-lt"/>
              </a:rPr>
              <a:t> but we preach Christ crucified, a stumbling block to Jews and folly to Gentiles, </a:t>
            </a:r>
            <a:r>
              <a:rPr lang="en-US" sz="3200" b="1" baseline="30000" dirty="0">
                <a:effectLst>
                  <a:glow rad="127000">
                    <a:schemeClr val="bg1"/>
                  </a:glow>
                  <a:outerShdw blurRad="38100" dist="38100" dir="2700000" algn="tl">
                    <a:srgbClr val="000000">
                      <a:alpha val="43137"/>
                    </a:srgbClr>
                  </a:outerShdw>
                </a:effectLst>
                <a:latin typeface="+mn-lt"/>
              </a:rPr>
              <a:t>24</a:t>
            </a:r>
            <a:r>
              <a:rPr lang="en-US" sz="3200" b="1" dirty="0">
                <a:effectLst>
                  <a:glow rad="127000">
                    <a:schemeClr val="bg1"/>
                  </a:glow>
                  <a:outerShdw blurRad="38100" dist="38100" dir="2700000" algn="tl">
                    <a:srgbClr val="000000">
                      <a:alpha val="43137"/>
                    </a:srgbClr>
                  </a:outerShdw>
                </a:effectLst>
                <a:latin typeface="+mn-lt"/>
              </a:rPr>
              <a:t> but to those who are called, both Jews and Greeks, Christ the power of God and the wisdom of God.  </a:t>
            </a:r>
            <a:r>
              <a:rPr lang="en-US" sz="3200" b="1" baseline="30000" dirty="0">
                <a:effectLst>
                  <a:outerShdw blurRad="38100" dist="38100" dir="2700000" algn="tl">
                    <a:srgbClr val="000000">
                      <a:alpha val="43137"/>
                    </a:srgbClr>
                  </a:outerShdw>
                </a:effectLst>
                <a:latin typeface="+mn-lt"/>
              </a:rPr>
              <a:t>25</a:t>
            </a:r>
            <a:r>
              <a:rPr lang="en-US" sz="3200" b="1" dirty="0">
                <a:effectLst>
                  <a:outerShdw blurRad="38100" dist="38100" dir="2700000" algn="tl">
                    <a:srgbClr val="000000">
                      <a:alpha val="43137"/>
                    </a:srgbClr>
                  </a:outerShdw>
                </a:effectLst>
                <a:latin typeface="+mn-lt"/>
              </a:rPr>
              <a:t> For the foolishness of God is wiser than men, and the weakness of God is stronger than men. </a:t>
            </a:r>
            <a:endParaRPr lang="en-US" sz="2400" dirty="0">
              <a:effectLst>
                <a:outerShdw blurRad="38100" dist="38100" dir="2700000" algn="tl">
                  <a:srgbClr val="000000">
                    <a:alpha val="43137"/>
                  </a:srgbClr>
                </a:outerShdw>
              </a:effectLst>
              <a:latin typeface="+mn-lt"/>
            </a:endParaRPr>
          </a:p>
        </p:txBody>
      </p:sp>
      <p:sp>
        <p:nvSpPr>
          <p:cNvPr id="4" name="Rectangle 3"/>
          <p:cNvSpPr/>
          <p:nvPr/>
        </p:nvSpPr>
        <p:spPr>
          <a:xfrm>
            <a:off x="8996663" y="6273449"/>
            <a:ext cx="2899063" cy="400110"/>
          </a:xfrm>
          <a:prstGeom prst="rect">
            <a:avLst/>
          </a:prstGeom>
        </p:spPr>
        <p:txBody>
          <a:bodyPr wrap="none">
            <a:spAutoFit/>
          </a:bodyPr>
          <a:lstStyle/>
          <a:p>
            <a:r>
              <a:rPr lang="en-US" sz="2000" b="1" dirty="0" smtClean="0">
                <a:effectLst>
                  <a:outerShdw blurRad="38100" dist="38100" dir="2700000" algn="tl">
                    <a:srgbClr val="000000">
                      <a:alpha val="43137"/>
                    </a:srgbClr>
                  </a:outerShdw>
                </a:effectLst>
              </a:rPr>
              <a:t>1 Corinthians </a:t>
            </a:r>
            <a:r>
              <a:rPr lang="en-US" sz="2000" b="1" dirty="0" smtClean="0">
                <a:effectLst>
                  <a:outerShdw blurRad="38100" dist="38100" dir="2700000" algn="tl">
                    <a:srgbClr val="000000">
                      <a:alpha val="43137"/>
                    </a:srgbClr>
                  </a:outerShdw>
                </a:effectLst>
              </a:rPr>
              <a:t>1:18-25 </a:t>
            </a:r>
            <a:r>
              <a:rPr lang="en-US" sz="2000" b="1" dirty="0" smtClean="0">
                <a:effectLst>
                  <a:outerShdw blurRad="38100" dist="38100" dir="2700000" algn="tl">
                    <a:srgbClr val="000000">
                      <a:alpha val="43137"/>
                    </a:srgbClr>
                  </a:outerShdw>
                </a:effectLst>
              </a:rPr>
              <a:t>ESV</a:t>
            </a:r>
            <a:endParaRPr lang="en-US" sz="2000" dirty="0"/>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4871" y="5636301"/>
            <a:ext cx="1939221" cy="1369111"/>
          </a:xfrm>
          <a:prstGeom prst="rect">
            <a:avLst/>
          </a:prstGeom>
        </p:spPr>
      </p:pic>
    </p:spTree>
    <p:extLst>
      <p:ext uri="{BB962C8B-B14F-4D97-AF65-F5344CB8AC3E}">
        <p14:creationId xmlns:p14="http://schemas.microsoft.com/office/powerpoint/2010/main" val="26531563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24614" y="880650"/>
            <a:ext cx="2040685" cy="5923656"/>
          </a:xfrm>
          <a:prstGeom prst="rect">
            <a:avLst/>
          </a:prstGeom>
        </p:spPr>
      </p:pic>
    </p:spTree>
    <p:extLst>
      <p:ext uri="{BB962C8B-B14F-4D97-AF65-F5344CB8AC3E}">
        <p14:creationId xmlns:p14="http://schemas.microsoft.com/office/powerpoint/2010/main" val="126245502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extLst>
              <a:ext uri="{28A0092B-C50C-407E-A947-70E740481C1C}">
                <a14:useLocalDpi xmlns:a14="http://schemas.microsoft.com/office/drawing/2010/main" val="0"/>
              </a:ext>
            </a:extLst>
          </a:blip>
          <a:srcRect t="31476"/>
          <a:stretch/>
        </p:blipFill>
        <p:spPr>
          <a:xfrm>
            <a:off x="2591206" y="310891"/>
            <a:ext cx="7092439" cy="6547109"/>
          </a:xfrm>
          <a:prstGeom prst="rect">
            <a:avLst/>
          </a:prstGeom>
        </p:spPr>
      </p:pic>
    </p:spTree>
    <p:extLst>
      <p:ext uri="{BB962C8B-B14F-4D97-AF65-F5344CB8AC3E}">
        <p14:creationId xmlns:p14="http://schemas.microsoft.com/office/powerpoint/2010/main" val="284627161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rotWithShape="1">
          <a:blip r:embed="rId2">
            <a:duotone>
              <a:schemeClr val="accent2">
                <a:shade val="45000"/>
                <a:satMod val="135000"/>
              </a:schemeClr>
              <a:prstClr val="white"/>
            </a:duotone>
            <a:extLst>
              <a:ext uri="{28A0092B-C50C-407E-A947-70E740481C1C}">
                <a14:useLocalDpi xmlns:a14="http://schemas.microsoft.com/office/drawing/2010/main" val="0"/>
              </a:ext>
            </a:extLst>
          </a:blip>
          <a:srcRect t="31476"/>
          <a:stretch/>
        </p:blipFill>
        <p:spPr>
          <a:xfrm>
            <a:off x="2591206" y="310891"/>
            <a:ext cx="7092439" cy="6547109"/>
          </a:xfrm>
          <a:prstGeom prst="rect">
            <a:avLst/>
          </a:prstGeom>
          <a:effectLst>
            <a:glow rad="952500">
              <a:schemeClr val="tx1"/>
            </a:glow>
          </a:effectLst>
        </p:spPr>
      </p:pic>
    </p:spTree>
    <p:extLst>
      <p:ext uri="{BB962C8B-B14F-4D97-AF65-F5344CB8AC3E}">
        <p14:creationId xmlns:p14="http://schemas.microsoft.com/office/powerpoint/2010/main" val="52144368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4871" y="2431567"/>
            <a:ext cx="11887200" cy="1325563"/>
          </a:xfrm>
        </p:spPr>
        <p:txBody>
          <a:bodyPr>
            <a:noAutofit/>
          </a:bodyPr>
          <a:lstStyle/>
          <a:p>
            <a:pPr algn="ctr"/>
            <a:r>
              <a:rPr lang="en-US" sz="3200" b="1" baseline="30000" dirty="0">
                <a:effectLst>
                  <a:outerShdw blurRad="38100" dist="38100" dir="2700000" algn="tl">
                    <a:srgbClr val="000000">
                      <a:alpha val="43137"/>
                    </a:srgbClr>
                  </a:outerShdw>
                </a:effectLst>
                <a:latin typeface="+mn-lt"/>
              </a:rPr>
              <a:t>18 </a:t>
            </a:r>
            <a:r>
              <a:rPr lang="en-US" sz="3200" b="1" dirty="0">
                <a:effectLst>
                  <a:outerShdw blurRad="38100" dist="38100" dir="2700000" algn="tl">
                    <a:srgbClr val="000000">
                      <a:alpha val="43137"/>
                    </a:srgbClr>
                  </a:outerShdw>
                </a:effectLst>
                <a:latin typeface="+mn-lt"/>
              </a:rPr>
              <a:t>For the word of the cross is folly to those who are perishing, but to us who are being saved it is the power of God. </a:t>
            </a:r>
            <a:r>
              <a:rPr lang="en-US" sz="3200" b="1" baseline="30000" dirty="0">
                <a:effectLst>
                  <a:outerShdw blurRad="38100" dist="38100" dir="2700000" algn="tl">
                    <a:srgbClr val="000000">
                      <a:alpha val="43137"/>
                    </a:srgbClr>
                  </a:outerShdw>
                </a:effectLst>
                <a:latin typeface="+mn-lt"/>
              </a:rPr>
              <a:t>19 </a:t>
            </a:r>
            <a:r>
              <a:rPr lang="en-US" sz="3200" b="1" dirty="0">
                <a:effectLst>
                  <a:outerShdw blurRad="38100" dist="38100" dir="2700000" algn="tl">
                    <a:srgbClr val="000000">
                      <a:alpha val="43137"/>
                    </a:srgbClr>
                  </a:outerShdw>
                </a:effectLst>
                <a:latin typeface="+mn-lt"/>
              </a:rPr>
              <a:t>For it is written, “I will destroy the wisdom of the wise, and the discernment of the discerning I will thwart.”  </a:t>
            </a:r>
            <a:r>
              <a:rPr lang="en-US" sz="3200" b="1" baseline="30000" dirty="0">
                <a:effectLst>
                  <a:outerShdw blurRad="38100" dist="38100" dir="2700000" algn="tl">
                    <a:srgbClr val="000000">
                      <a:alpha val="43137"/>
                    </a:srgbClr>
                  </a:outerShdw>
                </a:effectLst>
                <a:latin typeface="+mn-lt"/>
              </a:rPr>
              <a:t>20</a:t>
            </a:r>
            <a:r>
              <a:rPr lang="en-US" sz="3200" b="1" dirty="0">
                <a:effectLst>
                  <a:outerShdw blurRad="38100" dist="38100" dir="2700000" algn="tl">
                    <a:srgbClr val="000000">
                      <a:alpha val="43137"/>
                    </a:srgbClr>
                  </a:outerShdw>
                </a:effectLst>
                <a:latin typeface="+mn-lt"/>
              </a:rPr>
              <a:t> Where is the one who is wise? Where is the scribe? Where is the debater of this age? Has not God made foolish the wisdom of the world?  </a:t>
            </a:r>
            <a:r>
              <a:rPr lang="en-US" sz="3200" b="1" baseline="30000" dirty="0">
                <a:effectLst>
                  <a:outerShdw blurRad="38100" dist="38100" dir="2700000" algn="tl">
                    <a:srgbClr val="000000">
                      <a:alpha val="43137"/>
                    </a:srgbClr>
                  </a:outerShdw>
                </a:effectLst>
                <a:latin typeface="+mn-lt"/>
              </a:rPr>
              <a:t>21</a:t>
            </a:r>
            <a:r>
              <a:rPr lang="en-US" sz="3200" b="1" dirty="0">
                <a:effectLst>
                  <a:outerShdw blurRad="38100" dist="38100" dir="2700000" algn="tl">
                    <a:srgbClr val="000000">
                      <a:alpha val="43137"/>
                    </a:srgbClr>
                  </a:outerShdw>
                </a:effectLst>
                <a:latin typeface="+mn-lt"/>
              </a:rPr>
              <a:t> For since, in the wisdom of God, the world did not know God through wisdom, it pleased God through the folly of what we preach to save those who believe.  </a:t>
            </a:r>
            <a:r>
              <a:rPr lang="en-US" sz="3200" b="1" baseline="30000" dirty="0">
                <a:effectLst>
                  <a:outerShdw blurRad="38100" dist="38100" dir="2700000" algn="tl">
                    <a:srgbClr val="000000">
                      <a:alpha val="43137"/>
                    </a:srgbClr>
                  </a:outerShdw>
                </a:effectLst>
                <a:latin typeface="+mn-lt"/>
              </a:rPr>
              <a:t>22</a:t>
            </a:r>
            <a:r>
              <a:rPr lang="en-US" sz="3200" b="1" dirty="0">
                <a:effectLst>
                  <a:outerShdw blurRad="38100" dist="38100" dir="2700000" algn="tl">
                    <a:srgbClr val="000000">
                      <a:alpha val="43137"/>
                    </a:srgbClr>
                  </a:outerShdw>
                </a:effectLst>
                <a:latin typeface="+mn-lt"/>
              </a:rPr>
              <a:t> For Jews demand signs and Greeks seek wisdom, </a:t>
            </a:r>
            <a:r>
              <a:rPr lang="en-US" sz="3200" b="1" baseline="30000" dirty="0">
                <a:effectLst>
                  <a:outerShdw blurRad="38100" dist="38100" dir="2700000" algn="tl">
                    <a:srgbClr val="000000">
                      <a:alpha val="43137"/>
                    </a:srgbClr>
                  </a:outerShdw>
                </a:effectLst>
                <a:latin typeface="+mn-lt"/>
              </a:rPr>
              <a:t>23</a:t>
            </a:r>
            <a:r>
              <a:rPr lang="en-US" sz="3200" b="1" dirty="0">
                <a:effectLst>
                  <a:outerShdw blurRad="38100" dist="38100" dir="2700000" algn="tl">
                    <a:srgbClr val="000000">
                      <a:alpha val="43137"/>
                    </a:srgbClr>
                  </a:outerShdw>
                </a:effectLst>
                <a:latin typeface="+mn-lt"/>
              </a:rPr>
              <a:t> but we preach Christ crucified, a stumbling block to Jews and folly to Gentiles, </a:t>
            </a:r>
            <a:r>
              <a:rPr lang="en-US" sz="3200" b="1" baseline="30000" dirty="0">
                <a:effectLst>
                  <a:outerShdw blurRad="38100" dist="38100" dir="2700000" algn="tl">
                    <a:srgbClr val="000000">
                      <a:alpha val="43137"/>
                    </a:srgbClr>
                  </a:outerShdw>
                </a:effectLst>
                <a:latin typeface="+mn-lt"/>
              </a:rPr>
              <a:t>24</a:t>
            </a:r>
            <a:r>
              <a:rPr lang="en-US" sz="3200" b="1" dirty="0">
                <a:effectLst>
                  <a:outerShdw blurRad="38100" dist="38100" dir="2700000" algn="tl">
                    <a:srgbClr val="000000">
                      <a:alpha val="43137"/>
                    </a:srgbClr>
                  </a:outerShdw>
                </a:effectLst>
                <a:latin typeface="+mn-lt"/>
              </a:rPr>
              <a:t> but to those who are called, both Jews and Greeks, Christ the power of God and the wisdom of God.  </a:t>
            </a:r>
            <a:r>
              <a:rPr lang="en-US" sz="3200" b="1" baseline="30000" dirty="0">
                <a:effectLst>
                  <a:glow rad="127000">
                    <a:schemeClr val="bg1"/>
                  </a:glow>
                  <a:outerShdw blurRad="38100" dist="38100" dir="2700000" algn="tl">
                    <a:srgbClr val="000000">
                      <a:alpha val="43137"/>
                    </a:srgbClr>
                  </a:outerShdw>
                </a:effectLst>
                <a:latin typeface="+mn-lt"/>
              </a:rPr>
              <a:t>25</a:t>
            </a:r>
            <a:r>
              <a:rPr lang="en-US" sz="3200" b="1" dirty="0">
                <a:effectLst>
                  <a:glow rad="127000">
                    <a:schemeClr val="bg1"/>
                  </a:glow>
                  <a:outerShdw blurRad="38100" dist="38100" dir="2700000" algn="tl">
                    <a:srgbClr val="000000">
                      <a:alpha val="43137"/>
                    </a:srgbClr>
                  </a:outerShdw>
                </a:effectLst>
                <a:latin typeface="+mn-lt"/>
              </a:rPr>
              <a:t> For the foolishness of God is wiser than men, and the weakness of God is stronger than men. </a:t>
            </a:r>
            <a:endParaRPr lang="en-US" sz="2400" dirty="0">
              <a:effectLst>
                <a:glow rad="127000">
                  <a:schemeClr val="bg1"/>
                </a:glow>
                <a:outerShdw blurRad="38100" dist="38100" dir="2700000" algn="tl">
                  <a:srgbClr val="000000">
                    <a:alpha val="43137"/>
                  </a:srgbClr>
                </a:outerShdw>
              </a:effectLst>
              <a:latin typeface="+mn-lt"/>
            </a:endParaRPr>
          </a:p>
        </p:txBody>
      </p:sp>
      <p:sp>
        <p:nvSpPr>
          <p:cNvPr id="4" name="Rectangle 3"/>
          <p:cNvSpPr/>
          <p:nvPr/>
        </p:nvSpPr>
        <p:spPr>
          <a:xfrm>
            <a:off x="8996663" y="6273449"/>
            <a:ext cx="2899063" cy="400110"/>
          </a:xfrm>
          <a:prstGeom prst="rect">
            <a:avLst/>
          </a:prstGeom>
        </p:spPr>
        <p:txBody>
          <a:bodyPr wrap="none">
            <a:spAutoFit/>
          </a:bodyPr>
          <a:lstStyle/>
          <a:p>
            <a:r>
              <a:rPr lang="en-US" sz="2000" b="1" dirty="0" smtClean="0">
                <a:effectLst>
                  <a:outerShdw blurRad="38100" dist="38100" dir="2700000" algn="tl">
                    <a:srgbClr val="000000">
                      <a:alpha val="43137"/>
                    </a:srgbClr>
                  </a:outerShdw>
                </a:effectLst>
              </a:rPr>
              <a:t>1 Corinthians </a:t>
            </a:r>
            <a:r>
              <a:rPr lang="en-US" sz="2000" b="1" dirty="0" smtClean="0">
                <a:effectLst>
                  <a:outerShdw blurRad="38100" dist="38100" dir="2700000" algn="tl">
                    <a:srgbClr val="000000">
                      <a:alpha val="43137"/>
                    </a:srgbClr>
                  </a:outerShdw>
                </a:effectLst>
              </a:rPr>
              <a:t>1:18-25 </a:t>
            </a:r>
            <a:r>
              <a:rPr lang="en-US" sz="2000" b="1" dirty="0" smtClean="0">
                <a:effectLst>
                  <a:outerShdw blurRad="38100" dist="38100" dir="2700000" algn="tl">
                    <a:srgbClr val="000000">
                      <a:alpha val="43137"/>
                    </a:srgbClr>
                  </a:outerShdw>
                </a:effectLst>
              </a:rPr>
              <a:t>ESV</a:t>
            </a:r>
            <a:endParaRPr lang="en-US" sz="2000" dirty="0"/>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4871" y="5636301"/>
            <a:ext cx="1939221" cy="1369111"/>
          </a:xfrm>
          <a:prstGeom prst="rect">
            <a:avLst/>
          </a:prstGeom>
        </p:spPr>
      </p:pic>
    </p:spTree>
    <p:extLst>
      <p:ext uri="{BB962C8B-B14F-4D97-AF65-F5344CB8AC3E}">
        <p14:creationId xmlns:p14="http://schemas.microsoft.com/office/powerpoint/2010/main" val="290528681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4871" y="2431567"/>
            <a:ext cx="11887200" cy="1325563"/>
          </a:xfrm>
        </p:spPr>
        <p:txBody>
          <a:bodyPr>
            <a:noAutofit/>
          </a:bodyPr>
          <a:lstStyle/>
          <a:p>
            <a:pPr algn="ctr"/>
            <a:r>
              <a:rPr lang="en-US" sz="3200" b="1" baseline="30000" dirty="0">
                <a:effectLst>
                  <a:outerShdw blurRad="38100" dist="38100" dir="2700000" algn="tl">
                    <a:srgbClr val="000000">
                      <a:alpha val="43137"/>
                    </a:srgbClr>
                  </a:outerShdw>
                </a:effectLst>
                <a:latin typeface="+mn-lt"/>
              </a:rPr>
              <a:t>18 </a:t>
            </a:r>
            <a:r>
              <a:rPr lang="en-US" sz="3200" b="1" dirty="0">
                <a:effectLst>
                  <a:outerShdw blurRad="38100" dist="38100" dir="2700000" algn="tl">
                    <a:srgbClr val="000000">
                      <a:alpha val="43137"/>
                    </a:srgbClr>
                  </a:outerShdw>
                </a:effectLst>
                <a:latin typeface="+mn-lt"/>
              </a:rPr>
              <a:t>For the word of the cross is folly to those who are perishing, but to us who are being saved it is the power of God. </a:t>
            </a:r>
            <a:r>
              <a:rPr lang="en-US" sz="3200" b="1" baseline="30000" dirty="0">
                <a:effectLst>
                  <a:outerShdw blurRad="38100" dist="38100" dir="2700000" algn="tl">
                    <a:srgbClr val="000000">
                      <a:alpha val="43137"/>
                    </a:srgbClr>
                  </a:outerShdw>
                </a:effectLst>
                <a:latin typeface="+mn-lt"/>
              </a:rPr>
              <a:t>19 </a:t>
            </a:r>
            <a:r>
              <a:rPr lang="en-US" sz="3200" b="1" dirty="0">
                <a:effectLst>
                  <a:outerShdw blurRad="38100" dist="38100" dir="2700000" algn="tl">
                    <a:srgbClr val="000000">
                      <a:alpha val="43137"/>
                    </a:srgbClr>
                  </a:outerShdw>
                </a:effectLst>
                <a:latin typeface="+mn-lt"/>
              </a:rPr>
              <a:t>For it is written, “I will destroy the wisdom of the wise, and the discernment of the discerning I will thwart.”  </a:t>
            </a:r>
            <a:r>
              <a:rPr lang="en-US" sz="3200" b="1" baseline="30000" dirty="0">
                <a:effectLst>
                  <a:outerShdw blurRad="38100" dist="38100" dir="2700000" algn="tl">
                    <a:srgbClr val="000000">
                      <a:alpha val="43137"/>
                    </a:srgbClr>
                  </a:outerShdw>
                </a:effectLst>
                <a:latin typeface="+mn-lt"/>
              </a:rPr>
              <a:t>20</a:t>
            </a:r>
            <a:r>
              <a:rPr lang="en-US" sz="3200" b="1" dirty="0">
                <a:effectLst>
                  <a:outerShdw blurRad="38100" dist="38100" dir="2700000" algn="tl">
                    <a:srgbClr val="000000">
                      <a:alpha val="43137"/>
                    </a:srgbClr>
                  </a:outerShdw>
                </a:effectLst>
                <a:latin typeface="+mn-lt"/>
              </a:rPr>
              <a:t> Where is the one who is wise? Where is the scribe? Where is the debater of this age? Has not God made foolish the wisdom of the world?  </a:t>
            </a:r>
            <a:r>
              <a:rPr lang="en-US" sz="3200" b="1" baseline="30000" dirty="0">
                <a:effectLst>
                  <a:outerShdw blurRad="38100" dist="38100" dir="2700000" algn="tl">
                    <a:srgbClr val="000000">
                      <a:alpha val="43137"/>
                    </a:srgbClr>
                  </a:outerShdw>
                </a:effectLst>
                <a:latin typeface="+mn-lt"/>
              </a:rPr>
              <a:t>21</a:t>
            </a:r>
            <a:r>
              <a:rPr lang="en-US" sz="3200" b="1" dirty="0">
                <a:effectLst>
                  <a:outerShdw blurRad="38100" dist="38100" dir="2700000" algn="tl">
                    <a:srgbClr val="000000">
                      <a:alpha val="43137"/>
                    </a:srgbClr>
                  </a:outerShdw>
                </a:effectLst>
                <a:latin typeface="+mn-lt"/>
              </a:rPr>
              <a:t> For since, in the wisdom of God, the world did not know God through wisdom, it pleased God through the folly of what we preach to save those who believe.  </a:t>
            </a:r>
            <a:r>
              <a:rPr lang="en-US" sz="3200" b="1" baseline="30000" dirty="0">
                <a:effectLst>
                  <a:outerShdw blurRad="38100" dist="38100" dir="2700000" algn="tl">
                    <a:srgbClr val="000000">
                      <a:alpha val="43137"/>
                    </a:srgbClr>
                  </a:outerShdw>
                </a:effectLst>
                <a:latin typeface="+mn-lt"/>
              </a:rPr>
              <a:t>22</a:t>
            </a:r>
            <a:r>
              <a:rPr lang="en-US" sz="3200" b="1" dirty="0">
                <a:effectLst>
                  <a:outerShdw blurRad="38100" dist="38100" dir="2700000" algn="tl">
                    <a:srgbClr val="000000">
                      <a:alpha val="43137"/>
                    </a:srgbClr>
                  </a:outerShdw>
                </a:effectLst>
                <a:latin typeface="+mn-lt"/>
              </a:rPr>
              <a:t> For Jews demand signs and Greeks seek wisdom, </a:t>
            </a:r>
            <a:r>
              <a:rPr lang="en-US" sz="3200" b="1" baseline="30000" dirty="0">
                <a:effectLst>
                  <a:glow rad="127000">
                    <a:schemeClr val="bg1"/>
                  </a:glow>
                  <a:outerShdw blurRad="38100" dist="38100" dir="2700000" algn="tl">
                    <a:srgbClr val="000000">
                      <a:alpha val="43137"/>
                    </a:srgbClr>
                  </a:outerShdw>
                </a:effectLst>
                <a:latin typeface="+mn-lt"/>
              </a:rPr>
              <a:t>23</a:t>
            </a:r>
            <a:r>
              <a:rPr lang="en-US" sz="3200" b="1" dirty="0">
                <a:effectLst>
                  <a:glow rad="127000">
                    <a:schemeClr val="bg1"/>
                  </a:glow>
                  <a:outerShdw blurRad="38100" dist="38100" dir="2700000" algn="tl">
                    <a:srgbClr val="000000">
                      <a:alpha val="43137"/>
                    </a:srgbClr>
                  </a:outerShdw>
                </a:effectLst>
                <a:latin typeface="+mn-lt"/>
              </a:rPr>
              <a:t> but we preach Christ crucified, a stumbling block to Jews and folly to Gentiles, </a:t>
            </a:r>
            <a:r>
              <a:rPr lang="en-US" sz="3200" b="1" baseline="30000" dirty="0">
                <a:effectLst>
                  <a:glow rad="127000">
                    <a:schemeClr val="bg1"/>
                  </a:glow>
                  <a:outerShdw blurRad="38100" dist="38100" dir="2700000" algn="tl">
                    <a:srgbClr val="000000">
                      <a:alpha val="43137"/>
                    </a:srgbClr>
                  </a:outerShdw>
                </a:effectLst>
                <a:latin typeface="+mn-lt"/>
              </a:rPr>
              <a:t>24</a:t>
            </a:r>
            <a:r>
              <a:rPr lang="en-US" sz="3200" b="1" dirty="0">
                <a:effectLst>
                  <a:glow rad="127000">
                    <a:schemeClr val="bg1"/>
                  </a:glow>
                  <a:outerShdw blurRad="38100" dist="38100" dir="2700000" algn="tl">
                    <a:srgbClr val="000000">
                      <a:alpha val="43137"/>
                    </a:srgbClr>
                  </a:outerShdw>
                </a:effectLst>
                <a:latin typeface="+mn-lt"/>
              </a:rPr>
              <a:t> but to those who are </a:t>
            </a:r>
            <a:r>
              <a:rPr lang="en-US" sz="3200" b="1" dirty="0">
                <a:solidFill>
                  <a:schemeClr val="bg1"/>
                </a:solidFill>
                <a:effectLst>
                  <a:glow rad="127000">
                    <a:srgbClr val="FF0000"/>
                  </a:glow>
                  <a:outerShdw blurRad="38100" dist="38100" dir="2700000" algn="tl">
                    <a:srgbClr val="000000">
                      <a:alpha val="43137"/>
                    </a:srgbClr>
                  </a:outerShdw>
                </a:effectLst>
                <a:latin typeface="+mn-lt"/>
              </a:rPr>
              <a:t>called</a:t>
            </a:r>
            <a:r>
              <a:rPr lang="en-US" sz="3200" b="1" dirty="0">
                <a:effectLst>
                  <a:glow rad="127000">
                    <a:schemeClr val="bg1"/>
                  </a:glow>
                  <a:outerShdw blurRad="38100" dist="38100" dir="2700000" algn="tl">
                    <a:srgbClr val="000000">
                      <a:alpha val="43137"/>
                    </a:srgbClr>
                  </a:outerShdw>
                </a:effectLst>
                <a:latin typeface="+mn-lt"/>
              </a:rPr>
              <a:t>, both Jews and Greeks, Christ the power of God and the wisdom of God.</a:t>
            </a:r>
            <a:r>
              <a:rPr lang="en-US" sz="3200" b="1" dirty="0">
                <a:effectLst>
                  <a:outerShdw blurRad="38100" dist="38100" dir="2700000" algn="tl">
                    <a:srgbClr val="000000">
                      <a:alpha val="43137"/>
                    </a:srgbClr>
                  </a:outerShdw>
                </a:effectLst>
                <a:latin typeface="+mn-lt"/>
              </a:rPr>
              <a:t>  </a:t>
            </a:r>
            <a:r>
              <a:rPr lang="en-US" sz="3200" b="1" baseline="30000" dirty="0">
                <a:effectLst>
                  <a:outerShdw blurRad="38100" dist="38100" dir="2700000" algn="tl">
                    <a:srgbClr val="000000">
                      <a:alpha val="43137"/>
                    </a:srgbClr>
                  </a:outerShdw>
                </a:effectLst>
                <a:latin typeface="+mn-lt"/>
              </a:rPr>
              <a:t>25</a:t>
            </a:r>
            <a:r>
              <a:rPr lang="en-US" sz="3200" b="1" dirty="0">
                <a:effectLst>
                  <a:outerShdw blurRad="38100" dist="38100" dir="2700000" algn="tl">
                    <a:srgbClr val="000000">
                      <a:alpha val="43137"/>
                    </a:srgbClr>
                  </a:outerShdw>
                </a:effectLst>
                <a:latin typeface="+mn-lt"/>
              </a:rPr>
              <a:t> For the foolishness of God is wiser than men, and the weakness of God is stronger than men. </a:t>
            </a:r>
            <a:endParaRPr lang="en-US" sz="2400" dirty="0">
              <a:effectLst>
                <a:outerShdw blurRad="38100" dist="38100" dir="2700000" algn="tl">
                  <a:srgbClr val="000000">
                    <a:alpha val="43137"/>
                  </a:srgbClr>
                </a:outerShdw>
              </a:effectLst>
              <a:latin typeface="+mn-lt"/>
            </a:endParaRPr>
          </a:p>
        </p:txBody>
      </p:sp>
      <p:sp>
        <p:nvSpPr>
          <p:cNvPr id="4" name="Rectangle 3"/>
          <p:cNvSpPr/>
          <p:nvPr/>
        </p:nvSpPr>
        <p:spPr>
          <a:xfrm>
            <a:off x="8996663" y="6273449"/>
            <a:ext cx="2899063" cy="400110"/>
          </a:xfrm>
          <a:prstGeom prst="rect">
            <a:avLst/>
          </a:prstGeom>
        </p:spPr>
        <p:txBody>
          <a:bodyPr wrap="none">
            <a:spAutoFit/>
          </a:bodyPr>
          <a:lstStyle/>
          <a:p>
            <a:r>
              <a:rPr lang="en-US" sz="2000" b="1" dirty="0" smtClean="0">
                <a:effectLst>
                  <a:outerShdw blurRad="38100" dist="38100" dir="2700000" algn="tl">
                    <a:srgbClr val="000000">
                      <a:alpha val="43137"/>
                    </a:srgbClr>
                  </a:outerShdw>
                </a:effectLst>
              </a:rPr>
              <a:t>1 Corinthians </a:t>
            </a:r>
            <a:r>
              <a:rPr lang="en-US" sz="2000" b="1" dirty="0" smtClean="0">
                <a:effectLst>
                  <a:outerShdw blurRad="38100" dist="38100" dir="2700000" algn="tl">
                    <a:srgbClr val="000000">
                      <a:alpha val="43137"/>
                    </a:srgbClr>
                  </a:outerShdw>
                </a:effectLst>
              </a:rPr>
              <a:t>1:18-25 </a:t>
            </a:r>
            <a:r>
              <a:rPr lang="en-US" sz="2000" b="1" dirty="0" smtClean="0">
                <a:effectLst>
                  <a:outerShdw blurRad="38100" dist="38100" dir="2700000" algn="tl">
                    <a:srgbClr val="000000">
                      <a:alpha val="43137"/>
                    </a:srgbClr>
                  </a:outerShdw>
                </a:effectLst>
              </a:rPr>
              <a:t>ESV</a:t>
            </a:r>
            <a:endParaRPr lang="en-US" sz="2000" dirty="0"/>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4871" y="5636301"/>
            <a:ext cx="1939221" cy="1369111"/>
          </a:xfrm>
          <a:prstGeom prst="rect">
            <a:avLst/>
          </a:prstGeom>
        </p:spPr>
      </p:pic>
    </p:spTree>
    <p:extLst>
      <p:ext uri="{BB962C8B-B14F-4D97-AF65-F5344CB8AC3E}">
        <p14:creationId xmlns:p14="http://schemas.microsoft.com/office/powerpoint/2010/main" val="47447222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530</TotalTime>
  <Words>200</Words>
  <Application>Microsoft Office PowerPoint</Application>
  <PresentationFormat>Widescreen</PresentationFormat>
  <Paragraphs>24</Paragraphs>
  <Slides>16</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16</vt:i4>
      </vt:variant>
    </vt:vector>
  </HeadingPairs>
  <TitlesOfParts>
    <vt:vector size="20" baseType="lpstr">
      <vt:lpstr>Arial</vt:lpstr>
      <vt:lpstr>Calibri</vt:lpstr>
      <vt:lpstr>Calibri Light</vt:lpstr>
      <vt:lpstr>Office Theme</vt:lpstr>
      <vt:lpstr>PowerPoint Presentation</vt:lpstr>
      <vt:lpstr>18 For the word of the cross is folly to those who are perishing, but to us who are being saved it is the power of God. 19 For it is written, “I will destroy the wisdom of the wise, and the discernment of the discerning I will thwart.”  20 Where is the one who is wise? Where is the scribe? Where is the debater of this age? Has not God made foolish the wisdom of the world?  21 For since, in the wisdom of God, the world did not know God through wisdom, it pleased God through the folly of what we preach to save those who believe.  22 For Jews demand signs and Greeks seek wisdom, 23 but we preach Christ crucified, a stumbling block to Jews and folly to Gentiles, 24 but to those who are called, both Jews and Greeks, Christ the power of God and the wisdom of God.  25 For the foolishness of God is wiser than men, and the weakness of God is stronger than men. </vt:lpstr>
      <vt:lpstr>18 For the word of the cross is folly to those who are perishing, but to us who are being saved it is the power of God. 19 For it is written, “I will destroy the wisdom of the wise, and the discernment of the discerning I will thwart.”  20 Where is the one who is wise? Where is the scribe? Where is the debater of this age? Has not God made foolish the wisdom of the world?  21 For since, in the wisdom of God, the world did not know God through wisdom, it pleased God through the folly of what we preach to save those who believe.  22 For Jews demand signs and Greeks seek wisdom, 23 but we preach Christ crucified, a stumbling block to Jews and folly to Gentiles, 24 but to those who are called, both Jews and Greeks, Christ the power of God and the wisdom of God.  25 For the foolishness of God is wiser than men, and the weakness of God is stronger than men. </vt:lpstr>
      <vt:lpstr>18 For the word of the cross is folly to those who are perishing, but to us who are being saved it is the power of God. 19 For it is written, “I will destroy the wisdom of the wise, and the discernment of the discerning I will thwart.”  20 Where is the one who is wise? Where is the scribe? Where is the debater of this age? Has not God made foolish the wisdom of the world?  21 For since, in the wisdom of God, the world did not know God through wisdom, it pleased God through the folly of what we preach to save those who believe.  22 For Jews demand signs and Greeks seek wisdom, 23 but we preach Christ crucified, a stumbling block to Jews and folly to Gentiles, 24 but to those who are called, both Jews and Greeks, Christ the power of God and the wisdom of God.  25 For the foolishness of God is wiser than men, and the weakness of God is stronger than men. </vt:lpstr>
      <vt:lpstr>Wretched is the loss of one's good name in the public courts, wretched, too, a monetary fine exacted from one's property, and wretched is exile, but, still, in each calamity there is retained some trace of liberty. Even if death is set before us, we may die in freedom. But the executioner, the veiling of heads, and the very word "cross," let them all be far removed from not only the bodies of Roman citizens but even from their thoughts, their eyes, and their ears. The results and suffering from these doings as well as the situation, even anticipation, of their enablement, and, in the end, the mere mention of them are unworthy of a Roman citizen and a free man.</vt:lpstr>
      <vt:lpstr>18 For the word of the cross is folly to those who are perishing, but to us who are being saved it is the power of God. 19 For it is written, “I will destroy the wisdom of the wise, and the discernment of the discerning I will thwart.”  20 Where is the one who is wise? Where is the scribe? Where is the debater of this age? Has not God made foolish the wisdom of the world?  21 For since, in the wisdom of God, the world did not know God through wisdom, it pleased God through the folly of what we preach to save those who believe.  22 For Jews demand signs and Greeks seek wisdom, 23 but we preach Christ crucified, a stumbling block to Jews and folly to Gentiles, 24 but to those who are called, both Jews and Greeks, Christ the power of God and the wisdom of God.  25 For the foolishness of God is wiser than men, and the weakness of God is stronger than men. </vt:lpstr>
      <vt:lpstr>18 For the word of the cross is folly to those who are perishing, but to us who are being saved it is the power of God. 19 For it is written, “I will destroy the wisdom of the wise, and the discernment of the discerning I will thwart.”  20 Where is the one who is wise? Where is the scribe? Where is the debater of this age? Has not God made foolish the wisdom of the world?  21 For since, in the wisdom of God, the world did not know God through wisdom, it pleased God through the folly of what we preach to save those who believe.  22 For Jews demand signs and Greeks seek wisdom, 23 but we preach Christ crucified, a stumbling block to Jews and folly to Gentiles, 24 but to those who are called, both Jews and Greeks, Christ the power of God and the wisdom of God.  25 For the foolishness of God is wiser than men, and the weakness of God is stronger than men. </vt:lpstr>
      <vt:lpstr>18 For the word of the cross is folly to those who are perishing, but to us who are being saved it is the power of God. 19 For it is written, “I will destroy the wisdom of the wise, and the discernment of the discerning I will thwart.”  20 Where is the one who is wise? Where is the scribe? Where is the debater of this age? Has not God made foolish the wisdom of the world?  21 For since, in the wisdom of God, the world did not know God through wisdom, it pleased God through the folly of what we preach to save those who believe.  22 For Jews demand signs and Greeks seek wisdom, 23 but we preach Christ crucified, a stumbling block to Jews and folly to Gentiles, 24 but to those who are called, both Jews and Greeks, Christ the power of God and the wisdom of God.  25 For the foolishness of God is wiser than men, and the weakness of God is stronger than men. </vt:lpstr>
      <vt:lpstr>18 For the word of the cross is folly to those who are perishing, but to us who are being saved it is the power of God. 19 For it is written, “I will destroy the wisdom of the wise, and the discernment of the discerning I will thwart.”  20 Where is the one who is wise? Where is the scribe? Where is the debater of this age? Has not God made foolish the wisdom of the world?  21 For since, in the wisdom of God, the world did not know God through wisdom, it pleased God through the folly of what we preach to save those who believe.  22 For Jews demand signs and Greeks seek wisdom, 23 but we preach Christ crucified, a stumbling block to Jews and folly to Gentiles, 24 but to those who are called, both Jews and Greeks, Christ the power of God and the wisdom of God.  25 For the foolishness of God is wiser than men, and the weakness of God is stronger than men. </vt:lpstr>
      <vt:lpstr>18 For the word of the cross is folly to those who are perishing, but to us who are being saved it is the power of God. 19 For it is written, “I will destroy the wisdom of the wise, and the discernment of the discerning I will thwart.”  20 Where is the one who is wise? Where is the scribe? Where is the debater of this age? Has not God made foolish the wisdom of the world?  21 For since, in the wisdom of God, the world did not know God through wisdom, it pleased God through the folly of what we preach to save those who believe.  22 For Jews demand signs and Greeks seek wisdom, 23 but we preach Christ crucified, a stumbling block to Jews and folly to Gentiles, 24 but to those who are called, both Jews and Greeks, Christ the power of God and the wisdom of God.  25 For the foolishness of God is wiser than men, and the weakness of God is stronger than men. </vt:lpstr>
      <vt:lpstr>18 For the word of the cross is folly to those who are perishing, but to us who are being saved it is the power of God. 19 For it is written, “I will destroy the wisdom of the wise, and the discernment of the discerning I will thwart.”  20 Where is the one who is wise? Where is the scribe? Where is the debater of this age? Has not God made foolish the wisdom of the world?  21 For since, in the wisdom of God, the world did not know God through wisdom, it pleased God through the folly of what we preach to save those who believe.  22 For Jews demand signs and Greeks seek wisdom, 23 but we preach Christ crucified, a stumbling block to Jews and folly to Gentiles, 24 but to those who are called, both Jews and Greeks, Christ the power of God and the wisdom of God.  25 For the foolishness of God is wiser than men, and the weakness of God is stronger than men. </vt:lpstr>
      <vt:lpstr>PowerPoint Presentation</vt:lpstr>
      <vt:lpstr>PowerPoint Presentation</vt:lpstr>
      <vt:lpstr>PowerPoint Presentation</vt:lpstr>
      <vt:lpstr>18 For the word of the cross is folly to those who are perishing, but to us who are being saved it is the power of God. 19 For it is written, “I will destroy the wisdom of the wise, and the discernment of the discerning I will thwart.”  20 Where is the one who is wise? Where is the scribe? Where is the debater of this age? Has not God made foolish the wisdom of the world?  21 For since, in the wisdom of God, the world did not know God through wisdom, it pleased God through the folly of what we preach to save those who believe.  22 For Jews demand signs and Greeks seek wisdom, 23 but we preach Christ crucified, a stumbling block to Jews and folly to Gentiles, 24 but to those who are called, both Jews and Greeks, Christ the power of God and the wisdom of God.  25 For the foolishness of God is wiser than men, and the weakness of God is stronger than men. </vt:lpstr>
      <vt:lpstr>18 For the word of the cross is folly to those who are perishing, but to us who are being saved it is the power of God. 19 For it is written, “I will destroy the wisdom of the wise, and the discernment of the discerning I will thwart.”  20 Where is the one who is wise? Where is the scribe? Where is the debater of this age? Has not God made foolish the wisdom of the world?  21 For since, in the wisdom of God, the world did not know God through wisdom, it pleased God through the folly of what we preach to save those who believe.  22 For Jews demand signs and Greeks seek wisdom, 23 but we preach Christ crucified, a stumbling block to Jews and folly to Gentiles, 24 but to those who are called, both Jews and Greeks, Christ the power of God and the wisdom of God.  25 For the foolishness of God is wiser than men, and the weakness of God is stronger than men. </vt:lpstr>
    </vt:vector>
  </TitlesOfParts>
  <Company>Maryland Department of Natural Resources</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Dad</dc:creator>
  <cp:lastModifiedBy>Dad</cp:lastModifiedBy>
  <cp:revision>9</cp:revision>
  <dcterms:created xsi:type="dcterms:W3CDTF">2020-01-19T02:49:26Z</dcterms:created>
  <dcterms:modified xsi:type="dcterms:W3CDTF">2020-02-02T11:12:40Z</dcterms:modified>
</cp:coreProperties>
</file>