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0" d="100"/>
          <a:sy n="60" d="100"/>
        </p:scale>
        <p:origin x="1056"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193142-1854-4591-B78A-B1A558F8A3C4}"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61C00-1729-48C5-83AD-511F41AEA3A5}" type="slidenum">
              <a:rPr lang="en-US" smtClean="0"/>
              <a:t>‹#›</a:t>
            </a:fld>
            <a:endParaRPr lang="en-US"/>
          </a:p>
        </p:txBody>
      </p:sp>
    </p:spTree>
    <p:extLst>
      <p:ext uri="{BB962C8B-B14F-4D97-AF65-F5344CB8AC3E}">
        <p14:creationId xmlns:p14="http://schemas.microsoft.com/office/powerpoint/2010/main" val="3264778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193142-1854-4591-B78A-B1A558F8A3C4}"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61C00-1729-48C5-83AD-511F41AEA3A5}" type="slidenum">
              <a:rPr lang="en-US" smtClean="0"/>
              <a:t>‹#›</a:t>
            </a:fld>
            <a:endParaRPr lang="en-US"/>
          </a:p>
        </p:txBody>
      </p:sp>
    </p:spTree>
    <p:extLst>
      <p:ext uri="{BB962C8B-B14F-4D97-AF65-F5344CB8AC3E}">
        <p14:creationId xmlns:p14="http://schemas.microsoft.com/office/powerpoint/2010/main" val="1195412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193142-1854-4591-B78A-B1A558F8A3C4}"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61C00-1729-48C5-83AD-511F41AEA3A5}" type="slidenum">
              <a:rPr lang="en-US" smtClean="0"/>
              <a:t>‹#›</a:t>
            </a:fld>
            <a:endParaRPr lang="en-US"/>
          </a:p>
        </p:txBody>
      </p:sp>
    </p:spTree>
    <p:extLst>
      <p:ext uri="{BB962C8B-B14F-4D97-AF65-F5344CB8AC3E}">
        <p14:creationId xmlns:p14="http://schemas.microsoft.com/office/powerpoint/2010/main" val="1956575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193142-1854-4591-B78A-B1A558F8A3C4}" type="datetimeFigureOut">
              <a:rPr lang="en-US" smtClean="0"/>
              <a:t>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A61C00-1729-48C5-83AD-511F41AEA3A5}" type="slidenum">
              <a:rPr lang="en-US" smtClean="0"/>
              <a:t>‹#›</a:t>
            </a:fld>
            <a:endParaRPr lang="en-US"/>
          </a:p>
        </p:txBody>
      </p:sp>
    </p:spTree>
    <p:extLst>
      <p:ext uri="{BB962C8B-B14F-4D97-AF65-F5344CB8AC3E}">
        <p14:creationId xmlns:p14="http://schemas.microsoft.com/office/powerpoint/2010/main" val="296035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193142-1854-4591-B78A-B1A558F8A3C4}" type="datetimeFigureOut">
              <a:rPr lang="en-US" smtClean="0"/>
              <a:t>1/11/2020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A61C00-1729-48C5-83AD-511F41AEA3A5}" type="slidenum">
              <a:rPr lang="en-US" smtClean="0"/>
              <a:t>‹#›</a:t>
            </a:fld>
            <a:endParaRPr lang="en-US"/>
          </a:p>
        </p:txBody>
      </p:sp>
    </p:spTree>
    <p:extLst>
      <p:ext uri="{BB962C8B-B14F-4D97-AF65-F5344CB8AC3E}">
        <p14:creationId xmlns:p14="http://schemas.microsoft.com/office/powerpoint/2010/main" val="1499023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193142-1854-4591-B78A-B1A558F8A3C4}" type="datetimeFigureOut">
              <a:rPr lang="en-US" smtClean="0"/>
              <a:t>1/11/2020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A61C00-1729-48C5-83AD-511F41AEA3A5}" type="slidenum">
              <a:rPr lang="en-US" smtClean="0"/>
              <a:t>‹#›</a:t>
            </a:fld>
            <a:endParaRPr lang="en-US"/>
          </a:p>
        </p:txBody>
      </p:sp>
    </p:spTree>
    <p:extLst>
      <p:ext uri="{BB962C8B-B14F-4D97-AF65-F5344CB8AC3E}">
        <p14:creationId xmlns:p14="http://schemas.microsoft.com/office/powerpoint/2010/main" val="2713029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193142-1854-4591-B78A-B1A558F8A3C4}" type="datetimeFigureOut">
              <a:rPr lang="en-US" smtClean="0"/>
              <a:t>1/11/2020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A61C00-1729-48C5-83AD-511F41AEA3A5}" type="slidenum">
              <a:rPr lang="en-US" smtClean="0"/>
              <a:t>‹#›</a:t>
            </a:fld>
            <a:endParaRPr lang="en-US"/>
          </a:p>
        </p:txBody>
      </p:sp>
    </p:spTree>
    <p:extLst>
      <p:ext uri="{BB962C8B-B14F-4D97-AF65-F5344CB8AC3E}">
        <p14:creationId xmlns:p14="http://schemas.microsoft.com/office/powerpoint/2010/main" val="92316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193142-1854-4591-B78A-B1A558F8A3C4}" type="datetimeFigureOut">
              <a:rPr lang="en-US" smtClean="0"/>
              <a:t>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A61C00-1729-48C5-83AD-511F41AEA3A5}" type="slidenum">
              <a:rPr lang="en-US" smtClean="0"/>
              <a:t>‹#›</a:t>
            </a:fld>
            <a:endParaRPr lang="en-US"/>
          </a:p>
        </p:txBody>
      </p:sp>
    </p:spTree>
    <p:extLst>
      <p:ext uri="{BB962C8B-B14F-4D97-AF65-F5344CB8AC3E}">
        <p14:creationId xmlns:p14="http://schemas.microsoft.com/office/powerpoint/2010/main" val="3342417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193142-1854-4591-B78A-B1A558F8A3C4}" type="datetimeFigureOut">
              <a:rPr lang="en-US" smtClean="0"/>
              <a:t>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A61C00-1729-48C5-83AD-511F41AEA3A5}" type="slidenum">
              <a:rPr lang="en-US" smtClean="0"/>
              <a:t>‹#›</a:t>
            </a:fld>
            <a:endParaRPr lang="en-US"/>
          </a:p>
        </p:txBody>
      </p:sp>
    </p:spTree>
    <p:extLst>
      <p:ext uri="{BB962C8B-B14F-4D97-AF65-F5344CB8AC3E}">
        <p14:creationId xmlns:p14="http://schemas.microsoft.com/office/powerpoint/2010/main" val="1473581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193142-1854-4591-B78A-B1A558F8A3C4}"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61C00-1729-48C5-83AD-511F41AEA3A5}" type="slidenum">
              <a:rPr lang="en-US" smtClean="0"/>
              <a:t>‹#›</a:t>
            </a:fld>
            <a:endParaRPr lang="en-US"/>
          </a:p>
        </p:txBody>
      </p:sp>
    </p:spTree>
    <p:extLst>
      <p:ext uri="{BB962C8B-B14F-4D97-AF65-F5344CB8AC3E}">
        <p14:creationId xmlns:p14="http://schemas.microsoft.com/office/powerpoint/2010/main" val="242723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193142-1854-4591-B78A-B1A558F8A3C4}"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61C00-1729-48C5-83AD-511F41AEA3A5}" type="slidenum">
              <a:rPr lang="en-US" smtClean="0"/>
              <a:t>‹#›</a:t>
            </a:fld>
            <a:endParaRPr lang="en-US"/>
          </a:p>
        </p:txBody>
      </p:sp>
    </p:spTree>
    <p:extLst>
      <p:ext uri="{BB962C8B-B14F-4D97-AF65-F5344CB8AC3E}">
        <p14:creationId xmlns:p14="http://schemas.microsoft.com/office/powerpoint/2010/main" val="2224099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193142-1854-4591-B78A-B1A558F8A3C4}" type="datetimeFigureOut">
              <a:rPr lang="en-US" smtClean="0"/>
              <a:t>1/11/2020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A61C00-1729-48C5-83AD-511F41AEA3A5}" type="slidenum">
              <a:rPr lang="en-US" smtClean="0"/>
              <a:t>‹#›</a:t>
            </a:fld>
            <a:endParaRPr lang="en-US"/>
          </a:p>
        </p:txBody>
      </p:sp>
    </p:spTree>
    <p:extLst>
      <p:ext uri="{BB962C8B-B14F-4D97-AF65-F5344CB8AC3E}">
        <p14:creationId xmlns:p14="http://schemas.microsoft.com/office/powerpoint/2010/main" val="866797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0373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9344" y="220746"/>
            <a:ext cx="11407645" cy="64168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9942649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10" y="2755397"/>
            <a:ext cx="1204761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23 </a:t>
            </a:r>
            <a:r>
              <a:rPr lang="en-US" sz="3600" b="1" dirty="0">
                <a:effectLst>
                  <a:outerShdw blurRad="38100" dist="38100" dir="2700000" algn="tl">
                    <a:srgbClr val="000000">
                      <a:alpha val="43137"/>
                    </a:srgbClr>
                  </a:outerShdw>
                </a:effectLst>
                <a:latin typeface="+mn-lt"/>
              </a:rPr>
              <a:t>Are they servants of Christ? I am a better one—I am talking like a madman—with far greater labors, far more imprisonments, with countless beatings, and often near death.  </a:t>
            </a:r>
            <a:r>
              <a:rPr lang="en-US" sz="3600" b="1" baseline="30000" dirty="0">
                <a:effectLst>
                  <a:outerShdw blurRad="38100" dist="38100" dir="2700000" algn="tl">
                    <a:srgbClr val="000000">
                      <a:alpha val="43137"/>
                    </a:srgbClr>
                  </a:outerShdw>
                </a:effectLst>
                <a:latin typeface="+mn-lt"/>
              </a:rPr>
              <a:t>24 </a:t>
            </a:r>
            <a:r>
              <a:rPr lang="en-US" sz="3600" b="1" dirty="0">
                <a:effectLst>
                  <a:outerShdw blurRad="38100" dist="38100" dir="2700000" algn="tl">
                    <a:srgbClr val="000000">
                      <a:alpha val="43137"/>
                    </a:srgbClr>
                  </a:outerShdw>
                </a:effectLst>
                <a:latin typeface="+mn-lt"/>
              </a:rPr>
              <a:t>Five times I received at the hands of the Jews the forty lashes less one.</a:t>
            </a:r>
            <a:r>
              <a:rPr lang="en-US" sz="3600" b="1" dirty="0" smtClean="0">
                <a:effectLst>
                  <a:outerShdw blurRad="38100" dist="38100" dir="2700000" algn="tl">
                    <a:srgbClr val="000000">
                      <a:alpha val="43137"/>
                    </a:srgbClr>
                  </a:outerShdw>
                </a:effectLst>
                <a:latin typeface="+mn-lt"/>
              </a:rPr>
              <a:t>  </a:t>
            </a:r>
            <a:r>
              <a:rPr lang="en-US" sz="3600" b="1" baseline="30000" dirty="0" smtClean="0">
                <a:effectLst>
                  <a:outerShdw blurRad="38100" dist="38100" dir="2700000" algn="tl">
                    <a:srgbClr val="000000">
                      <a:alpha val="43137"/>
                    </a:srgbClr>
                  </a:outerShdw>
                </a:effectLst>
                <a:latin typeface="+mn-lt"/>
              </a:rPr>
              <a:t>25 </a:t>
            </a:r>
            <a:r>
              <a:rPr lang="en-US" sz="3600" b="1" dirty="0" smtClean="0">
                <a:effectLst>
                  <a:outerShdw blurRad="38100" dist="38100" dir="2700000" algn="tl">
                    <a:srgbClr val="000000">
                      <a:alpha val="43137"/>
                    </a:srgbClr>
                  </a:outerShdw>
                </a:effectLst>
                <a:latin typeface="+mn-lt"/>
              </a:rPr>
              <a:t>Three times I was beaten with rods. Once I was stoned. Three times I was shipwrecked; a night and a day I was adrift at sea; </a:t>
            </a:r>
            <a:r>
              <a:rPr lang="en-US" sz="3600" b="1" baseline="30000" dirty="0" smtClean="0">
                <a:effectLst>
                  <a:outerShdw blurRad="38100" dist="38100" dir="2700000" algn="tl">
                    <a:srgbClr val="000000">
                      <a:alpha val="43137"/>
                    </a:srgbClr>
                  </a:outerShdw>
                </a:effectLst>
                <a:latin typeface="+mn-lt"/>
              </a:rPr>
              <a:t>26 </a:t>
            </a:r>
            <a:r>
              <a:rPr lang="en-US" sz="3600" b="1" dirty="0" smtClean="0">
                <a:effectLst>
                  <a:outerShdw blurRad="38100" dist="38100" dir="2700000" algn="tl">
                    <a:srgbClr val="000000">
                      <a:alpha val="43137"/>
                    </a:srgbClr>
                  </a:outerShdw>
                </a:effectLst>
                <a:latin typeface="+mn-lt"/>
              </a:rPr>
              <a:t>on frequent journeys, in danger from rivers, danger from robbers, danger from my own people, danger from Gentiles, danger in the city, danger in the wilderness, danger at sea, danger from false brothers; </a:t>
            </a:r>
            <a:r>
              <a:rPr lang="en-US" sz="3600" b="1" baseline="30000" dirty="0" smtClean="0">
                <a:effectLst>
                  <a:outerShdw blurRad="38100" dist="38100" dir="2700000" algn="tl">
                    <a:srgbClr val="000000">
                      <a:alpha val="43137"/>
                    </a:srgbClr>
                  </a:outerShdw>
                </a:effectLst>
                <a:latin typeface="+mn-lt"/>
              </a:rPr>
              <a:t>27 </a:t>
            </a:r>
            <a:r>
              <a:rPr lang="en-US" sz="3600" b="1" dirty="0" smtClean="0">
                <a:effectLst>
                  <a:outerShdw blurRad="38100" dist="38100" dir="2700000" algn="tl">
                    <a:srgbClr val="000000">
                      <a:alpha val="43137"/>
                    </a:srgbClr>
                  </a:outerShdw>
                </a:effectLst>
                <a:latin typeface="+mn-lt"/>
              </a:rPr>
              <a:t>in toil and hardship, through many a sleepless night, in hunger and thirst, often without food, in cold and exposure.</a:t>
            </a:r>
            <a:br>
              <a:rPr lang="en-US" sz="3600" b="1" dirty="0" smtClean="0">
                <a:effectLst>
                  <a:outerShdw blurRad="38100" dist="38100" dir="2700000" algn="tl">
                    <a:srgbClr val="000000">
                      <a:alpha val="43137"/>
                    </a:srgbClr>
                  </a:outerShdw>
                </a:effectLst>
                <a:latin typeface="+mn-lt"/>
              </a:rPr>
            </a:br>
            <a:r>
              <a:rPr lang="en-US" sz="1200" b="1" dirty="0" smtClean="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2 Corinthians 11:23-27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87270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81" y="2546849"/>
            <a:ext cx="12047619" cy="1325563"/>
          </a:xfrm>
        </p:spPr>
        <p:txBody>
          <a:bodyPr>
            <a:noAutofit/>
          </a:bodyPr>
          <a:lstStyle/>
          <a:p>
            <a:pPr algn="ctr"/>
            <a:r>
              <a:rPr lang="en-US" sz="5400" b="1" baseline="30000" dirty="0">
                <a:effectLst>
                  <a:outerShdw blurRad="38100" dist="38100" dir="2700000" algn="tl">
                    <a:srgbClr val="000000">
                      <a:alpha val="43137"/>
                    </a:srgbClr>
                  </a:outerShdw>
                </a:effectLst>
                <a:latin typeface="+mn-lt"/>
              </a:rPr>
              <a:t>18 </a:t>
            </a:r>
            <a:r>
              <a:rPr lang="en-US" sz="5400" b="1" dirty="0">
                <a:effectLst>
                  <a:outerShdw blurRad="38100" dist="38100" dir="2700000" algn="tl">
                    <a:srgbClr val="000000">
                      <a:alpha val="43137"/>
                    </a:srgbClr>
                  </a:outerShdw>
                </a:effectLst>
                <a:latin typeface="+mn-lt"/>
              </a:rPr>
              <a:t>For I consider that our present sufferings cannot even be compared to the coming glory that will be revealed to us.</a:t>
            </a:r>
            <a:r>
              <a:rPr lang="en-US" sz="5400" b="1" dirty="0" smtClean="0">
                <a:effectLst>
                  <a:outerShdw blurRad="38100" dist="38100" dir="2700000" algn="tl">
                    <a:srgbClr val="000000">
                      <a:alpha val="43137"/>
                    </a:srgbClr>
                  </a:outerShdw>
                </a:effectLst>
                <a:latin typeface="+mn-lt"/>
              </a:rPr>
              <a:t/>
            </a:r>
            <a:br>
              <a:rPr lang="en-US" sz="5400" b="1" dirty="0" smtClean="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Romans 8:18 NET</a:t>
            </a: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542435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82" y="2546849"/>
            <a:ext cx="11871156"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16 </a:t>
            </a:r>
            <a:r>
              <a:rPr lang="en-US" b="1" dirty="0">
                <a:effectLst>
                  <a:outerShdw blurRad="38100" dist="38100" dir="2700000" algn="tl">
                    <a:srgbClr val="000000">
                      <a:alpha val="43137"/>
                    </a:srgbClr>
                  </a:outerShdw>
                </a:effectLst>
                <a:latin typeface="+mn-lt"/>
              </a:rPr>
              <a:t>So we do not lose heart. Though our outer self is wasting away, our inner self is being renewed day by day. </a:t>
            </a:r>
            <a:r>
              <a:rPr lang="en-US" b="1" baseline="30000" dirty="0">
                <a:effectLst>
                  <a:outerShdw blurRad="38100" dist="38100" dir="2700000" algn="tl">
                    <a:srgbClr val="000000">
                      <a:alpha val="43137"/>
                    </a:srgbClr>
                  </a:outerShdw>
                </a:effectLst>
                <a:latin typeface="+mn-lt"/>
              </a:rPr>
              <a:t>17 </a:t>
            </a:r>
            <a:r>
              <a:rPr lang="en-US" b="1" dirty="0">
                <a:effectLst>
                  <a:outerShdw blurRad="38100" dist="38100" dir="2700000" algn="tl">
                    <a:srgbClr val="000000">
                      <a:alpha val="43137"/>
                    </a:srgbClr>
                  </a:outerShdw>
                </a:effectLst>
                <a:latin typeface="+mn-lt"/>
              </a:rPr>
              <a:t>For this light momentary affliction is preparing for us an eternal weight of glory beyond all comparison, </a:t>
            </a:r>
            <a:r>
              <a:rPr lang="en-US" b="1" baseline="30000" dirty="0">
                <a:effectLst>
                  <a:outerShdw blurRad="38100" dist="38100" dir="2700000" algn="tl">
                    <a:srgbClr val="000000">
                      <a:alpha val="43137"/>
                    </a:srgbClr>
                  </a:outerShdw>
                </a:effectLst>
                <a:latin typeface="+mn-lt"/>
              </a:rPr>
              <a:t>18</a:t>
            </a:r>
            <a:r>
              <a:rPr lang="en-US" b="1" dirty="0">
                <a:effectLst>
                  <a:outerShdw blurRad="38100" dist="38100" dir="2700000" algn="tl">
                    <a:srgbClr val="000000">
                      <a:alpha val="43137"/>
                    </a:srgbClr>
                  </a:outerShdw>
                </a:effectLst>
                <a:latin typeface="+mn-lt"/>
              </a:rPr>
              <a:t> as we look not to the things that are seen but to the things that are unseen. For the things that are seen are transient, but the things that are unseen are eternal. </a:t>
            </a:r>
            <a:r>
              <a:rPr lang="en-US" sz="5400" b="1" dirty="0" smtClean="0">
                <a:effectLst>
                  <a:outerShdw blurRad="38100" dist="38100" dir="2700000" algn="tl">
                    <a:srgbClr val="000000">
                      <a:alpha val="43137"/>
                    </a:srgbClr>
                  </a:outerShdw>
                </a:effectLst>
                <a:latin typeface="+mn-lt"/>
              </a:rPr>
              <a:t/>
            </a:r>
            <a:br>
              <a:rPr lang="en-US" sz="5400" b="1" dirty="0" smtClean="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2 Corinthians 4:16-18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923665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81" y="2546849"/>
            <a:ext cx="12047619" cy="1325563"/>
          </a:xfrm>
        </p:spPr>
        <p:txBody>
          <a:bodyPr>
            <a:noAutofit/>
          </a:bodyPr>
          <a:lstStyle/>
          <a:p>
            <a:pPr algn="ctr"/>
            <a:r>
              <a:rPr lang="en-US" sz="5400" b="1" baseline="30000" dirty="0">
                <a:effectLst>
                  <a:outerShdw blurRad="38100" dist="38100" dir="2700000" algn="tl">
                    <a:srgbClr val="000000">
                      <a:alpha val="43137"/>
                    </a:srgbClr>
                  </a:outerShdw>
                </a:effectLst>
                <a:latin typeface="+mn-lt"/>
              </a:rPr>
              <a:t>14 </a:t>
            </a:r>
            <a:r>
              <a:rPr lang="en-US" sz="5400" b="1" dirty="0">
                <a:effectLst>
                  <a:outerShdw blurRad="38100" dist="38100" dir="2700000" algn="tl">
                    <a:srgbClr val="000000">
                      <a:alpha val="43137"/>
                    </a:srgbClr>
                  </a:outerShdw>
                </a:effectLst>
                <a:latin typeface="+mn-lt"/>
              </a:rPr>
              <a:t>knowing that </a:t>
            </a:r>
            <a:r>
              <a:rPr lang="en-US" sz="5400" b="1" dirty="0" smtClean="0">
                <a:effectLst>
                  <a:outerShdw blurRad="38100" dist="38100" dir="2700000" algn="tl">
                    <a:srgbClr val="000000">
                      <a:alpha val="43137"/>
                    </a:srgbClr>
                  </a:outerShdw>
                </a:effectLst>
                <a:latin typeface="+mn-lt"/>
              </a:rPr>
              <a:t>he who raised the Lord Jesus will raise us also with Jesus and bring us with you into his presence.</a:t>
            </a:r>
            <a:br>
              <a:rPr lang="en-US" sz="5400" b="1" dirty="0" smtClean="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2 Corinthians 4:14 ESV</a:t>
            </a: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95793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82" y="2546849"/>
            <a:ext cx="11871156"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16 </a:t>
            </a:r>
            <a:r>
              <a:rPr lang="en-US" b="1" dirty="0">
                <a:effectLst>
                  <a:outerShdw blurRad="38100" dist="38100" dir="2700000" algn="tl">
                    <a:srgbClr val="000000">
                      <a:alpha val="43137"/>
                    </a:srgbClr>
                  </a:outerShdw>
                </a:effectLst>
                <a:latin typeface="+mn-lt"/>
              </a:rPr>
              <a:t>So we do not lose heart. Though our outer self is wasting away, our inner self is being renewed day by day. </a:t>
            </a:r>
            <a:r>
              <a:rPr lang="en-US" b="1" baseline="30000" dirty="0">
                <a:effectLst>
                  <a:outerShdw blurRad="38100" dist="38100" dir="2700000" algn="tl">
                    <a:srgbClr val="000000">
                      <a:alpha val="43137"/>
                    </a:srgbClr>
                  </a:outerShdw>
                </a:effectLst>
                <a:latin typeface="+mn-lt"/>
              </a:rPr>
              <a:t>17 </a:t>
            </a:r>
            <a:r>
              <a:rPr lang="en-US" b="1" dirty="0">
                <a:effectLst>
                  <a:outerShdw blurRad="38100" dist="38100" dir="2700000" algn="tl">
                    <a:srgbClr val="000000">
                      <a:alpha val="43137"/>
                    </a:srgbClr>
                  </a:outerShdw>
                </a:effectLst>
                <a:latin typeface="+mn-lt"/>
              </a:rPr>
              <a:t>For this light momentary affliction is preparing for us an eternal weight of glory beyond all comparison, </a:t>
            </a:r>
            <a:r>
              <a:rPr lang="en-US" b="1" baseline="30000" dirty="0">
                <a:effectLst>
                  <a:outerShdw blurRad="38100" dist="38100" dir="2700000" algn="tl">
                    <a:srgbClr val="000000">
                      <a:alpha val="43137"/>
                    </a:srgbClr>
                  </a:outerShdw>
                </a:effectLst>
                <a:latin typeface="+mn-lt"/>
              </a:rPr>
              <a:t>18</a:t>
            </a:r>
            <a:r>
              <a:rPr lang="en-US" b="1" dirty="0">
                <a:effectLst>
                  <a:outerShdw blurRad="38100" dist="38100" dir="2700000" algn="tl">
                    <a:srgbClr val="000000">
                      <a:alpha val="43137"/>
                    </a:srgbClr>
                  </a:outerShdw>
                </a:effectLst>
                <a:latin typeface="+mn-lt"/>
              </a:rPr>
              <a:t> as we look not to the things that are seen but to the things that are unseen. For the things that are seen are transient, but the things that are unseen are eternal. </a:t>
            </a:r>
            <a:r>
              <a:rPr lang="en-US" sz="5400" b="1" dirty="0" smtClean="0">
                <a:effectLst>
                  <a:outerShdw blurRad="38100" dist="38100" dir="2700000" algn="tl">
                    <a:srgbClr val="000000">
                      <a:alpha val="43137"/>
                    </a:srgbClr>
                  </a:outerShdw>
                </a:effectLst>
                <a:latin typeface="+mn-lt"/>
              </a:rPr>
              <a:t/>
            </a:r>
            <a:br>
              <a:rPr lang="en-US" sz="5400" b="1" dirty="0" smtClean="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2 Corinthians 4:16-18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283494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936" y="173289"/>
            <a:ext cx="11450053" cy="4351338"/>
          </a:xfrm>
        </p:spPr>
        <p:txBody>
          <a:bodyPr>
            <a:noAutofit/>
          </a:bodyPr>
          <a:lstStyle/>
          <a:p>
            <a:pPr lvl="0"/>
            <a:r>
              <a:rPr lang="en-US" sz="3600" dirty="0">
                <a:effectLst>
                  <a:outerShdw blurRad="38100" dist="38100" dir="2700000" algn="tl">
                    <a:srgbClr val="000000">
                      <a:alpha val="43137"/>
                    </a:srgbClr>
                  </a:outerShdw>
                </a:effectLst>
              </a:rPr>
              <a:t>Romans 8:18 NET - </a:t>
            </a:r>
            <a:r>
              <a:rPr lang="en-US" sz="3600" b="1" baseline="30000" dirty="0">
                <a:effectLst>
                  <a:outerShdw blurRad="38100" dist="38100" dir="2700000" algn="tl">
                    <a:srgbClr val="000000">
                      <a:alpha val="43137"/>
                    </a:srgbClr>
                  </a:outerShdw>
                </a:effectLst>
              </a:rPr>
              <a:t>18 </a:t>
            </a:r>
            <a:r>
              <a:rPr lang="en-US" sz="3600" b="1" dirty="0">
                <a:effectLst>
                  <a:outerShdw blurRad="38100" dist="38100" dir="2700000" algn="tl">
                    <a:srgbClr val="000000">
                      <a:alpha val="43137"/>
                    </a:srgbClr>
                  </a:outerShdw>
                </a:effectLst>
              </a:rPr>
              <a:t>For I consider that our present sufferings cannot even be compared to the coming glory that will be revealed to us</a:t>
            </a:r>
            <a:r>
              <a:rPr lang="en-US" sz="3600" b="1" dirty="0" smtClean="0">
                <a:effectLst>
                  <a:outerShdw blurRad="38100" dist="38100" dir="2700000" algn="tl">
                    <a:srgbClr val="000000">
                      <a:alpha val="43137"/>
                    </a:srgbClr>
                  </a:outerShdw>
                </a:effectLst>
              </a:rPr>
              <a:t>.</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t>
            </a:r>
            <a:endParaRPr lang="en-US" dirty="0">
              <a:effectLst>
                <a:outerShdw blurRad="38100" dist="38100" dir="2700000" algn="tl">
                  <a:srgbClr val="000000">
                    <a:alpha val="43137"/>
                  </a:srgbClr>
                </a:outerShdw>
              </a:effectLst>
            </a:endParaRPr>
          </a:p>
          <a:p>
            <a:r>
              <a:rPr lang="en-US" sz="3600" dirty="0">
                <a:effectLst>
                  <a:outerShdw blurRad="38100" dist="38100" dir="2700000" algn="tl">
                    <a:srgbClr val="000000">
                      <a:alpha val="43137"/>
                    </a:srgbClr>
                  </a:outerShdw>
                </a:effectLst>
              </a:rPr>
              <a:t>Romans 8:22-25 NET - </a:t>
            </a:r>
            <a:r>
              <a:rPr lang="en-US" sz="3600" b="1" baseline="30000" dirty="0">
                <a:effectLst>
                  <a:outerShdw blurRad="38100" dist="38100" dir="2700000" algn="tl">
                    <a:srgbClr val="000000">
                      <a:alpha val="43137"/>
                    </a:srgbClr>
                  </a:outerShdw>
                </a:effectLst>
              </a:rPr>
              <a:t>22 </a:t>
            </a:r>
            <a:r>
              <a:rPr lang="en-US" sz="3600" b="1" dirty="0">
                <a:effectLst>
                  <a:outerShdw blurRad="38100" dist="38100" dir="2700000" algn="tl">
                    <a:srgbClr val="000000">
                      <a:alpha val="43137"/>
                    </a:srgbClr>
                  </a:outerShdw>
                </a:effectLst>
              </a:rPr>
              <a:t>For we know that the whole creation groans and suffers together until now.  </a:t>
            </a:r>
            <a:r>
              <a:rPr lang="en-US" sz="3600" b="1" baseline="30000" dirty="0">
                <a:effectLst>
                  <a:outerShdw blurRad="38100" dist="38100" dir="2700000" algn="tl">
                    <a:srgbClr val="000000">
                      <a:alpha val="43137"/>
                    </a:srgbClr>
                  </a:outerShdw>
                </a:effectLst>
              </a:rPr>
              <a:t>23 </a:t>
            </a:r>
            <a:r>
              <a:rPr lang="en-US" sz="3600" b="1" dirty="0">
                <a:effectLst>
                  <a:outerShdw blurRad="38100" dist="38100" dir="2700000" algn="tl">
                    <a:srgbClr val="000000">
                      <a:alpha val="43137"/>
                    </a:srgbClr>
                  </a:outerShdw>
                </a:effectLst>
              </a:rPr>
              <a:t>Not only this, but we ourselves also, who have the </a:t>
            </a:r>
            <a:r>
              <a:rPr lang="en-US" sz="3600" b="1" dirty="0" err="1">
                <a:effectLst>
                  <a:outerShdw blurRad="38100" dist="38100" dir="2700000" algn="tl">
                    <a:srgbClr val="000000">
                      <a:alpha val="43137"/>
                    </a:srgbClr>
                  </a:outerShdw>
                </a:effectLst>
              </a:rPr>
              <a:t>firstfruits</a:t>
            </a:r>
            <a:r>
              <a:rPr lang="en-US" sz="3600" b="1" dirty="0">
                <a:effectLst>
                  <a:outerShdw blurRad="38100" dist="38100" dir="2700000" algn="tl">
                    <a:srgbClr val="000000">
                      <a:alpha val="43137"/>
                    </a:srgbClr>
                  </a:outerShdw>
                </a:effectLst>
              </a:rPr>
              <a:t> of the Spirit, groan inwardly as we eagerly await our adoption, the redemption of our bodies.  </a:t>
            </a:r>
            <a:r>
              <a:rPr lang="en-US" sz="3600" b="1" baseline="30000" dirty="0">
                <a:effectLst>
                  <a:outerShdw blurRad="38100" dist="38100" dir="2700000" algn="tl">
                    <a:srgbClr val="000000">
                      <a:alpha val="43137"/>
                    </a:srgbClr>
                  </a:outerShdw>
                </a:effectLst>
              </a:rPr>
              <a:t>24 </a:t>
            </a:r>
            <a:r>
              <a:rPr lang="en-US" sz="3600" b="1" dirty="0">
                <a:effectLst>
                  <a:outerShdw blurRad="38100" dist="38100" dir="2700000" algn="tl">
                    <a:srgbClr val="000000">
                      <a:alpha val="43137"/>
                    </a:srgbClr>
                  </a:outerShdw>
                </a:effectLst>
              </a:rPr>
              <a:t>For in hope we were saved. Now hope that is seen is not hope, because who hopes for what he sees?  </a:t>
            </a:r>
            <a:r>
              <a:rPr lang="en-US" sz="3600" b="1" baseline="30000" dirty="0">
                <a:effectLst>
                  <a:outerShdw blurRad="38100" dist="38100" dir="2700000" algn="tl">
                    <a:srgbClr val="000000">
                      <a:alpha val="43137"/>
                    </a:srgbClr>
                  </a:outerShdw>
                </a:effectLst>
              </a:rPr>
              <a:t>25 </a:t>
            </a:r>
            <a:r>
              <a:rPr lang="en-US" sz="3600" b="1" dirty="0">
                <a:effectLst>
                  <a:outerShdw blurRad="38100" dist="38100" dir="2700000" algn="tl">
                    <a:srgbClr val="000000">
                      <a:alpha val="43137"/>
                    </a:srgbClr>
                  </a:outerShdw>
                </a:effectLst>
              </a:rPr>
              <a:t>But if we hope for what we do not see, we eagerly wait for it with endurance.</a:t>
            </a:r>
            <a:endParaRPr lang="en-US" sz="3600" dirty="0">
              <a:effectLst>
                <a:outerShdw blurRad="38100" dist="38100" dir="2700000" algn="tl">
                  <a:srgbClr val="000000">
                    <a:alpha val="43137"/>
                  </a:srgbClr>
                </a:outerShdw>
              </a:effectLst>
            </a:endParaRPr>
          </a:p>
          <a:p>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489802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750</TotalTime>
  <Words>10</Words>
  <Application>Microsoft Office PowerPoint</Application>
  <PresentationFormat>Widescreen</PresentationFormat>
  <Paragraphs>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23 Are they servants of Christ? I am a better one—I am talking like a madman—with far greater labors, far more imprisonments, with countless beatings, and often near death.  24 Five times I received at the hands of the Jews the forty lashes less one.  25 Three times I was beaten with rods. Once I was stoned. Three times I was shipwrecked; a night and a day I was adrift at sea; 26 on frequent journeys, in danger from rivers, danger from robbers, danger from my own people, danger from Gentiles, danger in the city, danger in the wilderness, danger at sea, danger from false brothers; 27 in toil and hardship, through many a sleepless night, in hunger and thirst, often without food, in cold and exposure.   2 Corinthians 11:23-27 ESV</vt:lpstr>
      <vt:lpstr>18 For I consider that our present sufferings cannot even be compared to the coming glory that will be revealed to us.   Romans 8:18 NET</vt:lpstr>
      <vt:lpstr>16 So we do not lose heart. Though our outer self is wasting away, our inner self is being renewed day by day. 17 For this light momentary affliction is preparing for us an eternal weight of glory beyond all comparison, 18 as we look not to the things that are seen but to the things that are unseen. For the things that are seen are transient, but the things that are unseen are eternal.    2 Corinthians 4:16-18 ESV</vt:lpstr>
      <vt:lpstr>14 knowing that he who raised the Lord Jesus will raise us also with Jesus and bring us with you into his presence.   2 Corinthians 4:14 ESV</vt:lpstr>
      <vt:lpstr>16 So we do not lose heart. Though our outer self is wasting away, our inner self is being renewed day by day. 17 For this light momentary affliction is preparing for us an eternal weight of glory beyond all comparison, 18 as we look not to the things that are seen but to the things that are unseen. For the things that are seen are transient, but the things that are unseen are eternal.    2 Corinthians 4:16-18 ESV</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6</cp:revision>
  <dcterms:created xsi:type="dcterms:W3CDTF">2020-01-11T23:11:53Z</dcterms:created>
  <dcterms:modified xsi:type="dcterms:W3CDTF">2020-01-12T11:42:37Z</dcterms:modified>
</cp:coreProperties>
</file>