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3A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6" d="100"/>
          <a:sy n="66" d="100"/>
        </p:scale>
        <p:origin x="90"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FF41F69-1984-44EF-8D8F-DE69265AB5D7}" type="datetimeFigureOut">
              <a:rPr lang="en-US" smtClean="0"/>
              <a:t>6/9/2019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2DAE-3207-463F-9B7D-7A384769288A}" type="slidenum">
              <a:rPr lang="en-US" smtClean="0"/>
              <a:t>‹#›</a:t>
            </a:fld>
            <a:endParaRPr lang="en-US"/>
          </a:p>
        </p:txBody>
      </p:sp>
    </p:spTree>
    <p:extLst>
      <p:ext uri="{BB962C8B-B14F-4D97-AF65-F5344CB8AC3E}">
        <p14:creationId xmlns:p14="http://schemas.microsoft.com/office/powerpoint/2010/main" val="981252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F41F69-1984-44EF-8D8F-DE69265AB5D7}" type="datetimeFigureOut">
              <a:rPr lang="en-US" smtClean="0"/>
              <a:t>6/9/2019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2DAE-3207-463F-9B7D-7A384769288A}" type="slidenum">
              <a:rPr lang="en-US" smtClean="0"/>
              <a:t>‹#›</a:t>
            </a:fld>
            <a:endParaRPr lang="en-US"/>
          </a:p>
        </p:txBody>
      </p:sp>
    </p:spTree>
    <p:extLst>
      <p:ext uri="{BB962C8B-B14F-4D97-AF65-F5344CB8AC3E}">
        <p14:creationId xmlns:p14="http://schemas.microsoft.com/office/powerpoint/2010/main" val="1847540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F41F69-1984-44EF-8D8F-DE69265AB5D7}" type="datetimeFigureOut">
              <a:rPr lang="en-US" smtClean="0"/>
              <a:t>6/9/2019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2DAE-3207-463F-9B7D-7A384769288A}" type="slidenum">
              <a:rPr lang="en-US" smtClean="0"/>
              <a:t>‹#›</a:t>
            </a:fld>
            <a:endParaRPr lang="en-US"/>
          </a:p>
        </p:txBody>
      </p:sp>
    </p:spTree>
    <p:extLst>
      <p:ext uri="{BB962C8B-B14F-4D97-AF65-F5344CB8AC3E}">
        <p14:creationId xmlns:p14="http://schemas.microsoft.com/office/powerpoint/2010/main" val="1295675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FF41F69-1984-44EF-8D8F-DE69265AB5D7}" type="datetimeFigureOut">
              <a:rPr lang="en-US" smtClean="0"/>
              <a:t>6/9/2019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2DAE-3207-463F-9B7D-7A384769288A}" type="slidenum">
              <a:rPr lang="en-US" smtClean="0"/>
              <a:t>‹#›</a:t>
            </a:fld>
            <a:endParaRPr lang="en-US"/>
          </a:p>
        </p:txBody>
      </p:sp>
    </p:spTree>
    <p:extLst>
      <p:ext uri="{BB962C8B-B14F-4D97-AF65-F5344CB8AC3E}">
        <p14:creationId xmlns:p14="http://schemas.microsoft.com/office/powerpoint/2010/main" val="16654191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FF41F69-1984-44EF-8D8F-DE69265AB5D7}" type="datetimeFigureOut">
              <a:rPr lang="en-US" smtClean="0"/>
              <a:t>6/9/2019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E42DAE-3207-463F-9B7D-7A384769288A}" type="slidenum">
              <a:rPr lang="en-US" smtClean="0"/>
              <a:t>‹#›</a:t>
            </a:fld>
            <a:endParaRPr lang="en-US"/>
          </a:p>
        </p:txBody>
      </p:sp>
    </p:spTree>
    <p:extLst>
      <p:ext uri="{BB962C8B-B14F-4D97-AF65-F5344CB8AC3E}">
        <p14:creationId xmlns:p14="http://schemas.microsoft.com/office/powerpoint/2010/main" val="10880090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FF41F69-1984-44EF-8D8F-DE69265AB5D7}" type="datetimeFigureOut">
              <a:rPr lang="en-US" smtClean="0"/>
              <a:t>6/9/2019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E42DAE-3207-463F-9B7D-7A384769288A}" type="slidenum">
              <a:rPr lang="en-US" smtClean="0"/>
              <a:t>‹#›</a:t>
            </a:fld>
            <a:endParaRPr lang="en-US"/>
          </a:p>
        </p:txBody>
      </p:sp>
    </p:spTree>
    <p:extLst>
      <p:ext uri="{BB962C8B-B14F-4D97-AF65-F5344CB8AC3E}">
        <p14:creationId xmlns:p14="http://schemas.microsoft.com/office/powerpoint/2010/main" val="3406415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F41F69-1984-44EF-8D8F-DE69265AB5D7}" type="datetimeFigureOut">
              <a:rPr lang="en-US" smtClean="0"/>
              <a:t>6/9/2019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E42DAE-3207-463F-9B7D-7A384769288A}" type="slidenum">
              <a:rPr lang="en-US" smtClean="0"/>
              <a:t>‹#›</a:t>
            </a:fld>
            <a:endParaRPr lang="en-US"/>
          </a:p>
        </p:txBody>
      </p:sp>
    </p:spTree>
    <p:extLst>
      <p:ext uri="{BB962C8B-B14F-4D97-AF65-F5344CB8AC3E}">
        <p14:creationId xmlns:p14="http://schemas.microsoft.com/office/powerpoint/2010/main" val="3258209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F41F69-1984-44EF-8D8F-DE69265AB5D7}" type="datetimeFigureOut">
              <a:rPr lang="en-US" smtClean="0"/>
              <a:t>6/9/2019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2DAE-3207-463F-9B7D-7A384769288A}" type="slidenum">
              <a:rPr lang="en-US" smtClean="0"/>
              <a:t>‹#›</a:t>
            </a:fld>
            <a:endParaRPr lang="en-US"/>
          </a:p>
        </p:txBody>
      </p:sp>
    </p:spTree>
    <p:extLst>
      <p:ext uri="{BB962C8B-B14F-4D97-AF65-F5344CB8AC3E}">
        <p14:creationId xmlns:p14="http://schemas.microsoft.com/office/powerpoint/2010/main" val="4291910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F41F69-1984-44EF-8D8F-DE69265AB5D7}" type="datetimeFigureOut">
              <a:rPr lang="en-US" smtClean="0"/>
              <a:t>6/9/2019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2DAE-3207-463F-9B7D-7A384769288A}" type="slidenum">
              <a:rPr lang="en-US" smtClean="0"/>
              <a:t>‹#›</a:t>
            </a:fld>
            <a:endParaRPr lang="en-US"/>
          </a:p>
        </p:txBody>
      </p:sp>
    </p:spTree>
    <p:extLst>
      <p:ext uri="{BB962C8B-B14F-4D97-AF65-F5344CB8AC3E}">
        <p14:creationId xmlns:p14="http://schemas.microsoft.com/office/powerpoint/2010/main" val="2059968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F41F69-1984-44EF-8D8F-DE69265AB5D7}" type="datetimeFigureOut">
              <a:rPr lang="en-US" smtClean="0"/>
              <a:t>6/9/2019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2DAE-3207-463F-9B7D-7A384769288A}" type="slidenum">
              <a:rPr lang="en-US" smtClean="0"/>
              <a:t>‹#›</a:t>
            </a:fld>
            <a:endParaRPr lang="en-US"/>
          </a:p>
        </p:txBody>
      </p:sp>
    </p:spTree>
    <p:extLst>
      <p:ext uri="{BB962C8B-B14F-4D97-AF65-F5344CB8AC3E}">
        <p14:creationId xmlns:p14="http://schemas.microsoft.com/office/powerpoint/2010/main" val="18823933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F41F69-1984-44EF-8D8F-DE69265AB5D7}" type="datetimeFigureOut">
              <a:rPr lang="en-US" smtClean="0"/>
              <a:t>6/9/2019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2DAE-3207-463F-9B7D-7A384769288A}" type="slidenum">
              <a:rPr lang="en-US" smtClean="0"/>
              <a:t>‹#›</a:t>
            </a:fld>
            <a:endParaRPr lang="en-US"/>
          </a:p>
        </p:txBody>
      </p:sp>
    </p:spTree>
    <p:extLst>
      <p:ext uri="{BB962C8B-B14F-4D97-AF65-F5344CB8AC3E}">
        <p14:creationId xmlns:p14="http://schemas.microsoft.com/office/powerpoint/2010/main" val="1483700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6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F41F69-1984-44EF-8D8F-DE69265AB5D7}" type="datetimeFigureOut">
              <a:rPr lang="en-US" smtClean="0"/>
              <a:t>6/9/2019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E42DAE-3207-463F-9B7D-7A384769288A}" type="slidenum">
              <a:rPr lang="en-US" smtClean="0"/>
              <a:t>‹#›</a:t>
            </a:fld>
            <a:endParaRPr lang="en-US"/>
          </a:p>
        </p:txBody>
      </p:sp>
    </p:spTree>
    <p:extLst>
      <p:ext uri="{BB962C8B-B14F-4D97-AF65-F5344CB8AC3E}">
        <p14:creationId xmlns:p14="http://schemas.microsoft.com/office/powerpoint/2010/main" val="1236247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22516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52" y="2803528"/>
            <a:ext cx="12079515" cy="1325563"/>
          </a:xfrm>
        </p:spPr>
        <p:txBody>
          <a:bodyPr>
            <a:noAutofit/>
          </a:bodyPr>
          <a:lstStyle/>
          <a:p>
            <a:pPr algn="ctr"/>
            <a:r>
              <a:rPr lang="en-US" sz="2800" b="1" baseline="30000" dirty="0">
                <a:effectLst>
                  <a:glow rad="88900">
                    <a:schemeClr val="bg1">
                      <a:alpha val="70000"/>
                    </a:schemeClr>
                  </a:glow>
                  <a:outerShdw blurRad="38100" dist="38100" dir="2700000" algn="tl">
                    <a:srgbClr val="000000">
                      <a:alpha val="43137"/>
                    </a:srgbClr>
                  </a:outerShdw>
                </a:effectLst>
                <a:latin typeface="+mn-lt"/>
              </a:rPr>
              <a:t>21 </a:t>
            </a:r>
            <a:r>
              <a:rPr lang="en-US" sz="2800" b="1" dirty="0">
                <a:effectLst>
                  <a:glow rad="88900">
                    <a:schemeClr val="bg1">
                      <a:alpha val="70000"/>
                    </a:schemeClr>
                  </a:glow>
                  <a:outerShdw blurRad="38100" dist="38100" dir="2700000" algn="tl">
                    <a:srgbClr val="000000">
                      <a:alpha val="43137"/>
                    </a:srgbClr>
                  </a:outerShdw>
                </a:effectLst>
                <a:latin typeface="+mn-lt"/>
              </a:rPr>
              <a:t>Tell me, you who desire to be under the law, do you not listen to the law?  </a:t>
            </a:r>
            <a:r>
              <a:rPr lang="en-US" sz="2800" b="1" baseline="30000" dirty="0">
                <a:effectLst>
                  <a:glow rad="88900">
                    <a:schemeClr val="bg1">
                      <a:alpha val="70000"/>
                    </a:schemeClr>
                  </a:glow>
                  <a:outerShdw blurRad="38100" dist="38100" dir="2700000" algn="tl">
                    <a:srgbClr val="000000">
                      <a:alpha val="43137"/>
                    </a:srgbClr>
                  </a:outerShdw>
                </a:effectLst>
                <a:latin typeface="+mn-lt"/>
              </a:rPr>
              <a:t>22 </a:t>
            </a:r>
            <a:r>
              <a:rPr lang="en-US" sz="2800" b="1" dirty="0">
                <a:effectLst>
                  <a:glow rad="88900">
                    <a:schemeClr val="bg1">
                      <a:alpha val="70000"/>
                    </a:schemeClr>
                  </a:glow>
                  <a:outerShdw blurRad="38100" dist="38100" dir="2700000" algn="tl">
                    <a:srgbClr val="000000">
                      <a:alpha val="43137"/>
                    </a:srgbClr>
                  </a:outerShdw>
                </a:effectLst>
                <a:latin typeface="+mn-lt"/>
              </a:rPr>
              <a:t>For it is written that Abraham had two sons, one by a slave woman and one by a free woman.  </a:t>
            </a:r>
            <a:r>
              <a:rPr lang="en-US" sz="2800" b="1" baseline="30000" dirty="0">
                <a:effectLst>
                  <a:glow rad="88900">
                    <a:schemeClr val="bg1">
                      <a:alpha val="70000"/>
                    </a:schemeClr>
                  </a:glow>
                  <a:outerShdw blurRad="38100" dist="38100" dir="2700000" algn="tl">
                    <a:srgbClr val="000000">
                      <a:alpha val="43137"/>
                    </a:srgbClr>
                  </a:outerShdw>
                </a:effectLst>
                <a:latin typeface="+mn-lt"/>
              </a:rPr>
              <a:t>23 </a:t>
            </a:r>
            <a:r>
              <a:rPr lang="en-US" sz="2800" b="1" dirty="0">
                <a:effectLst>
                  <a:glow rad="88900">
                    <a:schemeClr val="bg1">
                      <a:alpha val="70000"/>
                    </a:schemeClr>
                  </a:glow>
                  <a:outerShdw blurRad="38100" dist="38100" dir="2700000" algn="tl">
                    <a:srgbClr val="000000">
                      <a:alpha val="43137"/>
                    </a:srgbClr>
                  </a:outerShdw>
                </a:effectLst>
                <a:latin typeface="+mn-lt"/>
              </a:rPr>
              <a:t>But the son of the slave was born according to the flesh, while the son of the free woman was born through promise.  </a:t>
            </a:r>
            <a:r>
              <a:rPr lang="en-US" sz="2800" b="1" baseline="30000" dirty="0">
                <a:effectLst>
                  <a:glow rad="88900">
                    <a:schemeClr val="bg1">
                      <a:alpha val="70000"/>
                    </a:schemeClr>
                  </a:glow>
                  <a:outerShdw blurRad="38100" dist="38100" dir="2700000" algn="tl">
                    <a:srgbClr val="000000">
                      <a:alpha val="43137"/>
                    </a:srgbClr>
                  </a:outerShdw>
                </a:effectLst>
                <a:latin typeface="+mn-lt"/>
              </a:rPr>
              <a:t>24 </a:t>
            </a:r>
            <a:r>
              <a:rPr lang="en-US" sz="2800" b="1" dirty="0">
                <a:effectLst>
                  <a:glow rad="88900">
                    <a:schemeClr val="bg1">
                      <a:alpha val="70000"/>
                    </a:schemeClr>
                  </a:glow>
                  <a:outerShdw blurRad="38100" dist="38100" dir="2700000" algn="tl">
                    <a:srgbClr val="000000">
                      <a:alpha val="43137"/>
                    </a:srgbClr>
                  </a:outerShdw>
                </a:effectLst>
                <a:latin typeface="+mn-lt"/>
              </a:rPr>
              <a:t>Now this may be interpreted allegorically: these women are two covenants. One is from Mount Sinai, bearing children for slavery; she is Hagar.  </a:t>
            </a:r>
            <a:r>
              <a:rPr lang="en-US" sz="2800" b="1" baseline="30000" dirty="0">
                <a:effectLst>
                  <a:glow rad="88900">
                    <a:schemeClr val="bg1">
                      <a:alpha val="70000"/>
                    </a:schemeClr>
                  </a:glow>
                  <a:outerShdw blurRad="38100" dist="38100" dir="2700000" algn="tl">
                    <a:srgbClr val="000000">
                      <a:alpha val="43137"/>
                    </a:srgbClr>
                  </a:outerShdw>
                </a:effectLst>
                <a:latin typeface="+mn-lt"/>
              </a:rPr>
              <a:t>25 </a:t>
            </a:r>
            <a:r>
              <a:rPr lang="en-US" sz="2800" b="1" dirty="0">
                <a:effectLst>
                  <a:glow rad="88900">
                    <a:schemeClr val="bg1">
                      <a:alpha val="70000"/>
                    </a:schemeClr>
                  </a:glow>
                  <a:outerShdw blurRad="38100" dist="38100" dir="2700000" algn="tl">
                    <a:srgbClr val="000000">
                      <a:alpha val="43137"/>
                    </a:srgbClr>
                  </a:outerShdw>
                </a:effectLst>
                <a:latin typeface="+mn-lt"/>
              </a:rPr>
              <a:t>Now Hagar is Mount Sinai in Arabia;</a:t>
            </a:r>
            <a:r>
              <a:rPr lang="en-US" sz="2800" b="1" baseline="30000" dirty="0">
                <a:effectLst>
                  <a:glow rad="88900">
                    <a:schemeClr val="bg1">
                      <a:alpha val="70000"/>
                    </a:schemeClr>
                  </a:glow>
                  <a:outerShdw blurRad="38100" dist="38100" dir="2700000" algn="tl">
                    <a:srgbClr val="000000">
                      <a:alpha val="43137"/>
                    </a:srgbClr>
                  </a:outerShdw>
                </a:effectLst>
                <a:latin typeface="+mn-lt"/>
              </a:rPr>
              <a:t> </a:t>
            </a:r>
            <a:r>
              <a:rPr lang="en-US" sz="2800" b="1" dirty="0">
                <a:effectLst>
                  <a:glow rad="88900">
                    <a:schemeClr val="bg1">
                      <a:alpha val="70000"/>
                    </a:schemeClr>
                  </a:glow>
                  <a:outerShdw blurRad="38100" dist="38100" dir="2700000" algn="tl">
                    <a:srgbClr val="000000">
                      <a:alpha val="43137"/>
                    </a:srgbClr>
                  </a:outerShdw>
                </a:effectLst>
                <a:latin typeface="+mn-lt"/>
              </a:rPr>
              <a:t>she corresponds to the present Jerusalem, for she is in slavery with her children.  </a:t>
            </a:r>
            <a:r>
              <a:rPr lang="en-US" sz="2800" b="1" baseline="30000" dirty="0">
                <a:effectLst>
                  <a:glow rad="88900">
                    <a:schemeClr val="bg1">
                      <a:alpha val="70000"/>
                    </a:schemeClr>
                  </a:glow>
                  <a:outerShdw blurRad="38100" dist="38100" dir="2700000" algn="tl">
                    <a:srgbClr val="000000">
                      <a:alpha val="43137"/>
                    </a:srgbClr>
                  </a:outerShdw>
                </a:effectLst>
                <a:latin typeface="+mn-lt"/>
              </a:rPr>
              <a:t>26 </a:t>
            </a:r>
            <a:r>
              <a:rPr lang="en-US" sz="2800" b="1" dirty="0">
                <a:effectLst>
                  <a:glow rad="88900">
                    <a:schemeClr val="bg1">
                      <a:alpha val="70000"/>
                    </a:schemeClr>
                  </a:glow>
                  <a:outerShdw blurRad="38100" dist="38100" dir="2700000" algn="tl">
                    <a:srgbClr val="000000">
                      <a:alpha val="43137"/>
                    </a:srgbClr>
                  </a:outerShdw>
                </a:effectLst>
                <a:latin typeface="+mn-lt"/>
              </a:rPr>
              <a:t>But the Jerusalem above is free, and she is our mother.  </a:t>
            </a:r>
            <a:r>
              <a:rPr lang="en-US" sz="2800" b="1" baseline="30000" dirty="0">
                <a:effectLst>
                  <a:glow rad="88900">
                    <a:schemeClr val="bg1">
                      <a:alpha val="70000"/>
                    </a:schemeClr>
                  </a:glow>
                  <a:outerShdw blurRad="38100" dist="38100" dir="2700000" algn="tl">
                    <a:srgbClr val="000000">
                      <a:alpha val="43137"/>
                    </a:srgbClr>
                  </a:outerShdw>
                </a:effectLst>
                <a:latin typeface="+mn-lt"/>
              </a:rPr>
              <a:t>27 </a:t>
            </a:r>
            <a:r>
              <a:rPr lang="en-US" sz="2800" b="1" dirty="0">
                <a:effectLst>
                  <a:glow rad="88900">
                    <a:schemeClr val="bg1">
                      <a:alpha val="70000"/>
                    </a:schemeClr>
                  </a:glow>
                  <a:outerShdw blurRad="38100" dist="38100" dir="2700000" algn="tl">
                    <a:srgbClr val="000000">
                      <a:alpha val="43137"/>
                    </a:srgbClr>
                  </a:outerShdw>
                </a:effectLst>
                <a:latin typeface="+mn-lt"/>
              </a:rPr>
              <a:t>For it is written, “Rejoice, O barren one who does not bear; break forth and cry aloud, you who are not in labor!  For the children of the desolate one will be more than those of the one who has a husband.”  </a:t>
            </a:r>
            <a:r>
              <a:rPr lang="en-US" sz="2800" b="1" baseline="30000" dirty="0">
                <a:effectLst>
                  <a:glow rad="88900">
                    <a:schemeClr val="bg1">
                      <a:alpha val="70000"/>
                    </a:schemeClr>
                  </a:glow>
                  <a:outerShdw blurRad="38100" dist="38100" dir="2700000" algn="tl">
                    <a:srgbClr val="000000">
                      <a:alpha val="43137"/>
                    </a:srgbClr>
                  </a:outerShdw>
                </a:effectLst>
                <a:latin typeface="+mn-lt"/>
              </a:rPr>
              <a:t>28 </a:t>
            </a:r>
            <a:r>
              <a:rPr lang="en-US" sz="2800" b="1" dirty="0">
                <a:effectLst>
                  <a:glow rad="88900">
                    <a:schemeClr val="bg1">
                      <a:alpha val="70000"/>
                    </a:schemeClr>
                  </a:glow>
                  <a:outerShdw blurRad="38100" dist="38100" dir="2700000" algn="tl">
                    <a:srgbClr val="000000">
                      <a:alpha val="43137"/>
                    </a:srgbClr>
                  </a:outerShdw>
                </a:effectLst>
                <a:latin typeface="+mn-lt"/>
              </a:rPr>
              <a:t>Now you,</a:t>
            </a:r>
            <a:r>
              <a:rPr lang="en-US" sz="2800" b="1" baseline="30000" dirty="0">
                <a:effectLst>
                  <a:glow rad="88900">
                    <a:schemeClr val="bg1">
                      <a:alpha val="70000"/>
                    </a:schemeClr>
                  </a:glow>
                  <a:outerShdw blurRad="38100" dist="38100" dir="2700000" algn="tl">
                    <a:srgbClr val="000000">
                      <a:alpha val="43137"/>
                    </a:srgbClr>
                  </a:outerShdw>
                </a:effectLst>
                <a:latin typeface="+mn-lt"/>
              </a:rPr>
              <a:t> </a:t>
            </a:r>
            <a:r>
              <a:rPr lang="en-US" sz="2800" b="1" dirty="0">
                <a:effectLst>
                  <a:glow rad="88900">
                    <a:schemeClr val="bg1">
                      <a:alpha val="70000"/>
                    </a:schemeClr>
                  </a:glow>
                  <a:outerShdw blurRad="38100" dist="38100" dir="2700000" algn="tl">
                    <a:srgbClr val="000000">
                      <a:alpha val="43137"/>
                    </a:srgbClr>
                  </a:outerShdw>
                </a:effectLst>
                <a:latin typeface="+mn-lt"/>
              </a:rPr>
              <a:t>brothers, like Isaac, are children of promise.  </a:t>
            </a:r>
            <a:r>
              <a:rPr lang="en-US" sz="2800" b="1" baseline="30000" dirty="0">
                <a:effectLst>
                  <a:glow rad="88900">
                    <a:schemeClr val="bg1">
                      <a:alpha val="70000"/>
                    </a:schemeClr>
                  </a:glow>
                  <a:outerShdw blurRad="38100" dist="38100" dir="2700000" algn="tl">
                    <a:srgbClr val="000000">
                      <a:alpha val="43137"/>
                    </a:srgbClr>
                  </a:outerShdw>
                </a:effectLst>
                <a:latin typeface="+mn-lt"/>
              </a:rPr>
              <a:t>29 </a:t>
            </a:r>
            <a:r>
              <a:rPr lang="en-US" sz="2800" b="1" dirty="0">
                <a:effectLst>
                  <a:glow rad="88900">
                    <a:schemeClr val="bg1">
                      <a:alpha val="70000"/>
                    </a:schemeClr>
                  </a:glow>
                  <a:outerShdw blurRad="38100" dist="38100" dir="2700000" algn="tl">
                    <a:srgbClr val="000000">
                      <a:alpha val="43137"/>
                    </a:srgbClr>
                  </a:outerShdw>
                </a:effectLst>
                <a:latin typeface="+mn-lt"/>
              </a:rPr>
              <a:t>But just as at that time he who was born according to the flesh persecuted him who was born according to the Spirit, so also it is now.  </a:t>
            </a:r>
            <a:r>
              <a:rPr lang="en-US" sz="2800" b="1" baseline="30000" dirty="0">
                <a:effectLst>
                  <a:glow rad="88900">
                    <a:schemeClr val="bg1">
                      <a:alpha val="70000"/>
                    </a:schemeClr>
                  </a:glow>
                  <a:outerShdw blurRad="38100" dist="38100" dir="2700000" algn="tl">
                    <a:srgbClr val="000000">
                      <a:alpha val="43137"/>
                    </a:srgbClr>
                  </a:outerShdw>
                </a:effectLst>
                <a:latin typeface="+mn-lt"/>
              </a:rPr>
              <a:t>30 </a:t>
            </a:r>
            <a:r>
              <a:rPr lang="en-US" sz="2800" b="1" dirty="0">
                <a:effectLst>
                  <a:glow rad="88900">
                    <a:schemeClr val="bg1">
                      <a:alpha val="70000"/>
                    </a:schemeClr>
                  </a:glow>
                  <a:outerShdw blurRad="38100" dist="38100" dir="2700000" algn="tl">
                    <a:srgbClr val="000000">
                      <a:alpha val="43137"/>
                    </a:srgbClr>
                  </a:outerShdw>
                </a:effectLst>
                <a:latin typeface="+mn-lt"/>
              </a:rPr>
              <a:t>But what does the Scripture say? “Cast out the slave woman and her son, for the son of the slave woman shall not inherit with the son of the free woman.”  </a:t>
            </a:r>
            <a:r>
              <a:rPr lang="en-US" sz="2800" b="1" baseline="30000" dirty="0">
                <a:effectLst>
                  <a:glow rad="88900">
                    <a:schemeClr val="bg1">
                      <a:alpha val="70000"/>
                    </a:schemeClr>
                  </a:glow>
                  <a:outerShdw blurRad="38100" dist="38100" dir="2700000" algn="tl">
                    <a:srgbClr val="000000">
                      <a:alpha val="43137"/>
                    </a:srgbClr>
                  </a:outerShdw>
                </a:effectLst>
                <a:latin typeface="+mn-lt"/>
              </a:rPr>
              <a:t>31 </a:t>
            </a:r>
            <a:r>
              <a:rPr lang="en-US" sz="2800" b="1" dirty="0">
                <a:effectLst>
                  <a:glow rad="88900">
                    <a:schemeClr val="bg1">
                      <a:alpha val="70000"/>
                    </a:schemeClr>
                  </a:glow>
                  <a:outerShdw blurRad="38100" dist="38100" dir="2700000" algn="tl">
                    <a:srgbClr val="000000">
                      <a:alpha val="43137"/>
                    </a:srgbClr>
                  </a:outerShdw>
                </a:effectLst>
                <a:latin typeface="+mn-lt"/>
              </a:rPr>
              <a:t>So, brothers, we are not children of the slave but of the free woman.</a:t>
            </a:r>
            <a:r>
              <a:rPr lang="en-US" sz="2800" dirty="0">
                <a:effectLst>
                  <a:glow rad="88900">
                    <a:schemeClr val="bg1">
                      <a:alpha val="70000"/>
                    </a:schemeClr>
                  </a:glow>
                  <a:outerShdw blurRad="38100" dist="38100" dir="2700000" algn="tl">
                    <a:srgbClr val="000000">
                      <a:alpha val="43137"/>
                    </a:srgbClr>
                  </a:outerShdw>
                </a:effectLst>
                <a:latin typeface="+mn-lt"/>
              </a:rPr>
              <a:t/>
            </a:r>
            <a:br>
              <a:rPr lang="en-US" sz="2800" dirty="0">
                <a:effectLst>
                  <a:glow rad="88900">
                    <a:schemeClr val="bg1">
                      <a:alpha val="70000"/>
                    </a:schemeClr>
                  </a:glow>
                  <a:outerShdw blurRad="38100" dist="38100" dir="2700000" algn="tl">
                    <a:srgbClr val="000000">
                      <a:alpha val="43137"/>
                    </a:srgbClr>
                  </a:outerShdw>
                </a:effectLst>
                <a:latin typeface="+mn-lt"/>
              </a:rPr>
            </a:br>
            <a:endParaRPr lang="en-US" sz="2800" dirty="0">
              <a:effectLst>
                <a:glow rad="88900">
                  <a:schemeClr val="bg1">
                    <a:alpha val="70000"/>
                  </a:schemeClr>
                </a:glow>
                <a:outerShdw blurRad="38100" dist="38100" dir="2700000" algn="tl">
                  <a:srgbClr val="000000">
                    <a:alpha val="43137"/>
                  </a:srgbClr>
                </a:outerShdw>
              </a:effectLst>
              <a:latin typeface="+mn-lt"/>
            </a:endParaRPr>
          </a:p>
        </p:txBody>
      </p:sp>
      <p:sp>
        <p:nvSpPr>
          <p:cNvPr id="4" name="TextBox 3"/>
          <p:cNvSpPr txBox="1"/>
          <p:nvPr/>
        </p:nvSpPr>
        <p:spPr>
          <a:xfrm>
            <a:off x="4659086" y="6457890"/>
            <a:ext cx="2598057" cy="400110"/>
          </a:xfrm>
          <a:prstGeom prst="rect">
            <a:avLst/>
          </a:prstGeom>
          <a:noFill/>
        </p:spPr>
        <p:txBody>
          <a:bodyPr wrap="square" rtlCol="0">
            <a:spAutoFit/>
          </a:bodyPr>
          <a:lstStyle/>
          <a:p>
            <a:r>
              <a:rPr lang="en-US" sz="2000" b="1" dirty="0">
                <a:effectLst>
                  <a:glow rad="88900">
                    <a:schemeClr val="bg1">
                      <a:alpha val="70000"/>
                    </a:schemeClr>
                  </a:glow>
                  <a:outerShdw blurRad="38100" dist="38100" dir="2700000" algn="tl">
                    <a:srgbClr val="000000">
                      <a:alpha val="43137"/>
                    </a:srgbClr>
                  </a:outerShdw>
                </a:effectLst>
                <a:ea typeface="+mj-ea"/>
                <a:cs typeface="+mj-cs"/>
              </a:rPr>
              <a:t>Galatians 4:21-31 ESV</a:t>
            </a:r>
          </a:p>
        </p:txBody>
      </p:sp>
    </p:spTree>
    <p:extLst>
      <p:ext uri="{BB962C8B-B14F-4D97-AF65-F5344CB8AC3E}">
        <p14:creationId xmlns:p14="http://schemas.microsoft.com/office/powerpoint/2010/main" val="16404009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52" y="2803528"/>
            <a:ext cx="12079515" cy="1325563"/>
          </a:xfrm>
        </p:spPr>
        <p:txBody>
          <a:bodyPr>
            <a:noAutofit/>
          </a:bodyPr>
          <a:lstStyle/>
          <a:p>
            <a:pPr algn="ctr"/>
            <a:r>
              <a:rPr lang="en-US" sz="2800" b="1" baseline="30000" dirty="0">
                <a:solidFill>
                  <a:schemeClr val="bg1"/>
                </a:solidFill>
                <a:effectLst>
                  <a:glow rad="88900">
                    <a:srgbClr val="FF0000">
                      <a:alpha val="70000"/>
                    </a:srgbClr>
                  </a:glow>
                  <a:outerShdw blurRad="38100" dist="38100" dir="2700000" algn="tl">
                    <a:srgbClr val="000000">
                      <a:alpha val="43137"/>
                    </a:srgbClr>
                  </a:outerShdw>
                </a:effectLst>
                <a:latin typeface="+mn-lt"/>
              </a:rPr>
              <a:t>21 </a:t>
            </a:r>
            <a:r>
              <a:rPr lang="en-US" sz="2800" b="1" dirty="0">
                <a:solidFill>
                  <a:schemeClr val="bg1"/>
                </a:solidFill>
                <a:effectLst>
                  <a:glow rad="88900">
                    <a:srgbClr val="FF0000">
                      <a:alpha val="70000"/>
                    </a:srgbClr>
                  </a:glow>
                  <a:outerShdw blurRad="38100" dist="38100" dir="2700000" algn="tl">
                    <a:srgbClr val="000000">
                      <a:alpha val="43137"/>
                    </a:srgbClr>
                  </a:outerShdw>
                </a:effectLst>
                <a:latin typeface="+mn-lt"/>
              </a:rPr>
              <a:t>Tell me, you who desire to be under the law, do you not listen to the law? </a:t>
            </a:r>
            <a:r>
              <a:rPr lang="en-US" sz="2800" b="1" dirty="0">
                <a:effectLst>
                  <a:glow rad="88900">
                    <a:schemeClr val="bg1">
                      <a:alpha val="70000"/>
                    </a:schemeClr>
                  </a:glow>
                  <a:outerShdw blurRad="38100" dist="38100" dir="2700000" algn="tl">
                    <a:srgbClr val="000000">
                      <a:alpha val="43137"/>
                    </a:srgbClr>
                  </a:outerShdw>
                </a:effectLst>
                <a:latin typeface="+mn-lt"/>
              </a:rPr>
              <a:t> </a:t>
            </a:r>
            <a:r>
              <a:rPr lang="en-US" sz="2800" b="1" baseline="30000" dirty="0">
                <a:effectLst>
                  <a:glow rad="88900">
                    <a:schemeClr val="bg1">
                      <a:alpha val="70000"/>
                    </a:schemeClr>
                  </a:glow>
                  <a:outerShdw blurRad="38100" dist="38100" dir="2700000" algn="tl">
                    <a:srgbClr val="000000">
                      <a:alpha val="43137"/>
                    </a:srgbClr>
                  </a:outerShdw>
                </a:effectLst>
                <a:latin typeface="+mn-lt"/>
              </a:rPr>
              <a:t>22 </a:t>
            </a:r>
            <a:r>
              <a:rPr lang="en-US" sz="2800" b="1" dirty="0">
                <a:effectLst>
                  <a:glow rad="88900">
                    <a:schemeClr val="bg1">
                      <a:alpha val="70000"/>
                    </a:schemeClr>
                  </a:glow>
                  <a:outerShdw blurRad="38100" dist="38100" dir="2700000" algn="tl">
                    <a:srgbClr val="000000">
                      <a:alpha val="43137"/>
                    </a:srgbClr>
                  </a:outerShdw>
                </a:effectLst>
                <a:latin typeface="+mn-lt"/>
              </a:rPr>
              <a:t>For it is written that Abraham had two sons, one by a slave woman and one by a free woman.  </a:t>
            </a:r>
            <a:r>
              <a:rPr lang="en-US" sz="2800" b="1" baseline="30000" dirty="0">
                <a:effectLst>
                  <a:glow rad="88900">
                    <a:schemeClr val="bg1">
                      <a:alpha val="70000"/>
                    </a:schemeClr>
                  </a:glow>
                  <a:outerShdw blurRad="38100" dist="38100" dir="2700000" algn="tl">
                    <a:srgbClr val="000000">
                      <a:alpha val="43137"/>
                    </a:srgbClr>
                  </a:outerShdw>
                </a:effectLst>
                <a:latin typeface="+mn-lt"/>
              </a:rPr>
              <a:t>23 </a:t>
            </a:r>
            <a:r>
              <a:rPr lang="en-US" sz="2800" b="1" dirty="0">
                <a:effectLst>
                  <a:glow rad="88900">
                    <a:schemeClr val="bg1">
                      <a:alpha val="70000"/>
                    </a:schemeClr>
                  </a:glow>
                  <a:outerShdw blurRad="38100" dist="38100" dir="2700000" algn="tl">
                    <a:srgbClr val="000000">
                      <a:alpha val="43137"/>
                    </a:srgbClr>
                  </a:outerShdw>
                </a:effectLst>
                <a:latin typeface="+mn-lt"/>
              </a:rPr>
              <a:t>But the son of the slave was born according to the flesh, while the son of the free woman was born through promise.  </a:t>
            </a:r>
            <a:r>
              <a:rPr lang="en-US" sz="2800" b="1" baseline="30000" dirty="0">
                <a:effectLst>
                  <a:glow rad="88900">
                    <a:schemeClr val="bg1">
                      <a:alpha val="70000"/>
                    </a:schemeClr>
                  </a:glow>
                  <a:outerShdw blurRad="38100" dist="38100" dir="2700000" algn="tl">
                    <a:srgbClr val="000000">
                      <a:alpha val="43137"/>
                    </a:srgbClr>
                  </a:outerShdw>
                </a:effectLst>
                <a:latin typeface="+mn-lt"/>
              </a:rPr>
              <a:t>24 </a:t>
            </a:r>
            <a:r>
              <a:rPr lang="en-US" sz="2800" b="1" dirty="0">
                <a:effectLst>
                  <a:glow rad="88900">
                    <a:schemeClr val="bg1">
                      <a:alpha val="70000"/>
                    </a:schemeClr>
                  </a:glow>
                  <a:outerShdw blurRad="38100" dist="38100" dir="2700000" algn="tl">
                    <a:srgbClr val="000000">
                      <a:alpha val="43137"/>
                    </a:srgbClr>
                  </a:outerShdw>
                </a:effectLst>
                <a:latin typeface="+mn-lt"/>
              </a:rPr>
              <a:t>Now this may be interpreted allegorically: these women are two covenants. One is from Mount Sinai, bearing children for slavery; she is Hagar.  </a:t>
            </a:r>
            <a:r>
              <a:rPr lang="en-US" sz="2800" b="1" baseline="30000" dirty="0">
                <a:effectLst>
                  <a:glow rad="88900">
                    <a:schemeClr val="bg1">
                      <a:alpha val="70000"/>
                    </a:schemeClr>
                  </a:glow>
                  <a:outerShdw blurRad="38100" dist="38100" dir="2700000" algn="tl">
                    <a:srgbClr val="000000">
                      <a:alpha val="43137"/>
                    </a:srgbClr>
                  </a:outerShdw>
                </a:effectLst>
                <a:latin typeface="+mn-lt"/>
              </a:rPr>
              <a:t>25 </a:t>
            </a:r>
            <a:r>
              <a:rPr lang="en-US" sz="2800" b="1" dirty="0">
                <a:effectLst>
                  <a:glow rad="88900">
                    <a:schemeClr val="bg1">
                      <a:alpha val="70000"/>
                    </a:schemeClr>
                  </a:glow>
                  <a:outerShdw blurRad="38100" dist="38100" dir="2700000" algn="tl">
                    <a:srgbClr val="000000">
                      <a:alpha val="43137"/>
                    </a:srgbClr>
                  </a:outerShdw>
                </a:effectLst>
                <a:latin typeface="+mn-lt"/>
              </a:rPr>
              <a:t>Now Hagar is Mount Sinai in Arabia;</a:t>
            </a:r>
            <a:r>
              <a:rPr lang="en-US" sz="2800" b="1" baseline="30000" dirty="0">
                <a:effectLst>
                  <a:glow rad="88900">
                    <a:schemeClr val="bg1">
                      <a:alpha val="70000"/>
                    </a:schemeClr>
                  </a:glow>
                  <a:outerShdw blurRad="38100" dist="38100" dir="2700000" algn="tl">
                    <a:srgbClr val="000000">
                      <a:alpha val="43137"/>
                    </a:srgbClr>
                  </a:outerShdw>
                </a:effectLst>
                <a:latin typeface="+mn-lt"/>
              </a:rPr>
              <a:t> </a:t>
            </a:r>
            <a:r>
              <a:rPr lang="en-US" sz="2800" b="1" dirty="0">
                <a:effectLst>
                  <a:glow rad="88900">
                    <a:schemeClr val="bg1">
                      <a:alpha val="70000"/>
                    </a:schemeClr>
                  </a:glow>
                  <a:outerShdw blurRad="38100" dist="38100" dir="2700000" algn="tl">
                    <a:srgbClr val="000000">
                      <a:alpha val="43137"/>
                    </a:srgbClr>
                  </a:outerShdw>
                </a:effectLst>
                <a:latin typeface="+mn-lt"/>
              </a:rPr>
              <a:t>she corresponds to the present Jerusalem, for she is in slavery with her children.  </a:t>
            </a:r>
            <a:r>
              <a:rPr lang="en-US" sz="2800" b="1" baseline="30000" dirty="0">
                <a:effectLst>
                  <a:glow rad="88900">
                    <a:schemeClr val="bg1">
                      <a:alpha val="70000"/>
                    </a:schemeClr>
                  </a:glow>
                  <a:outerShdw blurRad="38100" dist="38100" dir="2700000" algn="tl">
                    <a:srgbClr val="000000">
                      <a:alpha val="43137"/>
                    </a:srgbClr>
                  </a:outerShdw>
                </a:effectLst>
                <a:latin typeface="+mn-lt"/>
              </a:rPr>
              <a:t>26 </a:t>
            </a:r>
            <a:r>
              <a:rPr lang="en-US" sz="2800" b="1" dirty="0">
                <a:effectLst>
                  <a:glow rad="88900">
                    <a:schemeClr val="bg1">
                      <a:alpha val="70000"/>
                    </a:schemeClr>
                  </a:glow>
                  <a:outerShdw blurRad="38100" dist="38100" dir="2700000" algn="tl">
                    <a:srgbClr val="000000">
                      <a:alpha val="43137"/>
                    </a:srgbClr>
                  </a:outerShdw>
                </a:effectLst>
                <a:latin typeface="+mn-lt"/>
              </a:rPr>
              <a:t>But the Jerusalem above is free, and she is our mother.  </a:t>
            </a:r>
            <a:r>
              <a:rPr lang="en-US" sz="2800" b="1" baseline="30000" dirty="0">
                <a:effectLst>
                  <a:glow rad="88900">
                    <a:schemeClr val="bg1">
                      <a:alpha val="70000"/>
                    </a:schemeClr>
                  </a:glow>
                  <a:outerShdw blurRad="38100" dist="38100" dir="2700000" algn="tl">
                    <a:srgbClr val="000000">
                      <a:alpha val="43137"/>
                    </a:srgbClr>
                  </a:outerShdw>
                </a:effectLst>
                <a:latin typeface="+mn-lt"/>
              </a:rPr>
              <a:t>27 </a:t>
            </a:r>
            <a:r>
              <a:rPr lang="en-US" sz="2800" b="1" dirty="0">
                <a:effectLst>
                  <a:glow rad="88900">
                    <a:schemeClr val="bg1">
                      <a:alpha val="70000"/>
                    </a:schemeClr>
                  </a:glow>
                  <a:outerShdw blurRad="38100" dist="38100" dir="2700000" algn="tl">
                    <a:srgbClr val="000000">
                      <a:alpha val="43137"/>
                    </a:srgbClr>
                  </a:outerShdw>
                </a:effectLst>
                <a:latin typeface="+mn-lt"/>
              </a:rPr>
              <a:t>For it is written, “Rejoice, O barren one who does not bear; break forth and cry aloud, you who are not in labor!  For the children of the desolate one will be more than those of the one who has a husband.”  </a:t>
            </a:r>
            <a:r>
              <a:rPr lang="en-US" sz="2800" b="1" baseline="30000" dirty="0">
                <a:effectLst>
                  <a:glow rad="88900">
                    <a:schemeClr val="bg1">
                      <a:alpha val="70000"/>
                    </a:schemeClr>
                  </a:glow>
                  <a:outerShdw blurRad="38100" dist="38100" dir="2700000" algn="tl">
                    <a:srgbClr val="000000">
                      <a:alpha val="43137"/>
                    </a:srgbClr>
                  </a:outerShdw>
                </a:effectLst>
                <a:latin typeface="+mn-lt"/>
              </a:rPr>
              <a:t>28 </a:t>
            </a:r>
            <a:r>
              <a:rPr lang="en-US" sz="2800" b="1" dirty="0">
                <a:effectLst>
                  <a:glow rad="88900">
                    <a:schemeClr val="bg1">
                      <a:alpha val="70000"/>
                    </a:schemeClr>
                  </a:glow>
                  <a:outerShdw blurRad="38100" dist="38100" dir="2700000" algn="tl">
                    <a:srgbClr val="000000">
                      <a:alpha val="43137"/>
                    </a:srgbClr>
                  </a:outerShdw>
                </a:effectLst>
                <a:latin typeface="+mn-lt"/>
              </a:rPr>
              <a:t>Now you,</a:t>
            </a:r>
            <a:r>
              <a:rPr lang="en-US" sz="2800" b="1" baseline="30000" dirty="0">
                <a:effectLst>
                  <a:glow rad="88900">
                    <a:schemeClr val="bg1">
                      <a:alpha val="70000"/>
                    </a:schemeClr>
                  </a:glow>
                  <a:outerShdw blurRad="38100" dist="38100" dir="2700000" algn="tl">
                    <a:srgbClr val="000000">
                      <a:alpha val="43137"/>
                    </a:srgbClr>
                  </a:outerShdw>
                </a:effectLst>
                <a:latin typeface="+mn-lt"/>
              </a:rPr>
              <a:t> </a:t>
            </a:r>
            <a:r>
              <a:rPr lang="en-US" sz="2800" b="1" dirty="0">
                <a:effectLst>
                  <a:glow rad="88900">
                    <a:schemeClr val="bg1">
                      <a:alpha val="70000"/>
                    </a:schemeClr>
                  </a:glow>
                  <a:outerShdw blurRad="38100" dist="38100" dir="2700000" algn="tl">
                    <a:srgbClr val="000000">
                      <a:alpha val="43137"/>
                    </a:srgbClr>
                  </a:outerShdw>
                </a:effectLst>
                <a:latin typeface="+mn-lt"/>
              </a:rPr>
              <a:t>brothers, like Isaac, are children of promise.  </a:t>
            </a:r>
            <a:r>
              <a:rPr lang="en-US" sz="2800" b="1" baseline="30000" dirty="0">
                <a:effectLst>
                  <a:glow rad="88900">
                    <a:schemeClr val="bg1">
                      <a:alpha val="70000"/>
                    </a:schemeClr>
                  </a:glow>
                  <a:outerShdw blurRad="38100" dist="38100" dir="2700000" algn="tl">
                    <a:srgbClr val="000000">
                      <a:alpha val="43137"/>
                    </a:srgbClr>
                  </a:outerShdw>
                </a:effectLst>
                <a:latin typeface="+mn-lt"/>
              </a:rPr>
              <a:t>29 </a:t>
            </a:r>
            <a:r>
              <a:rPr lang="en-US" sz="2800" b="1" dirty="0">
                <a:effectLst>
                  <a:glow rad="88900">
                    <a:schemeClr val="bg1">
                      <a:alpha val="70000"/>
                    </a:schemeClr>
                  </a:glow>
                  <a:outerShdw blurRad="38100" dist="38100" dir="2700000" algn="tl">
                    <a:srgbClr val="000000">
                      <a:alpha val="43137"/>
                    </a:srgbClr>
                  </a:outerShdw>
                </a:effectLst>
                <a:latin typeface="+mn-lt"/>
              </a:rPr>
              <a:t>But just as at that time he who was born according to the flesh persecuted him who was born according to the Spirit, so also it is now.  </a:t>
            </a:r>
            <a:r>
              <a:rPr lang="en-US" sz="2800" b="1" baseline="30000" dirty="0">
                <a:effectLst>
                  <a:glow rad="88900">
                    <a:schemeClr val="bg1">
                      <a:alpha val="70000"/>
                    </a:schemeClr>
                  </a:glow>
                  <a:outerShdw blurRad="38100" dist="38100" dir="2700000" algn="tl">
                    <a:srgbClr val="000000">
                      <a:alpha val="43137"/>
                    </a:srgbClr>
                  </a:outerShdw>
                </a:effectLst>
                <a:latin typeface="+mn-lt"/>
              </a:rPr>
              <a:t>30 </a:t>
            </a:r>
            <a:r>
              <a:rPr lang="en-US" sz="2800" b="1" dirty="0">
                <a:effectLst>
                  <a:glow rad="88900">
                    <a:schemeClr val="bg1">
                      <a:alpha val="70000"/>
                    </a:schemeClr>
                  </a:glow>
                  <a:outerShdw blurRad="38100" dist="38100" dir="2700000" algn="tl">
                    <a:srgbClr val="000000">
                      <a:alpha val="43137"/>
                    </a:srgbClr>
                  </a:outerShdw>
                </a:effectLst>
                <a:latin typeface="+mn-lt"/>
              </a:rPr>
              <a:t>But what does the Scripture say? “Cast out the slave woman and her son, for the son of the slave woman shall not inherit with the son of the free woman.”  </a:t>
            </a:r>
            <a:r>
              <a:rPr lang="en-US" sz="2800" b="1" baseline="30000" dirty="0">
                <a:effectLst>
                  <a:glow rad="88900">
                    <a:schemeClr val="bg1">
                      <a:alpha val="70000"/>
                    </a:schemeClr>
                  </a:glow>
                  <a:outerShdw blurRad="38100" dist="38100" dir="2700000" algn="tl">
                    <a:srgbClr val="000000">
                      <a:alpha val="43137"/>
                    </a:srgbClr>
                  </a:outerShdw>
                </a:effectLst>
                <a:latin typeface="+mn-lt"/>
              </a:rPr>
              <a:t>31 </a:t>
            </a:r>
            <a:r>
              <a:rPr lang="en-US" sz="2800" b="1" dirty="0">
                <a:effectLst>
                  <a:glow rad="88900">
                    <a:schemeClr val="bg1">
                      <a:alpha val="70000"/>
                    </a:schemeClr>
                  </a:glow>
                  <a:outerShdw blurRad="38100" dist="38100" dir="2700000" algn="tl">
                    <a:srgbClr val="000000">
                      <a:alpha val="43137"/>
                    </a:srgbClr>
                  </a:outerShdw>
                </a:effectLst>
                <a:latin typeface="+mn-lt"/>
              </a:rPr>
              <a:t>So, brothers, we are not children of the slave but of the free woman.</a:t>
            </a:r>
            <a:r>
              <a:rPr lang="en-US" sz="2800" dirty="0">
                <a:effectLst>
                  <a:glow rad="88900">
                    <a:schemeClr val="bg1">
                      <a:alpha val="70000"/>
                    </a:schemeClr>
                  </a:glow>
                  <a:outerShdw blurRad="38100" dist="38100" dir="2700000" algn="tl">
                    <a:srgbClr val="000000">
                      <a:alpha val="43137"/>
                    </a:srgbClr>
                  </a:outerShdw>
                </a:effectLst>
                <a:latin typeface="+mn-lt"/>
              </a:rPr>
              <a:t/>
            </a:r>
            <a:br>
              <a:rPr lang="en-US" sz="2800" dirty="0">
                <a:effectLst>
                  <a:glow rad="88900">
                    <a:schemeClr val="bg1">
                      <a:alpha val="70000"/>
                    </a:schemeClr>
                  </a:glow>
                  <a:outerShdw blurRad="38100" dist="38100" dir="2700000" algn="tl">
                    <a:srgbClr val="000000">
                      <a:alpha val="43137"/>
                    </a:srgbClr>
                  </a:outerShdw>
                </a:effectLst>
                <a:latin typeface="+mn-lt"/>
              </a:rPr>
            </a:br>
            <a:endParaRPr lang="en-US" sz="2800" dirty="0">
              <a:effectLst>
                <a:glow rad="88900">
                  <a:schemeClr val="bg1">
                    <a:alpha val="70000"/>
                  </a:schemeClr>
                </a:glow>
                <a:outerShdw blurRad="38100" dist="38100" dir="2700000" algn="tl">
                  <a:srgbClr val="000000">
                    <a:alpha val="43137"/>
                  </a:srgbClr>
                </a:outerShdw>
              </a:effectLst>
              <a:latin typeface="+mn-lt"/>
            </a:endParaRPr>
          </a:p>
        </p:txBody>
      </p:sp>
      <p:sp>
        <p:nvSpPr>
          <p:cNvPr id="4" name="TextBox 3"/>
          <p:cNvSpPr txBox="1"/>
          <p:nvPr/>
        </p:nvSpPr>
        <p:spPr>
          <a:xfrm>
            <a:off x="4659086" y="6457890"/>
            <a:ext cx="2598057" cy="400110"/>
          </a:xfrm>
          <a:prstGeom prst="rect">
            <a:avLst/>
          </a:prstGeom>
          <a:noFill/>
        </p:spPr>
        <p:txBody>
          <a:bodyPr wrap="square" rtlCol="0">
            <a:spAutoFit/>
          </a:bodyPr>
          <a:lstStyle/>
          <a:p>
            <a:r>
              <a:rPr lang="en-US" sz="2000" b="1" dirty="0">
                <a:effectLst>
                  <a:glow rad="88900">
                    <a:schemeClr val="bg1">
                      <a:alpha val="70000"/>
                    </a:schemeClr>
                  </a:glow>
                  <a:outerShdw blurRad="38100" dist="38100" dir="2700000" algn="tl">
                    <a:srgbClr val="000000">
                      <a:alpha val="43137"/>
                    </a:srgbClr>
                  </a:outerShdw>
                </a:effectLst>
                <a:ea typeface="+mj-ea"/>
                <a:cs typeface="+mj-cs"/>
              </a:rPr>
              <a:t>Galatians 4:21-31 ESV</a:t>
            </a:r>
          </a:p>
        </p:txBody>
      </p:sp>
    </p:spTree>
    <p:extLst>
      <p:ext uri="{BB962C8B-B14F-4D97-AF65-F5344CB8AC3E}">
        <p14:creationId xmlns:p14="http://schemas.microsoft.com/office/powerpoint/2010/main" val="36497822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52" y="2803528"/>
            <a:ext cx="12079515" cy="1325563"/>
          </a:xfrm>
        </p:spPr>
        <p:txBody>
          <a:bodyPr>
            <a:noAutofit/>
          </a:bodyPr>
          <a:lstStyle/>
          <a:p>
            <a:pPr algn="ctr"/>
            <a:r>
              <a:rPr lang="en-US" sz="2800" b="1" baseline="30000" dirty="0">
                <a:effectLst>
                  <a:glow rad="88900">
                    <a:schemeClr val="bg1">
                      <a:alpha val="70000"/>
                    </a:schemeClr>
                  </a:glow>
                  <a:outerShdw blurRad="38100" dist="38100" dir="2700000" algn="tl">
                    <a:srgbClr val="000000">
                      <a:alpha val="43137"/>
                    </a:srgbClr>
                  </a:outerShdw>
                </a:effectLst>
                <a:latin typeface="+mn-lt"/>
              </a:rPr>
              <a:t>21 </a:t>
            </a:r>
            <a:r>
              <a:rPr lang="en-US" sz="2800" b="1" dirty="0">
                <a:effectLst>
                  <a:glow rad="88900">
                    <a:schemeClr val="bg1">
                      <a:alpha val="70000"/>
                    </a:schemeClr>
                  </a:glow>
                  <a:outerShdw blurRad="38100" dist="38100" dir="2700000" algn="tl">
                    <a:srgbClr val="000000">
                      <a:alpha val="43137"/>
                    </a:srgbClr>
                  </a:outerShdw>
                </a:effectLst>
                <a:latin typeface="+mn-lt"/>
              </a:rPr>
              <a:t>Tell me, you who desire to be under the law, do you not listen to the law?  </a:t>
            </a:r>
            <a:r>
              <a:rPr lang="en-US" sz="2800" b="1" baseline="30000" dirty="0">
                <a:solidFill>
                  <a:schemeClr val="bg1"/>
                </a:solidFill>
                <a:effectLst>
                  <a:glow rad="88900">
                    <a:srgbClr val="FF0000">
                      <a:alpha val="70000"/>
                    </a:srgbClr>
                  </a:glow>
                  <a:outerShdw blurRad="38100" dist="38100" dir="2700000" algn="tl">
                    <a:srgbClr val="000000">
                      <a:alpha val="43137"/>
                    </a:srgbClr>
                  </a:outerShdw>
                </a:effectLst>
                <a:latin typeface="+mn-lt"/>
              </a:rPr>
              <a:t>22 </a:t>
            </a:r>
            <a:r>
              <a:rPr lang="en-US" sz="2800" b="1" dirty="0">
                <a:solidFill>
                  <a:schemeClr val="bg1"/>
                </a:solidFill>
                <a:effectLst>
                  <a:glow rad="88900">
                    <a:srgbClr val="FF0000">
                      <a:alpha val="70000"/>
                    </a:srgbClr>
                  </a:glow>
                  <a:outerShdw blurRad="38100" dist="38100" dir="2700000" algn="tl">
                    <a:srgbClr val="000000">
                      <a:alpha val="43137"/>
                    </a:srgbClr>
                  </a:outerShdw>
                </a:effectLst>
                <a:latin typeface="+mn-lt"/>
              </a:rPr>
              <a:t>For it is written that Abraham had two sons, one by a slave woman and one by a free woman.  </a:t>
            </a:r>
            <a:r>
              <a:rPr lang="en-US" sz="2800" b="1" baseline="30000" dirty="0">
                <a:solidFill>
                  <a:schemeClr val="bg1"/>
                </a:solidFill>
                <a:effectLst>
                  <a:glow rad="88900">
                    <a:srgbClr val="FF0000">
                      <a:alpha val="70000"/>
                    </a:srgbClr>
                  </a:glow>
                  <a:outerShdw blurRad="38100" dist="38100" dir="2700000" algn="tl">
                    <a:srgbClr val="000000">
                      <a:alpha val="43137"/>
                    </a:srgbClr>
                  </a:outerShdw>
                </a:effectLst>
                <a:latin typeface="+mn-lt"/>
              </a:rPr>
              <a:t>23 </a:t>
            </a:r>
            <a:r>
              <a:rPr lang="en-US" sz="2800" b="1" dirty="0">
                <a:solidFill>
                  <a:schemeClr val="bg1"/>
                </a:solidFill>
                <a:effectLst>
                  <a:glow rad="88900">
                    <a:srgbClr val="FF0000">
                      <a:alpha val="70000"/>
                    </a:srgbClr>
                  </a:glow>
                  <a:outerShdw blurRad="38100" dist="38100" dir="2700000" algn="tl">
                    <a:srgbClr val="000000">
                      <a:alpha val="43137"/>
                    </a:srgbClr>
                  </a:outerShdw>
                </a:effectLst>
                <a:latin typeface="+mn-lt"/>
              </a:rPr>
              <a:t>But the son of the slave was born according to the flesh, while the son of the free woman was born through promise.  </a:t>
            </a:r>
            <a:r>
              <a:rPr lang="en-US" sz="2800" b="1" baseline="30000" dirty="0">
                <a:solidFill>
                  <a:schemeClr val="bg1"/>
                </a:solidFill>
                <a:effectLst>
                  <a:glow rad="88900">
                    <a:srgbClr val="FF0000">
                      <a:alpha val="70000"/>
                    </a:srgbClr>
                  </a:glow>
                  <a:outerShdw blurRad="38100" dist="38100" dir="2700000" algn="tl">
                    <a:srgbClr val="000000">
                      <a:alpha val="43137"/>
                    </a:srgbClr>
                  </a:outerShdw>
                </a:effectLst>
                <a:latin typeface="+mn-lt"/>
              </a:rPr>
              <a:t>24 </a:t>
            </a:r>
            <a:r>
              <a:rPr lang="en-US" sz="2800" b="1" dirty="0">
                <a:solidFill>
                  <a:schemeClr val="bg1"/>
                </a:solidFill>
                <a:effectLst>
                  <a:glow rad="88900">
                    <a:srgbClr val="FF0000">
                      <a:alpha val="70000"/>
                    </a:srgbClr>
                  </a:glow>
                  <a:outerShdw blurRad="38100" dist="38100" dir="2700000" algn="tl">
                    <a:srgbClr val="000000">
                      <a:alpha val="43137"/>
                    </a:srgbClr>
                  </a:outerShdw>
                </a:effectLst>
                <a:latin typeface="+mn-lt"/>
              </a:rPr>
              <a:t>Now this may be interpreted allegorically: </a:t>
            </a:r>
            <a:r>
              <a:rPr lang="en-US" sz="2800" b="1" dirty="0">
                <a:effectLst>
                  <a:glow rad="88900">
                    <a:schemeClr val="bg1">
                      <a:alpha val="70000"/>
                    </a:schemeClr>
                  </a:glow>
                  <a:outerShdw blurRad="38100" dist="38100" dir="2700000" algn="tl">
                    <a:srgbClr val="000000">
                      <a:alpha val="43137"/>
                    </a:srgbClr>
                  </a:outerShdw>
                </a:effectLst>
                <a:latin typeface="+mn-lt"/>
              </a:rPr>
              <a:t>these women are two covenants. One is from Mount Sinai, bearing children for slavery; she is Hagar.  </a:t>
            </a:r>
            <a:r>
              <a:rPr lang="en-US" sz="2800" b="1" baseline="30000" dirty="0">
                <a:effectLst>
                  <a:glow rad="88900">
                    <a:schemeClr val="bg1">
                      <a:alpha val="70000"/>
                    </a:schemeClr>
                  </a:glow>
                  <a:outerShdw blurRad="38100" dist="38100" dir="2700000" algn="tl">
                    <a:srgbClr val="000000">
                      <a:alpha val="43137"/>
                    </a:srgbClr>
                  </a:outerShdw>
                </a:effectLst>
                <a:latin typeface="+mn-lt"/>
              </a:rPr>
              <a:t>25 </a:t>
            </a:r>
            <a:r>
              <a:rPr lang="en-US" sz="2800" b="1" dirty="0">
                <a:effectLst>
                  <a:glow rad="88900">
                    <a:schemeClr val="bg1">
                      <a:alpha val="70000"/>
                    </a:schemeClr>
                  </a:glow>
                  <a:outerShdw blurRad="38100" dist="38100" dir="2700000" algn="tl">
                    <a:srgbClr val="000000">
                      <a:alpha val="43137"/>
                    </a:srgbClr>
                  </a:outerShdw>
                </a:effectLst>
                <a:latin typeface="+mn-lt"/>
              </a:rPr>
              <a:t>Now Hagar is Mount Sinai in Arabia;</a:t>
            </a:r>
            <a:r>
              <a:rPr lang="en-US" sz="2800" b="1" baseline="30000" dirty="0">
                <a:effectLst>
                  <a:glow rad="88900">
                    <a:schemeClr val="bg1">
                      <a:alpha val="70000"/>
                    </a:schemeClr>
                  </a:glow>
                  <a:outerShdw blurRad="38100" dist="38100" dir="2700000" algn="tl">
                    <a:srgbClr val="000000">
                      <a:alpha val="43137"/>
                    </a:srgbClr>
                  </a:outerShdw>
                </a:effectLst>
                <a:latin typeface="+mn-lt"/>
              </a:rPr>
              <a:t> </a:t>
            </a:r>
            <a:r>
              <a:rPr lang="en-US" sz="2800" b="1" dirty="0">
                <a:effectLst>
                  <a:glow rad="88900">
                    <a:schemeClr val="bg1">
                      <a:alpha val="70000"/>
                    </a:schemeClr>
                  </a:glow>
                  <a:outerShdw blurRad="38100" dist="38100" dir="2700000" algn="tl">
                    <a:srgbClr val="000000">
                      <a:alpha val="43137"/>
                    </a:srgbClr>
                  </a:outerShdw>
                </a:effectLst>
                <a:latin typeface="+mn-lt"/>
              </a:rPr>
              <a:t>she corresponds to the present Jerusalem, for she is in slavery with her children.  </a:t>
            </a:r>
            <a:r>
              <a:rPr lang="en-US" sz="2800" b="1" baseline="30000" dirty="0">
                <a:effectLst>
                  <a:glow rad="88900">
                    <a:schemeClr val="bg1">
                      <a:alpha val="70000"/>
                    </a:schemeClr>
                  </a:glow>
                  <a:outerShdw blurRad="38100" dist="38100" dir="2700000" algn="tl">
                    <a:srgbClr val="000000">
                      <a:alpha val="43137"/>
                    </a:srgbClr>
                  </a:outerShdw>
                </a:effectLst>
                <a:latin typeface="+mn-lt"/>
              </a:rPr>
              <a:t>26 </a:t>
            </a:r>
            <a:r>
              <a:rPr lang="en-US" sz="2800" b="1" dirty="0">
                <a:effectLst>
                  <a:glow rad="88900">
                    <a:schemeClr val="bg1">
                      <a:alpha val="70000"/>
                    </a:schemeClr>
                  </a:glow>
                  <a:outerShdw blurRad="38100" dist="38100" dir="2700000" algn="tl">
                    <a:srgbClr val="000000">
                      <a:alpha val="43137"/>
                    </a:srgbClr>
                  </a:outerShdw>
                </a:effectLst>
                <a:latin typeface="+mn-lt"/>
              </a:rPr>
              <a:t>But the Jerusalem above is free, and she is our mother.  </a:t>
            </a:r>
            <a:r>
              <a:rPr lang="en-US" sz="2800" b="1" baseline="30000" dirty="0">
                <a:effectLst>
                  <a:glow rad="88900">
                    <a:schemeClr val="bg1">
                      <a:alpha val="70000"/>
                    </a:schemeClr>
                  </a:glow>
                  <a:outerShdw blurRad="38100" dist="38100" dir="2700000" algn="tl">
                    <a:srgbClr val="000000">
                      <a:alpha val="43137"/>
                    </a:srgbClr>
                  </a:outerShdw>
                </a:effectLst>
                <a:latin typeface="+mn-lt"/>
              </a:rPr>
              <a:t>27 </a:t>
            </a:r>
            <a:r>
              <a:rPr lang="en-US" sz="2800" b="1" dirty="0">
                <a:effectLst>
                  <a:glow rad="88900">
                    <a:schemeClr val="bg1">
                      <a:alpha val="70000"/>
                    </a:schemeClr>
                  </a:glow>
                  <a:outerShdw blurRad="38100" dist="38100" dir="2700000" algn="tl">
                    <a:srgbClr val="000000">
                      <a:alpha val="43137"/>
                    </a:srgbClr>
                  </a:outerShdw>
                </a:effectLst>
                <a:latin typeface="+mn-lt"/>
              </a:rPr>
              <a:t>For it is written, “Rejoice, O barren one who does not bear; break forth and cry aloud, you who are not in labor!  For the children of the desolate one will be more than those of the one who has a husband.”  </a:t>
            </a:r>
            <a:r>
              <a:rPr lang="en-US" sz="2800" b="1" baseline="30000" dirty="0">
                <a:effectLst>
                  <a:glow rad="88900">
                    <a:schemeClr val="bg1">
                      <a:alpha val="70000"/>
                    </a:schemeClr>
                  </a:glow>
                  <a:outerShdw blurRad="38100" dist="38100" dir="2700000" algn="tl">
                    <a:srgbClr val="000000">
                      <a:alpha val="43137"/>
                    </a:srgbClr>
                  </a:outerShdw>
                </a:effectLst>
                <a:latin typeface="+mn-lt"/>
              </a:rPr>
              <a:t>28 </a:t>
            </a:r>
            <a:r>
              <a:rPr lang="en-US" sz="2800" b="1" dirty="0">
                <a:effectLst>
                  <a:glow rad="88900">
                    <a:schemeClr val="bg1">
                      <a:alpha val="70000"/>
                    </a:schemeClr>
                  </a:glow>
                  <a:outerShdw blurRad="38100" dist="38100" dir="2700000" algn="tl">
                    <a:srgbClr val="000000">
                      <a:alpha val="43137"/>
                    </a:srgbClr>
                  </a:outerShdw>
                </a:effectLst>
                <a:latin typeface="+mn-lt"/>
              </a:rPr>
              <a:t>Now you,</a:t>
            </a:r>
            <a:r>
              <a:rPr lang="en-US" sz="2800" b="1" baseline="30000" dirty="0">
                <a:effectLst>
                  <a:glow rad="88900">
                    <a:schemeClr val="bg1">
                      <a:alpha val="70000"/>
                    </a:schemeClr>
                  </a:glow>
                  <a:outerShdw blurRad="38100" dist="38100" dir="2700000" algn="tl">
                    <a:srgbClr val="000000">
                      <a:alpha val="43137"/>
                    </a:srgbClr>
                  </a:outerShdw>
                </a:effectLst>
                <a:latin typeface="+mn-lt"/>
              </a:rPr>
              <a:t> </a:t>
            </a:r>
            <a:r>
              <a:rPr lang="en-US" sz="2800" b="1" dirty="0">
                <a:effectLst>
                  <a:glow rad="88900">
                    <a:schemeClr val="bg1">
                      <a:alpha val="70000"/>
                    </a:schemeClr>
                  </a:glow>
                  <a:outerShdw blurRad="38100" dist="38100" dir="2700000" algn="tl">
                    <a:srgbClr val="000000">
                      <a:alpha val="43137"/>
                    </a:srgbClr>
                  </a:outerShdw>
                </a:effectLst>
                <a:latin typeface="+mn-lt"/>
              </a:rPr>
              <a:t>brothers, like Isaac, are children of promise.  </a:t>
            </a:r>
            <a:r>
              <a:rPr lang="en-US" sz="2800" b="1" baseline="30000" dirty="0">
                <a:effectLst>
                  <a:glow rad="88900">
                    <a:schemeClr val="bg1">
                      <a:alpha val="70000"/>
                    </a:schemeClr>
                  </a:glow>
                  <a:outerShdw blurRad="38100" dist="38100" dir="2700000" algn="tl">
                    <a:srgbClr val="000000">
                      <a:alpha val="43137"/>
                    </a:srgbClr>
                  </a:outerShdw>
                </a:effectLst>
                <a:latin typeface="+mn-lt"/>
              </a:rPr>
              <a:t>29 </a:t>
            </a:r>
            <a:r>
              <a:rPr lang="en-US" sz="2800" b="1" dirty="0">
                <a:effectLst>
                  <a:glow rad="88900">
                    <a:schemeClr val="bg1">
                      <a:alpha val="70000"/>
                    </a:schemeClr>
                  </a:glow>
                  <a:outerShdw blurRad="38100" dist="38100" dir="2700000" algn="tl">
                    <a:srgbClr val="000000">
                      <a:alpha val="43137"/>
                    </a:srgbClr>
                  </a:outerShdw>
                </a:effectLst>
                <a:latin typeface="+mn-lt"/>
              </a:rPr>
              <a:t>But just as at that time he who was born according to the flesh persecuted him who was born according to the Spirit, so also it is now.  </a:t>
            </a:r>
            <a:r>
              <a:rPr lang="en-US" sz="2800" b="1" baseline="30000" dirty="0">
                <a:effectLst>
                  <a:glow rad="88900">
                    <a:schemeClr val="bg1">
                      <a:alpha val="70000"/>
                    </a:schemeClr>
                  </a:glow>
                  <a:outerShdw blurRad="38100" dist="38100" dir="2700000" algn="tl">
                    <a:srgbClr val="000000">
                      <a:alpha val="43137"/>
                    </a:srgbClr>
                  </a:outerShdw>
                </a:effectLst>
                <a:latin typeface="+mn-lt"/>
              </a:rPr>
              <a:t>30 </a:t>
            </a:r>
            <a:r>
              <a:rPr lang="en-US" sz="2800" b="1" dirty="0">
                <a:effectLst>
                  <a:glow rad="88900">
                    <a:schemeClr val="bg1">
                      <a:alpha val="70000"/>
                    </a:schemeClr>
                  </a:glow>
                  <a:outerShdw blurRad="38100" dist="38100" dir="2700000" algn="tl">
                    <a:srgbClr val="000000">
                      <a:alpha val="43137"/>
                    </a:srgbClr>
                  </a:outerShdw>
                </a:effectLst>
                <a:latin typeface="+mn-lt"/>
              </a:rPr>
              <a:t>But what does the Scripture say? “Cast out the slave woman and her son, for the son of the slave woman shall not inherit with the son of the free woman.”  </a:t>
            </a:r>
            <a:r>
              <a:rPr lang="en-US" sz="2800" b="1" baseline="30000" dirty="0">
                <a:effectLst>
                  <a:glow rad="88900">
                    <a:schemeClr val="bg1">
                      <a:alpha val="70000"/>
                    </a:schemeClr>
                  </a:glow>
                  <a:outerShdw blurRad="38100" dist="38100" dir="2700000" algn="tl">
                    <a:srgbClr val="000000">
                      <a:alpha val="43137"/>
                    </a:srgbClr>
                  </a:outerShdw>
                </a:effectLst>
                <a:latin typeface="+mn-lt"/>
              </a:rPr>
              <a:t>31 </a:t>
            </a:r>
            <a:r>
              <a:rPr lang="en-US" sz="2800" b="1" dirty="0">
                <a:effectLst>
                  <a:glow rad="88900">
                    <a:schemeClr val="bg1">
                      <a:alpha val="70000"/>
                    </a:schemeClr>
                  </a:glow>
                  <a:outerShdw blurRad="38100" dist="38100" dir="2700000" algn="tl">
                    <a:srgbClr val="000000">
                      <a:alpha val="43137"/>
                    </a:srgbClr>
                  </a:outerShdw>
                </a:effectLst>
                <a:latin typeface="+mn-lt"/>
              </a:rPr>
              <a:t>So, brothers, we are not children of the slave but of the free woman.</a:t>
            </a:r>
            <a:r>
              <a:rPr lang="en-US" sz="2800" dirty="0">
                <a:effectLst>
                  <a:glow rad="88900">
                    <a:schemeClr val="bg1">
                      <a:alpha val="70000"/>
                    </a:schemeClr>
                  </a:glow>
                  <a:outerShdw blurRad="38100" dist="38100" dir="2700000" algn="tl">
                    <a:srgbClr val="000000">
                      <a:alpha val="43137"/>
                    </a:srgbClr>
                  </a:outerShdw>
                </a:effectLst>
                <a:latin typeface="+mn-lt"/>
              </a:rPr>
              <a:t/>
            </a:r>
            <a:br>
              <a:rPr lang="en-US" sz="2800" dirty="0">
                <a:effectLst>
                  <a:glow rad="88900">
                    <a:schemeClr val="bg1">
                      <a:alpha val="70000"/>
                    </a:schemeClr>
                  </a:glow>
                  <a:outerShdw blurRad="38100" dist="38100" dir="2700000" algn="tl">
                    <a:srgbClr val="000000">
                      <a:alpha val="43137"/>
                    </a:srgbClr>
                  </a:outerShdw>
                </a:effectLst>
                <a:latin typeface="+mn-lt"/>
              </a:rPr>
            </a:br>
            <a:endParaRPr lang="en-US" sz="2800" dirty="0">
              <a:effectLst>
                <a:glow rad="88900">
                  <a:schemeClr val="bg1">
                    <a:alpha val="70000"/>
                  </a:schemeClr>
                </a:glow>
                <a:outerShdw blurRad="38100" dist="38100" dir="2700000" algn="tl">
                  <a:srgbClr val="000000">
                    <a:alpha val="43137"/>
                  </a:srgbClr>
                </a:outerShdw>
              </a:effectLst>
              <a:latin typeface="+mn-lt"/>
            </a:endParaRPr>
          </a:p>
        </p:txBody>
      </p:sp>
      <p:sp>
        <p:nvSpPr>
          <p:cNvPr id="4" name="TextBox 3"/>
          <p:cNvSpPr txBox="1"/>
          <p:nvPr/>
        </p:nvSpPr>
        <p:spPr>
          <a:xfrm>
            <a:off x="4659086" y="6457890"/>
            <a:ext cx="2598057" cy="400110"/>
          </a:xfrm>
          <a:prstGeom prst="rect">
            <a:avLst/>
          </a:prstGeom>
          <a:noFill/>
        </p:spPr>
        <p:txBody>
          <a:bodyPr wrap="square" rtlCol="0">
            <a:spAutoFit/>
          </a:bodyPr>
          <a:lstStyle/>
          <a:p>
            <a:r>
              <a:rPr lang="en-US" sz="2000" b="1" dirty="0">
                <a:effectLst>
                  <a:glow rad="88900">
                    <a:schemeClr val="bg1">
                      <a:alpha val="70000"/>
                    </a:schemeClr>
                  </a:glow>
                  <a:outerShdw blurRad="38100" dist="38100" dir="2700000" algn="tl">
                    <a:srgbClr val="000000">
                      <a:alpha val="43137"/>
                    </a:srgbClr>
                  </a:outerShdw>
                </a:effectLst>
                <a:ea typeface="+mj-ea"/>
                <a:cs typeface="+mj-cs"/>
              </a:rPr>
              <a:t>Galatians 4:21-31 ESV</a:t>
            </a:r>
          </a:p>
        </p:txBody>
      </p:sp>
    </p:spTree>
    <p:extLst>
      <p:ext uri="{BB962C8B-B14F-4D97-AF65-F5344CB8AC3E}">
        <p14:creationId xmlns:p14="http://schemas.microsoft.com/office/powerpoint/2010/main" val="13498439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52" y="2803528"/>
            <a:ext cx="12079515" cy="1325563"/>
          </a:xfrm>
        </p:spPr>
        <p:txBody>
          <a:bodyPr>
            <a:noAutofit/>
          </a:bodyPr>
          <a:lstStyle/>
          <a:p>
            <a:pPr algn="ctr"/>
            <a:r>
              <a:rPr lang="en-US" sz="2800" b="1" baseline="30000" dirty="0">
                <a:effectLst>
                  <a:glow rad="88900">
                    <a:schemeClr val="bg1">
                      <a:alpha val="70000"/>
                    </a:schemeClr>
                  </a:glow>
                  <a:outerShdw blurRad="38100" dist="38100" dir="2700000" algn="tl">
                    <a:srgbClr val="000000">
                      <a:alpha val="43137"/>
                    </a:srgbClr>
                  </a:outerShdw>
                </a:effectLst>
                <a:latin typeface="+mn-lt"/>
              </a:rPr>
              <a:t>21 </a:t>
            </a:r>
            <a:r>
              <a:rPr lang="en-US" sz="2800" b="1" dirty="0">
                <a:effectLst>
                  <a:glow rad="88900">
                    <a:schemeClr val="bg1">
                      <a:alpha val="70000"/>
                    </a:schemeClr>
                  </a:glow>
                  <a:outerShdw blurRad="38100" dist="38100" dir="2700000" algn="tl">
                    <a:srgbClr val="000000">
                      <a:alpha val="43137"/>
                    </a:srgbClr>
                  </a:outerShdw>
                </a:effectLst>
                <a:latin typeface="+mn-lt"/>
              </a:rPr>
              <a:t>Tell me, you who desire to be under the law, do you not listen to the law?  </a:t>
            </a:r>
            <a:r>
              <a:rPr lang="en-US" sz="2800" b="1" baseline="30000" dirty="0">
                <a:effectLst>
                  <a:glow rad="88900">
                    <a:schemeClr val="bg1">
                      <a:alpha val="70000"/>
                    </a:schemeClr>
                  </a:glow>
                  <a:outerShdw blurRad="38100" dist="38100" dir="2700000" algn="tl">
                    <a:srgbClr val="000000">
                      <a:alpha val="43137"/>
                    </a:srgbClr>
                  </a:outerShdw>
                </a:effectLst>
                <a:latin typeface="+mn-lt"/>
              </a:rPr>
              <a:t>22 </a:t>
            </a:r>
            <a:r>
              <a:rPr lang="en-US" sz="2800" b="1" dirty="0">
                <a:effectLst>
                  <a:glow rad="88900">
                    <a:schemeClr val="bg1">
                      <a:alpha val="70000"/>
                    </a:schemeClr>
                  </a:glow>
                  <a:outerShdw blurRad="38100" dist="38100" dir="2700000" algn="tl">
                    <a:srgbClr val="000000">
                      <a:alpha val="43137"/>
                    </a:srgbClr>
                  </a:outerShdw>
                </a:effectLst>
                <a:latin typeface="+mn-lt"/>
              </a:rPr>
              <a:t>For it is written that Abraham had two sons, one by a slave woman and one by a free woman.  </a:t>
            </a:r>
            <a:r>
              <a:rPr lang="en-US" sz="2800" b="1" baseline="30000" dirty="0">
                <a:effectLst>
                  <a:glow rad="88900">
                    <a:schemeClr val="bg1">
                      <a:alpha val="70000"/>
                    </a:schemeClr>
                  </a:glow>
                  <a:outerShdw blurRad="38100" dist="38100" dir="2700000" algn="tl">
                    <a:srgbClr val="000000">
                      <a:alpha val="43137"/>
                    </a:srgbClr>
                  </a:outerShdw>
                </a:effectLst>
                <a:latin typeface="+mn-lt"/>
              </a:rPr>
              <a:t>23 </a:t>
            </a:r>
            <a:r>
              <a:rPr lang="en-US" sz="2800" b="1" dirty="0">
                <a:effectLst>
                  <a:glow rad="88900">
                    <a:schemeClr val="bg1">
                      <a:alpha val="70000"/>
                    </a:schemeClr>
                  </a:glow>
                  <a:outerShdw blurRad="38100" dist="38100" dir="2700000" algn="tl">
                    <a:srgbClr val="000000">
                      <a:alpha val="43137"/>
                    </a:srgbClr>
                  </a:outerShdw>
                </a:effectLst>
                <a:latin typeface="+mn-lt"/>
              </a:rPr>
              <a:t>But the son of the slave was born according to the flesh, while the son of the free woman was born through promise.  </a:t>
            </a:r>
            <a:r>
              <a:rPr lang="en-US" sz="2800" b="1" baseline="30000" dirty="0">
                <a:solidFill>
                  <a:schemeClr val="bg1"/>
                </a:solidFill>
                <a:effectLst>
                  <a:glow rad="88900">
                    <a:srgbClr val="FF0000">
                      <a:alpha val="70000"/>
                    </a:srgbClr>
                  </a:glow>
                  <a:outerShdw blurRad="38100" dist="38100" dir="2700000" algn="tl">
                    <a:srgbClr val="000000">
                      <a:alpha val="43137"/>
                    </a:srgbClr>
                  </a:outerShdw>
                </a:effectLst>
                <a:latin typeface="+mn-lt"/>
              </a:rPr>
              <a:t>24 </a:t>
            </a:r>
            <a:r>
              <a:rPr lang="en-US" sz="2800" b="1" dirty="0">
                <a:solidFill>
                  <a:schemeClr val="bg1"/>
                </a:solidFill>
                <a:effectLst>
                  <a:glow rad="88900">
                    <a:srgbClr val="FF0000">
                      <a:alpha val="70000"/>
                    </a:srgbClr>
                  </a:glow>
                  <a:outerShdw blurRad="38100" dist="38100" dir="2700000" algn="tl">
                    <a:srgbClr val="000000">
                      <a:alpha val="43137"/>
                    </a:srgbClr>
                  </a:outerShdw>
                </a:effectLst>
                <a:latin typeface="+mn-lt"/>
              </a:rPr>
              <a:t>Now this may be interpreted allegorically: these women are two covenants.</a:t>
            </a:r>
            <a:r>
              <a:rPr lang="en-US" sz="2800" b="1" dirty="0">
                <a:effectLst>
                  <a:glow rad="88900">
                    <a:schemeClr val="bg1">
                      <a:alpha val="70000"/>
                    </a:schemeClr>
                  </a:glow>
                  <a:outerShdw blurRad="38100" dist="38100" dir="2700000" algn="tl">
                    <a:srgbClr val="000000">
                      <a:alpha val="43137"/>
                    </a:srgbClr>
                  </a:outerShdw>
                </a:effectLst>
                <a:latin typeface="+mn-lt"/>
              </a:rPr>
              <a:t> One is from Mount Sinai, bearing children for slavery; she is Hagar.  </a:t>
            </a:r>
            <a:r>
              <a:rPr lang="en-US" sz="2800" b="1" baseline="30000" dirty="0">
                <a:effectLst>
                  <a:glow rad="88900">
                    <a:schemeClr val="bg1">
                      <a:alpha val="70000"/>
                    </a:schemeClr>
                  </a:glow>
                  <a:outerShdw blurRad="38100" dist="38100" dir="2700000" algn="tl">
                    <a:srgbClr val="000000">
                      <a:alpha val="43137"/>
                    </a:srgbClr>
                  </a:outerShdw>
                </a:effectLst>
                <a:latin typeface="+mn-lt"/>
              </a:rPr>
              <a:t>25 </a:t>
            </a:r>
            <a:r>
              <a:rPr lang="en-US" sz="2800" b="1" dirty="0">
                <a:effectLst>
                  <a:glow rad="88900">
                    <a:schemeClr val="bg1">
                      <a:alpha val="70000"/>
                    </a:schemeClr>
                  </a:glow>
                  <a:outerShdw blurRad="38100" dist="38100" dir="2700000" algn="tl">
                    <a:srgbClr val="000000">
                      <a:alpha val="43137"/>
                    </a:srgbClr>
                  </a:outerShdw>
                </a:effectLst>
                <a:latin typeface="+mn-lt"/>
              </a:rPr>
              <a:t>Now Hagar is Mount Sinai in Arabia;</a:t>
            </a:r>
            <a:r>
              <a:rPr lang="en-US" sz="2800" b="1" baseline="30000" dirty="0">
                <a:effectLst>
                  <a:glow rad="88900">
                    <a:schemeClr val="bg1">
                      <a:alpha val="70000"/>
                    </a:schemeClr>
                  </a:glow>
                  <a:outerShdw blurRad="38100" dist="38100" dir="2700000" algn="tl">
                    <a:srgbClr val="000000">
                      <a:alpha val="43137"/>
                    </a:srgbClr>
                  </a:outerShdw>
                </a:effectLst>
                <a:latin typeface="+mn-lt"/>
              </a:rPr>
              <a:t> </a:t>
            </a:r>
            <a:r>
              <a:rPr lang="en-US" sz="2800" b="1" dirty="0">
                <a:effectLst>
                  <a:glow rad="88900">
                    <a:schemeClr val="bg1">
                      <a:alpha val="70000"/>
                    </a:schemeClr>
                  </a:glow>
                  <a:outerShdw blurRad="38100" dist="38100" dir="2700000" algn="tl">
                    <a:srgbClr val="000000">
                      <a:alpha val="43137"/>
                    </a:srgbClr>
                  </a:outerShdw>
                </a:effectLst>
                <a:latin typeface="+mn-lt"/>
              </a:rPr>
              <a:t>she corresponds to the present Jerusalem, for she is in slavery with her children.  </a:t>
            </a:r>
            <a:r>
              <a:rPr lang="en-US" sz="2800" b="1" baseline="30000" dirty="0">
                <a:effectLst>
                  <a:glow rad="88900">
                    <a:schemeClr val="bg1">
                      <a:alpha val="70000"/>
                    </a:schemeClr>
                  </a:glow>
                  <a:outerShdw blurRad="38100" dist="38100" dir="2700000" algn="tl">
                    <a:srgbClr val="000000">
                      <a:alpha val="43137"/>
                    </a:srgbClr>
                  </a:outerShdw>
                </a:effectLst>
                <a:latin typeface="+mn-lt"/>
              </a:rPr>
              <a:t>26 </a:t>
            </a:r>
            <a:r>
              <a:rPr lang="en-US" sz="2800" b="1" dirty="0">
                <a:effectLst>
                  <a:glow rad="88900">
                    <a:schemeClr val="bg1">
                      <a:alpha val="70000"/>
                    </a:schemeClr>
                  </a:glow>
                  <a:outerShdw blurRad="38100" dist="38100" dir="2700000" algn="tl">
                    <a:srgbClr val="000000">
                      <a:alpha val="43137"/>
                    </a:srgbClr>
                  </a:outerShdw>
                </a:effectLst>
                <a:latin typeface="+mn-lt"/>
              </a:rPr>
              <a:t>But the Jerusalem above is free, and she is our mother.  </a:t>
            </a:r>
            <a:r>
              <a:rPr lang="en-US" sz="2800" b="1" baseline="30000" dirty="0">
                <a:effectLst>
                  <a:glow rad="88900">
                    <a:schemeClr val="bg1">
                      <a:alpha val="70000"/>
                    </a:schemeClr>
                  </a:glow>
                  <a:outerShdw blurRad="38100" dist="38100" dir="2700000" algn="tl">
                    <a:srgbClr val="000000">
                      <a:alpha val="43137"/>
                    </a:srgbClr>
                  </a:outerShdw>
                </a:effectLst>
                <a:latin typeface="+mn-lt"/>
              </a:rPr>
              <a:t>27 </a:t>
            </a:r>
            <a:r>
              <a:rPr lang="en-US" sz="2800" b="1" dirty="0">
                <a:effectLst>
                  <a:glow rad="88900">
                    <a:schemeClr val="bg1">
                      <a:alpha val="70000"/>
                    </a:schemeClr>
                  </a:glow>
                  <a:outerShdw blurRad="38100" dist="38100" dir="2700000" algn="tl">
                    <a:srgbClr val="000000">
                      <a:alpha val="43137"/>
                    </a:srgbClr>
                  </a:outerShdw>
                </a:effectLst>
                <a:latin typeface="+mn-lt"/>
              </a:rPr>
              <a:t>For it is written, “Rejoice, O barren one who does not bear; break forth and cry aloud, you who are not in labor!  For the children of the desolate one will be more than those of the one who has a husband.”  </a:t>
            </a:r>
            <a:r>
              <a:rPr lang="en-US" sz="2800" b="1" baseline="30000" dirty="0">
                <a:effectLst>
                  <a:glow rad="88900">
                    <a:schemeClr val="bg1">
                      <a:alpha val="70000"/>
                    </a:schemeClr>
                  </a:glow>
                  <a:outerShdw blurRad="38100" dist="38100" dir="2700000" algn="tl">
                    <a:srgbClr val="000000">
                      <a:alpha val="43137"/>
                    </a:srgbClr>
                  </a:outerShdw>
                </a:effectLst>
                <a:latin typeface="+mn-lt"/>
              </a:rPr>
              <a:t>28 </a:t>
            </a:r>
            <a:r>
              <a:rPr lang="en-US" sz="2800" b="1" dirty="0">
                <a:effectLst>
                  <a:glow rad="88900">
                    <a:schemeClr val="bg1">
                      <a:alpha val="70000"/>
                    </a:schemeClr>
                  </a:glow>
                  <a:outerShdw blurRad="38100" dist="38100" dir="2700000" algn="tl">
                    <a:srgbClr val="000000">
                      <a:alpha val="43137"/>
                    </a:srgbClr>
                  </a:outerShdw>
                </a:effectLst>
                <a:latin typeface="+mn-lt"/>
              </a:rPr>
              <a:t>Now you,</a:t>
            </a:r>
            <a:r>
              <a:rPr lang="en-US" sz="2800" b="1" baseline="30000" dirty="0">
                <a:effectLst>
                  <a:glow rad="88900">
                    <a:schemeClr val="bg1">
                      <a:alpha val="70000"/>
                    </a:schemeClr>
                  </a:glow>
                  <a:outerShdw blurRad="38100" dist="38100" dir="2700000" algn="tl">
                    <a:srgbClr val="000000">
                      <a:alpha val="43137"/>
                    </a:srgbClr>
                  </a:outerShdw>
                </a:effectLst>
                <a:latin typeface="+mn-lt"/>
              </a:rPr>
              <a:t> </a:t>
            </a:r>
            <a:r>
              <a:rPr lang="en-US" sz="2800" b="1" dirty="0">
                <a:effectLst>
                  <a:glow rad="88900">
                    <a:schemeClr val="bg1">
                      <a:alpha val="70000"/>
                    </a:schemeClr>
                  </a:glow>
                  <a:outerShdw blurRad="38100" dist="38100" dir="2700000" algn="tl">
                    <a:srgbClr val="000000">
                      <a:alpha val="43137"/>
                    </a:srgbClr>
                  </a:outerShdw>
                </a:effectLst>
                <a:latin typeface="+mn-lt"/>
              </a:rPr>
              <a:t>brothers, like Isaac, are children of promise.  </a:t>
            </a:r>
            <a:r>
              <a:rPr lang="en-US" sz="2800" b="1" baseline="30000" dirty="0">
                <a:effectLst>
                  <a:glow rad="88900">
                    <a:schemeClr val="bg1">
                      <a:alpha val="70000"/>
                    </a:schemeClr>
                  </a:glow>
                  <a:outerShdw blurRad="38100" dist="38100" dir="2700000" algn="tl">
                    <a:srgbClr val="000000">
                      <a:alpha val="43137"/>
                    </a:srgbClr>
                  </a:outerShdw>
                </a:effectLst>
                <a:latin typeface="+mn-lt"/>
              </a:rPr>
              <a:t>29 </a:t>
            </a:r>
            <a:r>
              <a:rPr lang="en-US" sz="2800" b="1" dirty="0">
                <a:effectLst>
                  <a:glow rad="88900">
                    <a:schemeClr val="bg1">
                      <a:alpha val="70000"/>
                    </a:schemeClr>
                  </a:glow>
                  <a:outerShdw blurRad="38100" dist="38100" dir="2700000" algn="tl">
                    <a:srgbClr val="000000">
                      <a:alpha val="43137"/>
                    </a:srgbClr>
                  </a:outerShdw>
                </a:effectLst>
                <a:latin typeface="+mn-lt"/>
              </a:rPr>
              <a:t>But just as at that time he who was born according to the flesh persecuted him who was born according to the Spirit, so also it is now.  </a:t>
            </a:r>
            <a:r>
              <a:rPr lang="en-US" sz="2800" b="1" baseline="30000" dirty="0">
                <a:effectLst>
                  <a:glow rad="88900">
                    <a:schemeClr val="bg1">
                      <a:alpha val="70000"/>
                    </a:schemeClr>
                  </a:glow>
                  <a:outerShdw blurRad="38100" dist="38100" dir="2700000" algn="tl">
                    <a:srgbClr val="000000">
                      <a:alpha val="43137"/>
                    </a:srgbClr>
                  </a:outerShdw>
                </a:effectLst>
                <a:latin typeface="+mn-lt"/>
              </a:rPr>
              <a:t>30 </a:t>
            </a:r>
            <a:r>
              <a:rPr lang="en-US" sz="2800" b="1" dirty="0">
                <a:effectLst>
                  <a:glow rad="88900">
                    <a:schemeClr val="bg1">
                      <a:alpha val="70000"/>
                    </a:schemeClr>
                  </a:glow>
                  <a:outerShdw blurRad="38100" dist="38100" dir="2700000" algn="tl">
                    <a:srgbClr val="000000">
                      <a:alpha val="43137"/>
                    </a:srgbClr>
                  </a:outerShdw>
                </a:effectLst>
                <a:latin typeface="+mn-lt"/>
              </a:rPr>
              <a:t>But what does the Scripture say? “Cast out the slave woman and her son, for the son of the slave woman shall not inherit with the son of the free woman.”  </a:t>
            </a:r>
            <a:r>
              <a:rPr lang="en-US" sz="2800" b="1" baseline="30000" dirty="0">
                <a:effectLst>
                  <a:glow rad="88900">
                    <a:schemeClr val="bg1">
                      <a:alpha val="70000"/>
                    </a:schemeClr>
                  </a:glow>
                  <a:outerShdw blurRad="38100" dist="38100" dir="2700000" algn="tl">
                    <a:srgbClr val="000000">
                      <a:alpha val="43137"/>
                    </a:srgbClr>
                  </a:outerShdw>
                </a:effectLst>
                <a:latin typeface="+mn-lt"/>
              </a:rPr>
              <a:t>31 </a:t>
            </a:r>
            <a:r>
              <a:rPr lang="en-US" sz="2800" b="1" dirty="0">
                <a:effectLst>
                  <a:glow rad="88900">
                    <a:schemeClr val="bg1">
                      <a:alpha val="70000"/>
                    </a:schemeClr>
                  </a:glow>
                  <a:outerShdw blurRad="38100" dist="38100" dir="2700000" algn="tl">
                    <a:srgbClr val="000000">
                      <a:alpha val="43137"/>
                    </a:srgbClr>
                  </a:outerShdw>
                </a:effectLst>
                <a:latin typeface="+mn-lt"/>
              </a:rPr>
              <a:t>So, brothers, we are not children of the slave but of the free woman.</a:t>
            </a:r>
            <a:r>
              <a:rPr lang="en-US" sz="2800" dirty="0">
                <a:effectLst>
                  <a:glow rad="88900">
                    <a:schemeClr val="bg1">
                      <a:alpha val="70000"/>
                    </a:schemeClr>
                  </a:glow>
                  <a:outerShdw blurRad="38100" dist="38100" dir="2700000" algn="tl">
                    <a:srgbClr val="000000">
                      <a:alpha val="43137"/>
                    </a:srgbClr>
                  </a:outerShdw>
                </a:effectLst>
                <a:latin typeface="+mn-lt"/>
              </a:rPr>
              <a:t/>
            </a:r>
            <a:br>
              <a:rPr lang="en-US" sz="2800" dirty="0">
                <a:effectLst>
                  <a:glow rad="88900">
                    <a:schemeClr val="bg1">
                      <a:alpha val="70000"/>
                    </a:schemeClr>
                  </a:glow>
                  <a:outerShdw blurRad="38100" dist="38100" dir="2700000" algn="tl">
                    <a:srgbClr val="000000">
                      <a:alpha val="43137"/>
                    </a:srgbClr>
                  </a:outerShdw>
                </a:effectLst>
                <a:latin typeface="+mn-lt"/>
              </a:rPr>
            </a:br>
            <a:endParaRPr lang="en-US" sz="2800" dirty="0">
              <a:effectLst>
                <a:glow rad="88900">
                  <a:schemeClr val="bg1">
                    <a:alpha val="70000"/>
                  </a:schemeClr>
                </a:glow>
                <a:outerShdw blurRad="38100" dist="38100" dir="2700000" algn="tl">
                  <a:srgbClr val="000000">
                    <a:alpha val="43137"/>
                  </a:srgbClr>
                </a:outerShdw>
              </a:effectLst>
              <a:latin typeface="+mn-lt"/>
            </a:endParaRPr>
          </a:p>
        </p:txBody>
      </p:sp>
      <p:sp>
        <p:nvSpPr>
          <p:cNvPr id="4" name="TextBox 3"/>
          <p:cNvSpPr txBox="1"/>
          <p:nvPr/>
        </p:nvSpPr>
        <p:spPr>
          <a:xfrm>
            <a:off x="4659086" y="6457890"/>
            <a:ext cx="2598057" cy="400110"/>
          </a:xfrm>
          <a:prstGeom prst="rect">
            <a:avLst/>
          </a:prstGeom>
          <a:noFill/>
        </p:spPr>
        <p:txBody>
          <a:bodyPr wrap="square" rtlCol="0">
            <a:spAutoFit/>
          </a:bodyPr>
          <a:lstStyle/>
          <a:p>
            <a:r>
              <a:rPr lang="en-US" sz="2000" b="1" dirty="0">
                <a:effectLst>
                  <a:glow rad="88900">
                    <a:schemeClr val="bg1">
                      <a:alpha val="70000"/>
                    </a:schemeClr>
                  </a:glow>
                  <a:outerShdw blurRad="38100" dist="38100" dir="2700000" algn="tl">
                    <a:srgbClr val="000000">
                      <a:alpha val="43137"/>
                    </a:srgbClr>
                  </a:outerShdw>
                </a:effectLst>
                <a:ea typeface="+mj-ea"/>
                <a:cs typeface="+mj-cs"/>
              </a:rPr>
              <a:t>Galatians 4:21-31 ESV</a:t>
            </a:r>
          </a:p>
        </p:txBody>
      </p:sp>
    </p:spTree>
    <p:extLst>
      <p:ext uri="{BB962C8B-B14F-4D97-AF65-F5344CB8AC3E}">
        <p14:creationId xmlns:p14="http://schemas.microsoft.com/office/powerpoint/2010/main" val="37673895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52" y="2803528"/>
            <a:ext cx="12079515" cy="1325563"/>
          </a:xfrm>
        </p:spPr>
        <p:txBody>
          <a:bodyPr>
            <a:noAutofit/>
          </a:bodyPr>
          <a:lstStyle/>
          <a:p>
            <a:pPr algn="ctr"/>
            <a:r>
              <a:rPr lang="en-US" sz="2800" b="1" baseline="30000" dirty="0">
                <a:effectLst>
                  <a:glow rad="88900">
                    <a:schemeClr val="bg1">
                      <a:alpha val="70000"/>
                    </a:schemeClr>
                  </a:glow>
                  <a:outerShdw blurRad="38100" dist="38100" dir="2700000" algn="tl">
                    <a:srgbClr val="000000">
                      <a:alpha val="43137"/>
                    </a:srgbClr>
                  </a:outerShdw>
                </a:effectLst>
                <a:latin typeface="+mn-lt"/>
              </a:rPr>
              <a:t>21 </a:t>
            </a:r>
            <a:r>
              <a:rPr lang="en-US" sz="2800" b="1" dirty="0">
                <a:effectLst>
                  <a:glow rad="88900">
                    <a:schemeClr val="bg1">
                      <a:alpha val="70000"/>
                    </a:schemeClr>
                  </a:glow>
                  <a:outerShdw blurRad="38100" dist="38100" dir="2700000" algn="tl">
                    <a:srgbClr val="000000">
                      <a:alpha val="43137"/>
                    </a:srgbClr>
                  </a:outerShdw>
                </a:effectLst>
                <a:latin typeface="+mn-lt"/>
              </a:rPr>
              <a:t>Tell me, you who desire to be under the law, do you not listen to the law?  </a:t>
            </a:r>
            <a:r>
              <a:rPr lang="en-US" sz="2800" b="1" baseline="30000" dirty="0">
                <a:effectLst>
                  <a:glow rad="88900">
                    <a:schemeClr val="bg1">
                      <a:alpha val="70000"/>
                    </a:schemeClr>
                  </a:glow>
                  <a:outerShdw blurRad="38100" dist="38100" dir="2700000" algn="tl">
                    <a:srgbClr val="000000">
                      <a:alpha val="43137"/>
                    </a:srgbClr>
                  </a:outerShdw>
                </a:effectLst>
                <a:latin typeface="+mn-lt"/>
              </a:rPr>
              <a:t>22 </a:t>
            </a:r>
            <a:r>
              <a:rPr lang="en-US" sz="2800" b="1" dirty="0">
                <a:effectLst>
                  <a:glow rad="88900">
                    <a:schemeClr val="bg1">
                      <a:alpha val="70000"/>
                    </a:schemeClr>
                  </a:glow>
                  <a:outerShdw blurRad="38100" dist="38100" dir="2700000" algn="tl">
                    <a:srgbClr val="000000">
                      <a:alpha val="43137"/>
                    </a:srgbClr>
                  </a:outerShdw>
                </a:effectLst>
                <a:latin typeface="+mn-lt"/>
              </a:rPr>
              <a:t>For it is written that Abraham had two sons, one by a slave woman and one by a free woman.  </a:t>
            </a:r>
            <a:r>
              <a:rPr lang="en-US" sz="2800" b="1" baseline="30000" dirty="0">
                <a:effectLst>
                  <a:glow rad="88900">
                    <a:schemeClr val="bg1">
                      <a:alpha val="70000"/>
                    </a:schemeClr>
                  </a:glow>
                  <a:outerShdw blurRad="38100" dist="38100" dir="2700000" algn="tl">
                    <a:srgbClr val="000000">
                      <a:alpha val="43137"/>
                    </a:srgbClr>
                  </a:outerShdw>
                </a:effectLst>
                <a:latin typeface="+mn-lt"/>
              </a:rPr>
              <a:t>23 </a:t>
            </a:r>
            <a:r>
              <a:rPr lang="en-US" sz="2800" b="1" dirty="0">
                <a:effectLst>
                  <a:glow rad="88900">
                    <a:schemeClr val="bg1">
                      <a:alpha val="70000"/>
                    </a:schemeClr>
                  </a:glow>
                  <a:outerShdw blurRad="38100" dist="38100" dir="2700000" algn="tl">
                    <a:srgbClr val="000000">
                      <a:alpha val="43137"/>
                    </a:srgbClr>
                  </a:outerShdw>
                </a:effectLst>
                <a:latin typeface="+mn-lt"/>
              </a:rPr>
              <a:t>But the son of the slave was born according to the flesh, while the son of the free woman was born through promise.  </a:t>
            </a:r>
            <a:r>
              <a:rPr lang="en-US" sz="2800" b="1" baseline="30000" dirty="0">
                <a:effectLst>
                  <a:glow rad="88900">
                    <a:schemeClr val="bg1">
                      <a:alpha val="70000"/>
                    </a:schemeClr>
                  </a:glow>
                  <a:outerShdw blurRad="38100" dist="38100" dir="2700000" algn="tl">
                    <a:srgbClr val="000000">
                      <a:alpha val="43137"/>
                    </a:srgbClr>
                  </a:outerShdw>
                </a:effectLst>
                <a:latin typeface="+mn-lt"/>
              </a:rPr>
              <a:t>24 </a:t>
            </a:r>
            <a:r>
              <a:rPr lang="en-US" sz="2800" b="1" dirty="0">
                <a:effectLst>
                  <a:glow rad="88900">
                    <a:schemeClr val="bg1">
                      <a:alpha val="70000"/>
                    </a:schemeClr>
                  </a:glow>
                  <a:outerShdw blurRad="38100" dist="38100" dir="2700000" algn="tl">
                    <a:srgbClr val="000000">
                      <a:alpha val="43137"/>
                    </a:srgbClr>
                  </a:outerShdw>
                </a:effectLst>
                <a:latin typeface="+mn-lt"/>
              </a:rPr>
              <a:t>Now this may be interpreted allegorically: these women are two covenants. </a:t>
            </a:r>
            <a:r>
              <a:rPr lang="en-US" sz="2800" b="1" dirty="0">
                <a:solidFill>
                  <a:schemeClr val="bg1"/>
                </a:solidFill>
                <a:effectLst>
                  <a:glow rad="88900">
                    <a:srgbClr val="FF0000">
                      <a:alpha val="70000"/>
                    </a:srgbClr>
                  </a:glow>
                  <a:outerShdw blurRad="38100" dist="38100" dir="2700000" algn="tl">
                    <a:srgbClr val="000000">
                      <a:alpha val="43137"/>
                    </a:srgbClr>
                  </a:outerShdw>
                </a:effectLst>
                <a:latin typeface="+mn-lt"/>
              </a:rPr>
              <a:t>One is from Mount Sinai, bearing children for slavery; she is Hagar.  </a:t>
            </a:r>
            <a:r>
              <a:rPr lang="en-US" sz="2800" b="1" baseline="30000" dirty="0">
                <a:solidFill>
                  <a:schemeClr val="bg1"/>
                </a:solidFill>
                <a:effectLst>
                  <a:glow rad="88900">
                    <a:srgbClr val="FF0000">
                      <a:alpha val="70000"/>
                    </a:srgbClr>
                  </a:glow>
                  <a:outerShdw blurRad="38100" dist="38100" dir="2700000" algn="tl">
                    <a:srgbClr val="000000">
                      <a:alpha val="43137"/>
                    </a:srgbClr>
                  </a:outerShdw>
                </a:effectLst>
                <a:latin typeface="+mn-lt"/>
              </a:rPr>
              <a:t>25 </a:t>
            </a:r>
            <a:r>
              <a:rPr lang="en-US" sz="2800" b="1" dirty="0">
                <a:solidFill>
                  <a:schemeClr val="bg1"/>
                </a:solidFill>
                <a:effectLst>
                  <a:glow rad="88900">
                    <a:srgbClr val="FF0000">
                      <a:alpha val="70000"/>
                    </a:srgbClr>
                  </a:glow>
                  <a:outerShdw blurRad="38100" dist="38100" dir="2700000" algn="tl">
                    <a:srgbClr val="000000">
                      <a:alpha val="43137"/>
                    </a:srgbClr>
                  </a:outerShdw>
                </a:effectLst>
                <a:latin typeface="+mn-lt"/>
              </a:rPr>
              <a:t>Now Hagar is Mount Sinai in Arabia;</a:t>
            </a:r>
            <a:r>
              <a:rPr lang="en-US" sz="2800" b="1" baseline="30000" dirty="0">
                <a:solidFill>
                  <a:schemeClr val="bg1"/>
                </a:solidFill>
                <a:effectLst>
                  <a:glow rad="88900">
                    <a:srgbClr val="FF0000">
                      <a:alpha val="70000"/>
                    </a:srgbClr>
                  </a:glow>
                  <a:outerShdw blurRad="38100" dist="38100" dir="2700000" algn="tl">
                    <a:srgbClr val="000000">
                      <a:alpha val="43137"/>
                    </a:srgbClr>
                  </a:outerShdw>
                </a:effectLst>
                <a:latin typeface="+mn-lt"/>
              </a:rPr>
              <a:t> </a:t>
            </a:r>
            <a:r>
              <a:rPr lang="en-US" sz="2800" b="1" dirty="0">
                <a:solidFill>
                  <a:schemeClr val="bg1"/>
                </a:solidFill>
                <a:effectLst>
                  <a:glow rad="88900">
                    <a:srgbClr val="FF0000">
                      <a:alpha val="70000"/>
                    </a:srgbClr>
                  </a:glow>
                  <a:outerShdw blurRad="38100" dist="38100" dir="2700000" algn="tl">
                    <a:srgbClr val="000000">
                      <a:alpha val="43137"/>
                    </a:srgbClr>
                  </a:outerShdw>
                </a:effectLst>
                <a:latin typeface="+mn-lt"/>
              </a:rPr>
              <a:t>she corresponds to the present Jerusalem, for she is in slavery with her children.</a:t>
            </a:r>
            <a:r>
              <a:rPr lang="en-US" sz="2800" b="1" dirty="0">
                <a:effectLst>
                  <a:glow rad="88900">
                    <a:schemeClr val="bg1">
                      <a:alpha val="70000"/>
                    </a:schemeClr>
                  </a:glow>
                  <a:outerShdw blurRad="38100" dist="38100" dir="2700000" algn="tl">
                    <a:srgbClr val="000000">
                      <a:alpha val="43137"/>
                    </a:srgbClr>
                  </a:outerShdw>
                </a:effectLst>
                <a:latin typeface="+mn-lt"/>
              </a:rPr>
              <a:t>  </a:t>
            </a:r>
            <a:r>
              <a:rPr lang="en-US" sz="2800" b="1" baseline="30000" dirty="0">
                <a:effectLst>
                  <a:glow rad="88900">
                    <a:schemeClr val="bg1">
                      <a:alpha val="70000"/>
                    </a:schemeClr>
                  </a:glow>
                  <a:outerShdw blurRad="38100" dist="38100" dir="2700000" algn="tl">
                    <a:srgbClr val="000000">
                      <a:alpha val="43137"/>
                    </a:srgbClr>
                  </a:outerShdw>
                </a:effectLst>
                <a:latin typeface="+mn-lt"/>
              </a:rPr>
              <a:t>26 </a:t>
            </a:r>
            <a:r>
              <a:rPr lang="en-US" sz="2800" b="1" dirty="0">
                <a:effectLst>
                  <a:glow rad="88900">
                    <a:schemeClr val="bg1">
                      <a:alpha val="70000"/>
                    </a:schemeClr>
                  </a:glow>
                  <a:outerShdw blurRad="38100" dist="38100" dir="2700000" algn="tl">
                    <a:srgbClr val="000000">
                      <a:alpha val="43137"/>
                    </a:srgbClr>
                  </a:outerShdw>
                </a:effectLst>
                <a:latin typeface="+mn-lt"/>
              </a:rPr>
              <a:t>But the Jerusalem above is free, and she is our mother.  </a:t>
            </a:r>
            <a:r>
              <a:rPr lang="en-US" sz="2800" b="1" baseline="30000" dirty="0">
                <a:effectLst>
                  <a:glow rad="88900">
                    <a:schemeClr val="bg1">
                      <a:alpha val="70000"/>
                    </a:schemeClr>
                  </a:glow>
                  <a:outerShdw blurRad="38100" dist="38100" dir="2700000" algn="tl">
                    <a:srgbClr val="000000">
                      <a:alpha val="43137"/>
                    </a:srgbClr>
                  </a:outerShdw>
                </a:effectLst>
                <a:latin typeface="+mn-lt"/>
              </a:rPr>
              <a:t>27 </a:t>
            </a:r>
            <a:r>
              <a:rPr lang="en-US" sz="2800" b="1" dirty="0">
                <a:effectLst>
                  <a:glow rad="88900">
                    <a:schemeClr val="bg1">
                      <a:alpha val="70000"/>
                    </a:schemeClr>
                  </a:glow>
                  <a:outerShdw blurRad="38100" dist="38100" dir="2700000" algn="tl">
                    <a:srgbClr val="000000">
                      <a:alpha val="43137"/>
                    </a:srgbClr>
                  </a:outerShdw>
                </a:effectLst>
                <a:latin typeface="+mn-lt"/>
              </a:rPr>
              <a:t>For it is written, “Rejoice, O barren one who does not bear; break forth and cry aloud, you who are not in labor!  For the children of the desolate one will be more than those of the one who has a husband.”  </a:t>
            </a:r>
            <a:r>
              <a:rPr lang="en-US" sz="2800" b="1" baseline="30000" dirty="0">
                <a:effectLst>
                  <a:glow rad="88900">
                    <a:schemeClr val="bg1">
                      <a:alpha val="70000"/>
                    </a:schemeClr>
                  </a:glow>
                  <a:outerShdw blurRad="38100" dist="38100" dir="2700000" algn="tl">
                    <a:srgbClr val="000000">
                      <a:alpha val="43137"/>
                    </a:srgbClr>
                  </a:outerShdw>
                </a:effectLst>
                <a:latin typeface="+mn-lt"/>
              </a:rPr>
              <a:t>28 </a:t>
            </a:r>
            <a:r>
              <a:rPr lang="en-US" sz="2800" b="1" dirty="0">
                <a:effectLst>
                  <a:glow rad="88900">
                    <a:schemeClr val="bg1">
                      <a:alpha val="70000"/>
                    </a:schemeClr>
                  </a:glow>
                  <a:outerShdw blurRad="38100" dist="38100" dir="2700000" algn="tl">
                    <a:srgbClr val="000000">
                      <a:alpha val="43137"/>
                    </a:srgbClr>
                  </a:outerShdw>
                </a:effectLst>
                <a:latin typeface="+mn-lt"/>
              </a:rPr>
              <a:t>Now you,</a:t>
            </a:r>
            <a:r>
              <a:rPr lang="en-US" sz="2800" b="1" baseline="30000" dirty="0">
                <a:effectLst>
                  <a:glow rad="88900">
                    <a:schemeClr val="bg1">
                      <a:alpha val="70000"/>
                    </a:schemeClr>
                  </a:glow>
                  <a:outerShdw blurRad="38100" dist="38100" dir="2700000" algn="tl">
                    <a:srgbClr val="000000">
                      <a:alpha val="43137"/>
                    </a:srgbClr>
                  </a:outerShdw>
                </a:effectLst>
                <a:latin typeface="+mn-lt"/>
              </a:rPr>
              <a:t> </a:t>
            </a:r>
            <a:r>
              <a:rPr lang="en-US" sz="2800" b="1" dirty="0">
                <a:effectLst>
                  <a:glow rad="88900">
                    <a:schemeClr val="bg1">
                      <a:alpha val="70000"/>
                    </a:schemeClr>
                  </a:glow>
                  <a:outerShdw blurRad="38100" dist="38100" dir="2700000" algn="tl">
                    <a:srgbClr val="000000">
                      <a:alpha val="43137"/>
                    </a:srgbClr>
                  </a:outerShdw>
                </a:effectLst>
                <a:latin typeface="+mn-lt"/>
              </a:rPr>
              <a:t>brothers, like Isaac, are children of promise.  </a:t>
            </a:r>
            <a:r>
              <a:rPr lang="en-US" sz="2800" b="1" baseline="30000" dirty="0">
                <a:effectLst>
                  <a:glow rad="88900">
                    <a:schemeClr val="bg1">
                      <a:alpha val="70000"/>
                    </a:schemeClr>
                  </a:glow>
                  <a:outerShdw blurRad="38100" dist="38100" dir="2700000" algn="tl">
                    <a:srgbClr val="000000">
                      <a:alpha val="43137"/>
                    </a:srgbClr>
                  </a:outerShdw>
                </a:effectLst>
                <a:latin typeface="+mn-lt"/>
              </a:rPr>
              <a:t>29 </a:t>
            </a:r>
            <a:r>
              <a:rPr lang="en-US" sz="2800" b="1" dirty="0">
                <a:effectLst>
                  <a:glow rad="88900">
                    <a:schemeClr val="bg1">
                      <a:alpha val="70000"/>
                    </a:schemeClr>
                  </a:glow>
                  <a:outerShdw blurRad="38100" dist="38100" dir="2700000" algn="tl">
                    <a:srgbClr val="000000">
                      <a:alpha val="43137"/>
                    </a:srgbClr>
                  </a:outerShdw>
                </a:effectLst>
                <a:latin typeface="+mn-lt"/>
              </a:rPr>
              <a:t>But just as at that time he who was born according to the flesh persecuted him who was born according to the Spirit, so also it is now.  </a:t>
            </a:r>
            <a:r>
              <a:rPr lang="en-US" sz="2800" b="1" baseline="30000" dirty="0">
                <a:effectLst>
                  <a:glow rad="88900">
                    <a:schemeClr val="bg1">
                      <a:alpha val="70000"/>
                    </a:schemeClr>
                  </a:glow>
                  <a:outerShdw blurRad="38100" dist="38100" dir="2700000" algn="tl">
                    <a:srgbClr val="000000">
                      <a:alpha val="43137"/>
                    </a:srgbClr>
                  </a:outerShdw>
                </a:effectLst>
                <a:latin typeface="+mn-lt"/>
              </a:rPr>
              <a:t>30 </a:t>
            </a:r>
            <a:r>
              <a:rPr lang="en-US" sz="2800" b="1" dirty="0">
                <a:effectLst>
                  <a:glow rad="88900">
                    <a:schemeClr val="bg1">
                      <a:alpha val="70000"/>
                    </a:schemeClr>
                  </a:glow>
                  <a:outerShdw blurRad="38100" dist="38100" dir="2700000" algn="tl">
                    <a:srgbClr val="000000">
                      <a:alpha val="43137"/>
                    </a:srgbClr>
                  </a:outerShdw>
                </a:effectLst>
                <a:latin typeface="+mn-lt"/>
              </a:rPr>
              <a:t>But what does the Scripture say? “Cast out the slave woman and her son, for the son of the slave woman shall not inherit with the son of the free woman.”  </a:t>
            </a:r>
            <a:r>
              <a:rPr lang="en-US" sz="2800" b="1" baseline="30000" dirty="0">
                <a:effectLst>
                  <a:glow rad="88900">
                    <a:schemeClr val="bg1">
                      <a:alpha val="70000"/>
                    </a:schemeClr>
                  </a:glow>
                  <a:outerShdw blurRad="38100" dist="38100" dir="2700000" algn="tl">
                    <a:srgbClr val="000000">
                      <a:alpha val="43137"/>
                    </a:srgbClr>
                  </a:outerShdw>
                </a:effectLst>
                <a:latin typeface="+mn-lt"/>
              </a:rPr>
              <a:t>31 </a:t>
            </a:r>
            <a:r>
              <a:rPr lang="en-US" sz="2800" b="1" dirty="0">
                <a:effectLst>
                  <a:glow rad="88900">
                    <a:schemeClr val="bg1">
                      <a:alpha val="70000"/>
                    </a:schemeClr>
                  </a:glow>
                  <a:outerShdw blurRad="38100" dist="38100" dir="2700000" algn="tl">
                    <a:srgbClr val="000000">
                      <a:alpha val="43137"/>
                    </a:srgbClr>
                  </a:outerShdw>
                </a:effectLst>
                <a:latin typeface="+mn-lt"/>
              </a:rPr>
              <a:t>So, brothers, we are not children of the slave but of the free woman.</a:t>
            </a:r>
            <a:r>
              <a:rPr lang="en-US" sz="2800" dirty="0">
                <a:effectLst>
                  <a:glow rad="88900">
                    <a:schemeClr val="bg1">
                      <a:alpha val="70000"/>
                    </a:schemeClr>
                  </a:glow>
                  <a:outerShdw blurRad="38100" dist="38100" dir="2700000" algn="tl">
                    <a:srgbClr val="000000">
                      <a:alpha val="43137"/>
                    </a:srgbClr>
                  </a:outerShdw>
                </a:effectLst>
                <a:latin typeface="+mn-lt"/>
              </a:rPr>
              <a:t/>
            </a:r>
            <a:br>
              <a:rPr lang="en-US" sz="2800" dirty="0">
                <a:effectLst>
                  <a:glow rad="88900">
                    <a:schemeClr val="bg1">
                      <a:alpha val="70000"/>
                    </a:schemeClr>
                  </a:glow>
                  <a:outerShdw blurRad="38100" dist="38100" dir="2700000" algn="tl">
                    <a:srgbClr val="000000">
                      <a:alpha val="43137"/>
                    </a:srgbClr>
                  </a:outerShdw>
                </a:effectLst>
                <a:latin typeface="+mn-lt"/>
              </a:rPr>
            </a:br>
            <a:endParaRPr lang="en-US" sz="2800" dirty="0">
              <a:effectLst>
                <a:glow rad="88900">
                  <a:schemeClr val="bg1">
                    <a:alpha val="70000"/>
                  </a:schemeClr>
                </a:glow>
                <a:outerShdw blurRad="38100" dist="38100" dir="2700000" algn="tl">
                  <a:srgbClr val="000000">
                    <a:alpha val="43137"/>
                  </a:srgbClr>
                </a:outerShdw>
              </a:effectLst>
              <a:latin typeface="+mn-lt"/>
            </a:endParaRPr>
          </a:p>
        </p:txBody>
      </p:sp>
      <p:sp>
        <p:nvSpPr>
          <p:cNvPr id="4" name="TextBox 3"/>
          <p:cNvSpPr txBox="1"/>
          <p:nvPr/>
        </p:nvSpPr>
        <p:spPr>
          <a:xfrm>
            <a:off x="4659086" y="6457890"/>
            <a:ext cx="2598057" cy="400110"/>
          </a:xfrm>
          <a:prstGeom prst="rect">
            <a:avLst/>
          </a:prstGeom>
          <a:noFill/>
        </p:spPr>
        <p:txBody>
          <a:bodyPr wrap="square" rtlCol="0">
            <a:spAutoFit/>
          </a:bodyPr>
          <a:lstStyle/>
          <a:p>
            <a:r>
              <a:rPr lang="en-US" sz="2000" b="1" dirty="0">
                <a:effectLst>
                  <a:glow rad="88900">
                    <a:schemeClr val="bg1">
                      <a:alpha val="70000"/>
                    </a:schemeClr>
                  </a:glow>
                  <a:outerShdw blurRad="38100" dist="38100" dir="2700000" algn="tl">
                    <a:srgbClr val="000000">
                      <a:alpha val="43137"/>
                    </a:srgbClr>
                  </a:outerShdw>
                </a:effectLst>
                <a:ea typeface="+mj-ea"/>
                <a:cs typeface="+mj-cs"/>
              </a:rPr>
              <a:t>Galatians 4:21-31 ESV</a:t>
            </a:r>
          </a:p>
        </p:txBody>
      </p:sp>
    </p:spTree>
    <p:extLst>
      <p:ext uri="{BB962C8B-B14F-4D97-AF65-F5344CB8AC3E}">
        <p14:creationId xmlns:p14="http://schemas.microsoft.com/office/powerpoint/2010/main" val="9224035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52" y="2803528"/>
            <a:ext cx="12079515" cy="1325563"/>
          </a:xfrm>
        </p:spPr>
        <p:txBody>
          <a:bodyPr>
            <a:noAutofit/>
          </a:bodyPr>
          <a:lstStyle/>
          <a:p>
            <a:pPr algn="ctr"/>
            <a:r>
              <a:rPr lang="en-US" sz="2800" b="1" baseline="30000" dirty="0">
                <a:effectLst>
                  <a:glow rad="88900">
                    <a:schemeClr val="bg1">
                      <a:alpha val="70000"/>
                    </a:schemeClr>
                  </a:glow>
                  <a:outerShdw blurRad="38100" dist="38100" dir="2700000" algn="tl">
                    <a:srgbClr val="000000">
                      <a:alpha val="43137"/>
                    </a:srgbClr>
                  </a:outerShdw>
                </a:effectLst>
                <a:latin typeface="+mn-lt"/>
              </a:rPr>
              <a:t>21 </a:t>
            </a:r>
            <a:r>
              <a:rPr lang="en-US" sz="2800" b="1" dirty="0">
                <a:effectLst>
                  <a:glow rad="88900">
                    <a:schemeClr val="bg1">
                      <a:alpha val="70000"/>
                    </a:schemeClr>
                  </a:glow>
                  <a:outerShdw blurRad="38100" dist="38100" dir="2700000" algn="tl">
                    <a:srgbClr val="000000">
                      <a:alpha val="43137"/>
                    </a:srgbClr>
                  </a:outerShdw>
                </a:effectLst>
                <a:latin typeface="+mn-lt"/>
              </a:rPr>
              <a:t>Tell me, you who desire to be under the law, do you not listen to the law?  </a:t>
            </a:r>
            <a:r>
              <a:rPr lang="en-US" sz="2800" b="1" baseline="30000" dirty="0">
                <a:effectLst>
                  <a:glow rad="88900">
                    <a:schemeClr val="bg1">
                      <a:alpha val="70000"/>
                    </a:schemeClr>
                  </a:glow>
                  <a:outerShdw blurRad="38100" dist="38100" dir="2700000" algn="tl">
                    <a:srgbClr val="000000">
                      <a:alpha val="43137"/>
                    </a:srgbClr>
                  </a:outerShdw>
                </a:effectLst>
                <a:latin typeface="+mn-lt"/>
              </a:rPr>
              <a:t>22 </a:t>
            </a:r>
            <a:r>
              <a:rPr lang="en-US" sz="2800" b="1" dirty="0">
                <a:effectLst>
                  <a:glow rad="88900">
                    <a:schemeClr val="bg1">
                      <a:alpha val="70000"/>
                    </a:schemeClr>
                  </a:glow>
                  <a:outerShdw blurRad="38100" dist="38100" dir="2700000" algn="tl">
                    <a:srgbClr val="000000">
                      <a:alpha val="43137"/>
                    </a:srgbClr>
                  </a:outerShdw>
                </a:effectLst>
                <a:latin typeface="+mn-lt"/>
              </a:rPr>
              <a:t>For it is written that Abraham had two sons, one by a slave woman and one by a free woman.  </a:t>
            </a:r>
            <a:r>
              <a:rPr lang="en-US" sz="2800" b="1" baseline="30000" dirty="0">
                <a:effectLst>
                  <a:glow rad="88900">
                    <a:schemeClr val="bg1">
                      <a:alpha val="70000"/>
                    </a:schemeClr>
                  </a:glow>
                  <a:outerShdw blurRad="38100" dist="38100" dir="2700000" algn="tl">
                    <a:srgbClr val="000000">
                      <a:alpha val="43137"/>
                    </a:srgbClr>
                  </a:outerShdw>
                </a:effectLst>
                <a:latin typeface="+mn-lt"/>
              </a:rPr>
              <a:t>23 </a:t>
            </a:r>
            <a:r>
              <a:rPr lang="en-US" sz="2800" b="1" dirty="0">
                <a:effectLst>
                  <a:glow rad="88900">
                    <a:schemeClr val="bg1">
                      <a:alpha val="70000"/>
                    </a:schemeClr>
                  </a:glow>
                  <a:outerShdw blurRad="38100" dist="38100" dir="2700000" algn="tl">
                    <a:srgbClr val="000000">
                      <a:alpha val="43137"/>
                    </a:srgbClr>
                  </a:outerShdw>
                </a:effectLst>
                <a:latin typeface="+mn-lt"/>
              </a:rPr>
              <a:t>But the son of the slave was born according to the flesh, while the son of the free woman was born through promise.  </a:t>
            </a:r>
            <a:r>
              <a:rPr lang="en-US" sz="2800" b="1" baseline="30000" dirty="0">
                <a:effectLst>
                  <a:glow rad="88900">
                    <a:schemeClr val="bg1">
                      <a:alpha val="70000"/>
                    </a:schemeClr>
                  </a:glow>
                  <a:outerShdw blurRad="38100" dist="38100" dir="2700000" algn="tl">
                    <a:srgbClr val="000000">
                      <a:alpha val="43137"/>
                    </a:srgbClr>
                  </a:outerShdw>
                </a:effectLst>
                <a:latin typeface="+mn-lt"/>
              </a:rPr>
              <a:t>24 </a:t>
            </a:r>
            <a:r>
              <a:rPr lang="en-US" sz="2800" b="1" dirty="0">
                <a:effectLst>
                  <a:glow rad="88900">
                    <a:schemeClr val="bg1">
                      <a:alpha val="70000"/>
                    </a:schemeClr>
                  </a:glow>
                  <a:outerShdw blurRad="38100" dist="38100" dir="2700000" algn="tl">
                    <a:srgbClr val="000000">
                      <a:alpha val="43137"/>
                    </a:srgbClr>
                  </a:outerShdw>
                </a:effectLst>
                <a:latin typeface="+mn-lt"/>
              </a:rPr>
              <a:t>Now this may be interpreted allegorically: these women are two covenants. One is from Mount Sinai, bearing children for slavery; she is Hagar.  </a:t>
            </a:r>
            <a:r>
              <a:rPr lang="en-US" sz="2800" b="1" baseline="30000" dirty="0">
                <a:effectLst>
                  <a:glow rad="88900">
                    <a:schemeClr val="bg1">
                      <a:alpha val="70000"/>
                    </a:schemeClr>
                  </a:glow>
                  <a:outerShdw blurRad="38100" dist="38100" dir="2700000" algn="tl">
                    <a:srgbClr val="000000">
                      <a:alpha val="43137"/>
                    </a:srgbClr>
                  </a:outerShdw>
                </a:effectLst>
                <a:latin typeface="+mn-lt"/>
              </a:rPr>
              <a:t>25 </a:t>
            </a:r>
            <a:r>
              <a:rPr lang="en-US" sz="2800" b="1" dirty="0">
                <a:effectLst>
                  <a:glow rad="88900">
                    <a:schemeClr val="bg1">
                      <a:alpha val="70000"/>
                    </a:schemeClr>
                  </a:glow>
                  <a:outerShdw blurRad="38100" dist="38100" dir="2700000" algn="tl">
                    <a:srgbClr val="000000">
                      <a:alpha val="43137"/>
                    </a:srgbClr>
                  </a:outerShdw>
                </a:effectLst>
                <a:latin typeface="+mn-lt"/>
              </a:rPr>
              <a:t>Now Hagar is Mount Sinai in Arabia;</a:t>
            </a:r>
            <a:r>
              <a:rPr lang="en-US" sz="2800" b="1" baseline="30000" dirty="0">
                <a:effectLst>
                  <a:glow rad="88900">
                    <a:schemeClr val="bg1">
                      <a:alpha val="70000"/>
                    </a:schemeClr>
                  </a:glow>
                  <a:outerShdw blurRad="38100" dist="38100" dir="2700000" algn="tl">
                    <a:srgbClr val="000000">
                      <a:alpha val="43137"/>
                    </a:srgbClr>
                  </a:outerShdw>
                </a:effectLst>
                <a:latin typeface="+mn-lt"/>
              </a:rPr>
              <a:t> </a:t>
            </a:r>
            <a:r>
              <a:rPr lang="en-US" sz="2800" b="1" dirty="0">
                <a:effectLst>
                  <a:glow rad="88900">
                    <a:schemeClr val="bg1">
                      <a:alpha val="70000"/>
                    </a:schemeClr>
                  </a:glow>
                  <a:outerShdw blurRad="38100" dist="38100" dir="2700000" algn="tl">
                    <a:srgbClr val="000000">
                      <a:alpha val="43137"/>
                    </a:srgbClr>
                  </a:outerShdw>
                </a:effectLst>
                <a:latin typeface="+mn-lt"/>
              </a:rPr>
              <a:t>she corresponds to the present Jerusalem, for she is in slavery with her children.  </a:t>
            </a:r>
            <a:r>
              <a:rPr lang="en-US" sz="2800" b="1" baseline="30000" dirty="0">
                <a:solidFill>
                  <a:schemeClr val="bg1"/>
                </a:solidFill>
                <a:effectLst>
                  <a:glow rad="88900">
                    <a:srgbClr val="FF0000">
                      <a:alpha val="70000"/>
                    </a:srgbClr>
                  </a:glow>
                  <a:outerShdw blurRad="38100" dist="38100" dir="2700000" algn="tl">
                    <a:srgbClr val="000000">
                      <a:alpha val="43137"/>
                    </a:srgbClr>
                  </a:outerShdw>
                </a:effectLst>
                <a:latin typeface="+mn-lt"/>
              </a:rPr>
              <a:t>26 </a:t>
            </a:r>
            <a:r>
              <a:rPr lang="en-US" sz="2800" b="1" dirty="0">
                <a:solidFill>
                  <a:schemeClr val="bg1"/>
                </a:solidFill>
                <a:effectLst>
                  <a:glow rad="88900">
                    <a:srgbClr val="FF0000">
                      <a:alpha val="70000"/>
                    </a:srgbClr>
                  </a:glow>
                  <a:outerShdw blurRad="38100" dist="38100" dir="2700000" algn="tl">
                    <a:srgbClr val="000000">
                      <a:alpha val="43137"/>
                    </a:srgbClr>
                  </a:outerShdw>
                </a:effectLst>
                <a:latin typeface="+mn-lt"/>
              </a:rPr>
              <a:t>But the Jerusalem above is free, and she is our mother. </a:t>
            </a:r>
            <a:r>
              <a:rPr lang="en-US" sz="2800" b="1" dirty="0">
                <a:effectLst>
                  <a:glow rad="88900">
                    <a:schemeClr val="bg1">
                      <a:alpha val="70000"/>
                    </a:schemeClr>
                  </a:glow>
                  <a:outerShdw blurRad="38100" dist="38100" dir="2700000" algn="tl">
                    <a:srgbClr val="000000">
                      <a:alpha val="43137"/>
                    </a:srgbClr>
                  </a:outerShdw>
                </a:effectLst>
                <a:latin typeface="+mn-lt"/>
              </a:rPr>
              <a:t> </a:t>
            </a:r>
            <a:r>
              <a:rPr lang="en-US" sz="2800" b="1" baseline="30000" dirty="0">
                <a:effectLst>
                  <a:glow rad="88900">
                    <a:schemeClr val="bg1">
                      <a:alpha val="70000"/>
                    </a:schemeClr>
                  </a:glow>
                  <a:outerShdw blurRad="38100" dist="38100" dir="2700000" algn="tl">
                    <a:srgbClr val="000000">
                      <a:alpha val="43137"/>
                    </a:srgbClr>
                  </a:outerShdw>
                </a:effectLst>
                <a:latin typeface="+mn-lt"/>
              </a:rPr>
              <a:t>27 </a:t>
            </a:r>
            <a:r>
              <a:rPr lang="en-US" sz="2800" b="1" dirty="0">
                <a:effectLst>
                  <a:glow rad="88900">
                    <a:schemeClr val="bg1">
                      <a:alpha val="70000"/>
                    </a:schemeClr>
                  </a:glow>
                  <a:outerShdw blurRad="38100" dist="38100" dir="2700000" algn="tl">
                    <a:srgbClr val="000000">
                      <a:alpha val="43137"/>
                    </a:srgbClr>
                  </a:outerShdw>
                </a:effectLst>
                <a:latin typeface="+mn-lt"/>
              </a:rPr>
              <a:t>For it is written, “Rejoice, O barren one who does not bear; break forth and cry aloud, you who are not in labor!  For the children of the desolate one will be more than those of the one who has a husband.”  </a:t>
            </a:r>
            <a:r>
              <a:rPr lang="en-US" sz="2800" b="1" baseline="30000" dirty="0">
                <a:effectLst>
                  <a:glow rad="88900">
                    <a:schemeClr val="bg1">
                      <a:alpha val="70000"/>
                    </a:schemeClr>
                  </a:glow>
                  <a:outerShdw blurRad="38100" dist="38100" dir="2700000" algn="tl">
                    <a:srgbClr val="000000">
                      <a:alpha val="43137"/>
                    </a:srgbClr>
                  </a:outerShdw>
                </a:effectLst>
                <a:latin typeface="+mn-lt"/>
              </a:rPr>
              <a:t>28 </a:t>
            </a:r>
            <a:r>
              <a:rPr lang="en-US" sz="2800" b="1" dirty="0">
                <a:effectLst>
                  <a:glow rad="88900">
                    <a:schemeClr val="bg1">
                      <a:alpha val="70000"/>
                    </a:schemeClr>
                  </a:glow>
                  <a:outerShdw blurRad="38100" dist="38100" dir="2700000" algn="tl">
                    <a:srgbClr val="000000">
                      <a:alpha val="43137"/>
                    </a:srgbClr>
                  </a:outerShdw>
                </a:effectLst>
                <a:latin typeface="+mn-lt"/>
              </a:rPr>
              <a:t>Now you,</a:t>
            </a:r>
            <a:r>
              <a:rPr lang="en-US" sz="2800" b="1" baseline="30000" dirty="0">
                <a:effectLst>
                  <a:glow rad="88900">
                    <a:schemeClr val="bg1">
                      <a:alpha val="70000"/>
                    </a:schemeClr>
                  </a:glow>
                  <a:outerShdw blurRad="38100" dist="38100" dir="2700000" algn="tl">
                    <a:srgbClr val="000000">
                      <a:alpha val="43137"/>
                    </a:srgbClr>
                  </a:outerShdw>
                </a:effectLst>
                <a:latin typeface="+mn-lt"/>
              </a:rPr>
              <a:t> </a:t>
            </a:r>
            <a:r>
              <a:rPr lang="en-US" sz="2800" b="1" dirty="0">
                <a:effectLst>
                  <a:glow rad="88900">
                    <a:schemeClr val="bg1">
                      <a:alpha val="70000"/>
                    </a:schemeClr>
                  </a:glow>
                  <a:outerShdw blurRad="38100" dist="38100" dir="2700000" algn="tl">
                    <a:srgbClr val="000000">
                      <a:alpha val="43137"/>
                    </a:srgbClr>
                  </a:outerShdw>
                </a:effectLst>
                <a:latin typeface="+mn-lt"/>
              </a:rPr>
              <a:t>brothers, like Isaac, are children of promise.  </a:t>
            </a:r>
            <a:r>
              <a:rPr lang="en-US" sz="2800" b="1" baseline="30000" dirty="0">
                <a:effectLst>
                  <a:glow rad="88900">
                    <a:schemeClr val="bg1">
                      <a:alpha val="70000"/>
                    </a:schemeClr>
                  </a:glow>
                  <a:outerShdw blurRad="38100" dist="38100" dir="2700000" algn="tl">
                    <a:srgbClr val="000000">
                      <a:alpha val="43137"/>
                    </a:srgbClr>
                  </a:outerShdw>
                </a:effectLst>
                <a:latin typeface="+mn-lt"/>
              </a:rPr>
              <a:t>29 </a:t>
            </a:r>
            <a:r>
              <a:rPr lang="en-US" sz="2800" b="1" dirty="0">
                <a:effectLst>
                  <a:glow rad="88900">
                    <a:schemeClr val="bg1">
                      <a:alpha val="70000"/>
                    </a:schemeClr>
                  </a:glow>
                  <a:outerShdw blurRad="38100" dist="38100" dir="2700000" algn="tl">
                    <a:srgbClr val="000000">
                      <a:alpha val="43137"/>
                    </a:srgbClr>
                  </a:outerShdw>
                </a:effectLst>
                <a:latin typeface="+mn-lt"/>
              </a:rPr>
              <a:t>But just as at that time he who was born according to the flesh persecuted him who was born according to the Spirit, so also it is now.  </a:t>
            </a:r>
            <a:r>
              <a:rPr lang="en-US" sz="2800" b="1" baseline="30000" dirty="0">
                <a:effectLst>
                  <a:glow rad="88900">
                    <a:schemeClr val="bg1">
                      <a:alpha val="70000"/>
                    </a:schemeClr>
                  </a:glow>
                  <a:outerShdw blurRad="38100" dist="38100" dir="2700000" algn="tl">
                    <a:srgbClr val="000000">
                      <a:alpha val="43137"/>
                    </a:srgbClr>
                  </a:outerShdw>
                </a:effectLst>
                <a:latin typeface="+mn-lt"/>
              </a:rPr>
              <a:t>30 </a:t>
            </a:r>
            <a:r>
              <a:rPr lang="en-US" sz="2800" b="1" dirty="0">
                <a:effectLst>
                  <a:glow rad="88900">
                    <a:schemeClr val="bg1">
                      <a:alpha val="70000"/>
                    </a:schemeClr>
                  </a:glow>
                  <a:outerShdw blurRad="38100" dist="38100" dir="2700000" algn="tl">
                    <a:srgbClr val="000000">
                      <a:alpha val="43137"/>
                    </a:srgbClr>
                  </a:outerShdw>
                </a:effectLst>
                <a:latin typeface="+mn-lt"/>
              </a:rPr>
              <a:t>But what does the Scripture say? “Cast out the slave woman and her son, for the son of the slave woman shall not inherit with the son of the free woman.”  </a:t>
            </a:r>
            <a:r>
              <a:rPr lang="en-US" sz="2800" b="1" baseline="30000" dirty="0">
                <a:effectLst>
                  <a:glow rad="88900">
                    <a:schemeClr val="bg1">
                      <a:alpha val="70000"/>
                    </a:schemeClr>
                  </a:glow>
                  <a:outerShdw blurRad="38100" dist="38100" dir="2700000" algn="tl">
                    <a:srgbClr val="000000">
                      <a:alpha val="43137"/>
                    </a:srgbClr>
                  </a:outerShdw>
                </a:effectLst>
                <a:latin typeface="+mn-lt"/>
              </a:rPr>
              <a:t>31 </a:t>
            </a:r>
            <a:r>
              <a:rPr lang="en-US" sz="2800" b="1" dirty="0">
                <a:effectLst>
                  <a:glow rad="88900">
                    <a:schemeClr val="bg1">
                      <a:alpha val="70000"/>
                    </a:schemeClr>
                  </a:glow>
                  <a:outerShdw blurRad="38100" dist="38100" dir="2700000" algn="tl">
                    <a:srgbClr val="000000">
                      <a:alpha val="43137"/>
                    </a:srgbClr>
                  </a:outerShdw>
                </a:effectLst>
                <a:latin typeface="+mn-lt"/>
              </a:rPr>
              <a:t>So, brothers, we are not children of the slave but of the free woman.</a:t>
            </a:r>
            <a:r>
              <a:rPr lang="en-US" sz="2800" dirty="0">
                <a:effectLst>
                  <a:glow rad="88900">
                    <a:schemeClr val="bg1">
                      <a:alpha val="70000"/>
                    </a:schemeClr>
                  </a:glow>
                  <a:outerShdw blurRad="38100" dist="38100" dir="2700000" algn="tl">
                    <a:srgbClr val="000000">
                      <a:alpha val="43137"/>
                    </a:srgbClr>
                  </a:outerShdw>
                </a:effectLst>
                <a:latin typeface="+mn-lt"/>
              </a:rPr>
              <a:t/>
            </a:r>
            <a:br>
              <a:rPr lang="en-US" sz="2800" dirty="0">
                <a:effectLst>
                  <a:glow rad="88900">
                    <a:schemeClr val="bg1">
                      <a:alpha val="70000"/>
                    </a:schemeClr>
                  </a:glow>
                  <a:outerShdw blurRad="38100" dist="38100" dir="2700000" algn="tl">
                    <a:srgbClr val="000000">
                      <a:alpha val="43137"/>
                    </a:srgbClr>
                  </a:outerShdw>
                </a:effectLst>
                <a:latin typeface="+mn-lt"/>
              </a:rPr>
            </a:br>
            <a:endParaRPr lang="en-US" sz="2800" dirty="0">
              <a:effectLst>
                <a:glow rad="88900">
                  <a:schemeClr val="bg1">
                    <a:alpha val="70000"/>
                  </a:schemeClr>
                </a:glow>
                <a:outerShdw blurRad="38100" dist="38100" dir="2700000" algn="tl">
                  <a:srgbClr val="000000">
                    <a:alpha val="43137"/>
                  </a:srgbClr>
                </a:outerShdw>
              </a:effectLst>
              <a:latin typeface="+mn-lt"/>
            </a:endParaRPr>
          </a:p>
        </p:txBody>
      </p:sp>
      <p:sp>
        <p:nvSpPr>
          <p:cNvPr id="4" name="TextBox 3"/>
          <p:cNvSpPr txBox="1"/>
          <p:nvPr/>
        </p:nvSpPr>
        <p:spPr>
          <a:xfrm>
            <a:off x="4659086" y="6457890"/>
            <a:ext cx="2598057" cy="400110"/>
          </a:xfrm>
          <a:prstGeom prst="rect">
            <a:avLst/>
          </a:prstGeom>
          <a:noFill/>
        </p:spPr>
        <p:txBody>
          <a:bodyPr wrap="square" rtlCol="0">
            <a:spAutoFit/>
          </a:bodyPr>
          <a:lstStyle/>
          <a:p>
            <a:r>
              <a:rPr lang="en-US" sz="2000" b="1" dirty="0">
                <a:effectLst>
                  <a:glow rad="88900">
                    <a:schemeClr val="bg1">
                      <a:alpha val="70000"/>
                    </a:schemeClr>
                  </a:glow>
                  <a:outerShdw blurRad="38100" dist="38100" dir="2700000" algn="tl">
                    <a:srgbClr val="000000">
                      <a:alpha val="43137"/>
                    </a:srgbClr>
                  </a:outerShdw>
                </a:effectLst>
                <a:ea typeface="+mj-ea"/>
                <a:cs typeface="+mj-cs"/>
              </a:rPr>
              <a:t>Galatians 4:21-31 ESV</a:t>
            </a:r>
          </a:p>
        </p:txBody>
      </p:sp>
    </p:spTree>
    <p:extLst>
      <p:ext uri="{BB962C8B-B14F-4D97-AF65-F5344CB8AC3E}">
        <p14:creationId xmlns:p14="http://schemas.microsoft.com/office/powerpoint/2010/main" val="27589276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52" y="2803528"/>
            <a:ext cx="12079515" cy="1325563"/>
          </a:xfrm>
        </p:spPr>
        <p:txBody>
          <a:bodyPr>
            <a:noAutofit/>
          </a:bodyPr>
          <a:lstStyle/>
          <a:p>
            <a:pPr algn="ctr"/>
            <a:r>
              <a:rPr lang="en-US" sz="2800" b="1" baseline="30000" dirty="0">
                <a:effectLst>
                  <a:glow rad="88900">
                    <a:schemeClr val="bg1">
                      <a:alpha val="70000"/>
                    </a:schemeClr>
                  </a:glow>
                  <a:outerShdw blurRad="38100" dist="38100" dir="2700000" algn="tl">
                    <a:srgbClr val="000000">
                      <a:alpha val="43137"/>
                    </a:srgbClr>
                  </a:outerShdw>
                </a:effectLst>
                <a:latin typeface="+mn-lt"/>
              </a:rPr>
              <a:t>21 </a:t>
            </a:r>
            <a:r>
              <a:rPr lang="en-US" sz="2800" b="1" dirty="0">
                <a:effectLst>
                  <a:glow rad="88900">
                    <a:schemeClr val="bg1">
                      <a:alpha val="70000"/>
                    </a:schemeClr>
                  </a:glow>
                  <a:outerShdw blurRad="38100" dist="38100" dir="2700000" algn="tl">
                    <a:srgbClr val="000000">
                      <a:alpha val="43137"/>
                    </a:srgbClr>
                  </a:outerShdw>
                </a:effectLst>
                <a:latin typeface="+mn-lt"/>
              </a:rPr>
              <a:t>Tell me, you who desire to be under the law, do you not listen to the law?  </a:t>
            </a:r>
            <a:r>
              <a:rPr lang="en-US" sz="2800" b="1" baseline="30000" dirty="0">
                <a:effectLst>
                  <a:glow rad="88900">
                    <a:schemeClr val="bg1">
                      <a:alpha val="70000"/>
                    </a:schemeClr>
                  </a:glow>
                  <a:outerShdw blurRad="38100" dist="38100" dir="2700000" algn="tl">
                    <a:srgbClr val="000000">
                      <a:alpha val="43137"/>
                    </a:srgbClr>
                  </a:outerShdw>
                </a:effectLst>
                <a:latin typeface="+mn-lt"/>
              </a:rPr>
              <a:t>22 </a:t>
            </a:r>
            <a:r>
              <a:rPr lang="en-US" sz="2800" b="1" dirty="0">
                <a:effectLst>
                  <a:glow rad="88900">
                    <a:schemeClr val="bg1">
                      <a:alpha val="70000"/>
                    </a:schemeClr>
                  </a:glow>
                  <a:outerShdw blurRad="38100" dist="38100" dir="2700000" algn="tl">
                    <a:srgbClr val="000000">
                      <a:alpha val="43137"/>
                    </a:srgbClr>
                  </a:outerShdw>
                </a:effectLst>
                <a:latin typeface="+mn-lt"/>
              </a:rPr>
              <a:t>For it is written that Abraham had two sons, one by a slave woman and one by a free woman.  </a:t>
            </a:r>
            <a:r>
              <a:rPr lang="en-US" sz="2800" b="1" baseline="30000" dirty="0">
                <a:effectLst>
                  <a:glow rad="88900">
                    <a:schemeClr val="bg1">
                      <a:alpha val="70000"/>
                    </a:schemeClr>
                  </a:glow>
                  <a:outerShdw blurRad="38100" dist="38100" dir="2700000" algn="tl">
                    <a:srgbClr val="000000">
                      <a:alpha val="43137"/>
                    </a:srgbClr>
                  </a:outerShdw>
                </a:effectLst>
                <a:latin typeface="+mn-lt"/>
              </a:rPr>
              <a:t>23 </a:t>
            </a:r>
            <a:r>
              <a:rPr lang="en-US" sz="2800" b="1" dirty="0">
                <a:effectLst>
                  <a:glow rad="88900">
                    <a:schemeClr val="bg1">
                      <a:alpha val="70000"/>
                    </a:schemeClr>
                  </a:glow>
                  <a:outerShdw blurRad="38100" dist="38100" dir="2700000" algn="tl">
                    <a:srgbClr val="000000">
                      <a:alpha val="43137"/>
                    </a:srgbClr>
                  </a:outerShdw>
                </a:effectLst>
                <a:latin typeface="+mn-lt"/>
              </a:rPr>
              <a:t>But the son of the slave was born according to the flesh, while the son of the free woman was born through promise.  </a:t>
            </a:r>
            <a:r>
              <a:rPr lang="en-US" sz="2800" b="1" baseline="30000" dirty="0">
                <a:effectLst>
                  <a:glow rad="88900">
                    <a:schemeClr val="bg1">
                      <a:alpha val="70000"/>
                    </a:schemeClr>
                  </a:glow>
                  <a:outerShdw blurRad="38100" dist="38100" dir="2700000" algn="tl">
                    <a:srgbClr val="000000">
                      <a:alpha val="43137"/>
                    </a:srgbClr>
                  </a:outerShdw>
                </a:effectLst>
                <a:latin typeface="+mn-lt"/>
              </a:rPr>
              <a:t>24 </a:t>
            </a:r>
            <a:r>
              <a:rPr lang="en-US" sz="2800" b="1" dirty="0">
                <a:effectLst>
                  <a:glow rad="88900">
                    <a:schemeClr val="bg1">
                      <a:alpha val="70000"/>
                    </a:schemeClr>
                  </a:glow>
                  <a:outerShdw blurRad="38100" dist="38100" dir="2700000" algn="tl">
                    <a:srgbClr val="000000">
                      <a:alpha val="43137"/>
                    </a:srgbClr>
                  </a:outerShdw>
                </a:effectLst>
                <a:latin typeface="+mn-lt"/>
              </a:rPr>
              <a:t>Now this may be interpreted allegorically: these women are two covenants. One is from Mount Sinai, bearing children for slavery; she is Hagar.  </a:t>
            </a:r>
            <a:r>
              <a:rPr lang="en-US" sz="2800" b="1" baseline="30000" dirty="0">
                <a:effectLst>
                  <a:glow rad="88900">
                    <a:schemeClr val="bg1">
                      <a:alpha val="70000"/>
                    </a:schemeClr>
                  </a:glow>
                  <a:outerShdw blurRad="38100" dist="38100" dir="2700000" algn="tl">
                    <a:srgbClr val="000000">
                      <a:alpha val="43137"/>
                    </a:srgbClr>
                  </a:outerShdw>
                </a:effectLst>
                <a:latin typeface="+mn-lt"/>
              </a:rPr>
              <a:t>25 </a:t>
            </a:r>
            <a:r>
              <a:rPr lang="en-US" sz="2800" b="1" dirty="0">
                <a:effectLst>
                  <a:glow rad="88900">
                    <a:schemeClr val="bg1">
                      <a:alpha val="70000"/>
                    </a:schemeClr>
                  </a:glow>
                  <a:outerShdw blurRad="38100" dist="38100" dir="2700000" algn="tl">
                    <a:srgbClr val="000000">
                      <a:alpha val="43137"/>
                    </a:srgbClr>
                  </a:outerShdw>
                </a:effectLst>
                <a:latin typeface="+mn-lt"/>
              </a:rPr>
              <a:t>Now Hagar is Mount Sinai in Arabia;</a:t>
            </a:r>
            <a:r>
              <a:rPr lang="en-US" sz="2800" b="1" baseline="30000" dirty="0">
                <a:effectLst>
                  <a:glow rad="88900">
                    <a:schemeClr val="bg1">
                      <a:alpha val="70000"/>
                    </a:schemeClr>
                  </a:glow>
                  <a:outerShdw blurRad="38100" dist="38100" dir="2700000" algn="tl">
                    <a:srgbClr val="000000">
                      <a:alpha val="43137"/>
                    </a:srgbClr>
                  </a:outerShdw>
                </a:effectLst>
                <a:latin typeface="+mn-lt"/>
              </a:rPr>
              <a:t> </a:t>
            </a:r>
            <a:r>
              <a:rPr lang="en-US" sz="2800" b="1" dirty="0">
                <a:effectLst>
                  <a:glow rad="88900">
                    <a:schemeClr val="bg1">
                      <a:alpha val="70000"/>
                    </a:schemeClr>
                  </a:glow>
                  <a:outerShdw blurRad="38100" dist="38100" dir="2700000" algn="tl">
                    <a:srgbClr val="000000">
                      <a:alpha val="43137"/>
                    </a:srgbClr>
                  </a:outerShdw>
                </a:effectLst>
                <a:latin typeface="+mn-lt"/>
              </a:rPr>
              <a:t>she corresponds to the present Jerusalem, for she is in slavery with her children.  </a:t>
            </a:r>
            <a:r>
              <a:rPr lang="en-US" sz="2800" b="1" baseline="30000" dirty="0">
                <a:effectLst>
                  <a:glow rad="88900">
                    <a:schemeClr val="bg1">
                      <a:alpha val="70000"/>
                    </a:schemeClr>
                  </a:glow>
                  <a:outerShdw blurRad="38100" dist="38100" dir="2700000" algn="tl">
                    <a:srgbClr val="000000">
                      <a:alpha val="43137"/>
                    </a:srgbClr>
                  </a:outerShdw>
                </a:effectLst>
                <a:latin typeface="+mn-lt"/>
              </a:rPr>
              <a:t>26 </a:t>
            </a:r>
            <a:r>
              <a:rPr lang="en-US" sz="2800" b="1" dirty="0">
                <a:effectLst>
                  <a:glow rad="88900">
                    <a:schemeClr val="bg1">
                      <a:alpha val="70000"/>
                    </a:schemeClr>
                  </a:glow>
                  <a:outerShdw blurRad="38100" dist="38100" dir="2700000" algn="tl">
                    <a:srgbClr val="000000">
                      <a:alpha val="43137"/>
                    </a:srgbClr>
                  </a:outerShdw>
                </a:effectLst>
                <a:latin typeface="+mn-lt"/>
              </a:rPr>
              <a:t>But the Jerusalem above is free, and she is our mother.  </a:t>
            </a:r>
            <a:r>
              <a:rPr lang="en-US" sz="2800" b="1" baseline="30000" dirty="0">
                <a:effectLst>
                  <a:glow rad="88900">
                    <a:schemeClr val="bg1">
                      <a:alpha val="70000"/>
                    </a:schemeClr>
                  </a:glow>
                  <a:outerShdw blurRad="38100" dist="38100" dir="2700000" algn="tl">
                    <a:srgbClr val="000000">
                      <a:alpha val="43137"/>
                    </a:srgbClr>
                  </a:outerShdw>
                </a:effectLst>
                <a:latin typeface="+mn-lt"/>
              </a:rPr>
              <a:t>27 </a:t>
            </a:r>
            <a:r>
              <a:rPr lang="en-US" sz="2800" b="1" dirty="0">
                <a:effectLst>
                  <a:glow rad="88900">
                    <a:schemeClr val="bg1">
                      <a:alpha val="70000"/>
                    </a:schemeClr>
                  </a:glow>
                  <a:outerShdw blurRad="38100" dist="38100" dir="2700000" algn="tl">
                    <a:srgbClr val="000000">
                      <a:alpha val="43137"/>
                    </a:srgbClr>
                  </a:outerShdw>
                </a:effectLst>
                <a:latin typeface="+mn-lt"/>
              </a:rPr>
              <a:t>For it is written, “Rejoice, O barren one who does not bear; break forth and cry aloud, you who are not in labor!  For the children of the desolate one will be more than those of the one who has a husband.”  </a:t>
            </a:r>
            <a:r>
              <a:rPr lang="en-US" sz="2800" b="1" baseline="30000" dirty="0">
                <a:solidFill>
                  <a:schemeClr val="bg1"/>
                </a:solidFill>
                <a:effectLst>
                  <a:glow rad="88900">
                    <a:srgbClr val="FF0000">
                      <a:alpha val="70000"/>
                    </a:srgbClr>
                  </a:glow>
                  <a:outerShdw blurRad="38100" dist="38100" dir="2700000" algn="tl">
                    <a:srgbClr val="000000">
                      <a:alpha val="43137"/>
                    </a:srgbClr>
                  </a:outerShdw>
                </a:effectLst>
                <a:latin typeface="+mn-lt"/>
              </a:rPr>
              <a:t>28 </a:t>
            </a:r>
            <a:r>
              <a:rPr lang="en-US" sz="2800" b="1" dirty="0">
                <a:solidFill>
                  <a:schemeClr val="bg1"/>
                </a:solidFill>
                <a:effectLst>
                  <a:glow rad="88900">
                    <a:srgbClr val="FF0000">
                      <a:alpha val="70000"/>
                    </a:srgbClr>
                  </a:glow>
                  <a:outerShdw blurRad="38100" dist="38100" dir="2700000" algn="tl">
                    <a:srgbClr val="000000">
                      <a:alpha val="43137"/>
                    </a:srgbClr>
                  </a:outerShdw>
                </a:effectLst>
                <a:latin typeface="+mn-lt"/>
              </a:rPr>
              <a:t>Now you,</a:t>
            </a:r>
            <a:r>
              <a:rPr lang="en-US" sz="2800" b="1" baseline="30000" dirty="0">
                <a:solidFill>
                  <a:schemeClr val="bg1"/>
                </a:solidFill>
                <a:effectLst>
                  <a:glow rad="88900">
                    <a:srgbClr val="FF0000">
                      <a:alpha val="70000"/>
                    </a:srgbClr>
                  </a:glow>
                  <a:outerShdw blurRad="38100" dist="38100" dir="2700000" algn="tl">
                    <a:srgbClr val="000000">
                      <a:alpha val="43137"/>
                    </a:srgbClr>
                  </a:outerShdw>
                </a:effectLst>
                <a:latin typeface="+mn-lt"/>
              </a:rPr>
              <a:t> </a:t>
            </a:r>
            <a:r>
              <a:rPr lang="en-US" sz="2800" b="1" dirty="0">
                <a:solidFill>
                  <a:schemeClr val="bg1"/>
                </a:solidFill>
                <a:effectLst>
                  <a:glow rad="88900">
                    <a:srgbClr val="FF0000">
                      <a:alpha val="70000"/>
                    </a:srgbClr>
                  </a:glow>
                  <a:outerShdw blurRad="38100" dist="38100" dir="2700000" algn="tl">
                    <a:srgbClr val="000000">
                      <a:alpha val="43137"/>
                    </a:srgbClr>
                  </a:outerShdw>
                </a:effectLst>
                <a:latin typeface="+mn-lt"/>
              </a:rPr>
              <a:t>brothers, like Isaac, are children of promise.  </a:t>
            </a:r>
            <a:r>
              <a:rPr lang="en-US" sz="2800" b="1" baseline="30000" dirty="0">
                <a:effectLst>
                  <a:glow rad="88900">
                    <a:schemeClr val="bg1">
                      <a:alpha val="70000"/>
                    </a:schemeClr>
                  </a:glow>
                  <a:outerShdw blurRad="38100" dist="38100" dir="2700000" algn="tl">
                    <a:srgbClr val="000000">
                      <a:alpha val="43137"/>
                    </a:srgbClr>
                  </a:outerShdw>
                </a:effectLst>
                <a:latin typeface="+mn-lt"/>
              </a:rPr>
              <a:t>29 </a:t>
            </a:r>
            <a:r>
              <a:rPr lang="en-US" sz="2800" b="1" dirty="0">
                <a:effectLst>
                  <a:glow rad="88900">
                    <a:schemeClr val="bg1">
                      <a:alpha val="70000"/>
                    </a:schemeClr>
                  </a:glow>
                  <a:outerShdw blurRad="38100" dist="38100" dir="2700000" algn="tl">
                    <a:srgbClr val="000000">
                      <a:alpha val="43137"/>
                    </a:srgbClr>
                  </a:outerShdw>
                </a:effectLst>
                <a:latin typeface="+mn-lt"/>
              </a:rPr>
              <a:t>But just as at that time he who was born according to the flesh persecuted him who was born according to the Spirit, so also it is now.  </a:t>
            </a:r>
            <a:r>
              <a:rPr lang="en-US" sz="2800" b="1" baseline="30000" dirty="0">
                <a:effectLst>
                  <a:glow rad="88900">
                    <a:schemeClr val="bg1">
                      <a:alpha val="70000"/>
                    </a:schemeClr>
                  </a:glow>
                  <a:outerShdw blurRad="38100" dist="38100" dir="2700000" algn="tl">
                    <a:srgbClr val="000000">
                      <a:alpha val="43137"/>
                    </a:srgbClr>
                  </a:outerShdw>
                </a:effectLst>
                <a:latin typeface="+mn-lt"/>
              </a:rPr>
              <a:t>30 </a:t>
            </a:r>
            <a:r>
              <a:rPr lang="en-US" sz="2800" b="1" dirty="0">
                <a:effectLst>
                  <a:glow rad="88900">
                    <a:schemeClr val="bg1">
                      <a:alpha val="70000"/>
                    </a:schemeClr>
                  </a:glow>
                  <a:outerShdw blurRad="38100" dist="38100" dir="2700000" algn="tl">
                    <a:srgbClr val="000000">
                      <a:alpha val="43137"/>
                    </a:srgbClr>
                  </a:outerShdw>
                </a:effectLst>
                <a:latin typeface="+mn-lt"/>
              </a:rPr>
              <a:t>But what does the Scripture say? “Cast out the slave woman and her son, for the son of the slave woman shall not inherit with the son of the free woman.”  </a:t>
            </a:r>
            <a:r>
              <a:rPr lang="en-US" sz="2800" b="1" baseline="30000" dirty="0">
                <a:solidFill>
                  <a:schemeClr val="bg1"/>
                </a:solidFill>
                <a:effectLst>
                  <a:glow rad="88900">
                    <a:srgbClr val="FF0000">
                      <a:alpha val="70000"/>
                    </a:srgbClr>
                  </a:glow>
                  <a:outerShdw blurRad="38100" dist="38100" dir="2700000" algn="tl">
                    <a:srgbClr val="000000">
                      <a:alpha val="43137"/>
                    </a:srgbClr>
                  </a:outerShdw>
                </a:effectLst>
                <a:latin typeface="+mn-lt"/>
              </a:rPr>
              <a:t>31 </a:t>
            </a:r>
            <a:r>
              <a:rPr lang="en-US" sz="2800" b="1" dirty="0">
                <a:solidFill>
                  <a:schemeClr val="bg1"/>
                </a:solidFill>
                <a:effectLst>
                  <a:glow rad="88900">
                    <a:srgbClr val="FF0000">
                      <a:alpha val="70000"/>
                    </a:srgbClr>
                  </a:glow>
                  <a:outerShdw blurRad="38100" dist="38100" dir="2700000" algn="tl">
                    <a:srgbClr val="000000">
                      <a:alpha val="43137"/>
                    </a:srgbClr>
                  </a:outerShdw>
                </a:effectLst>
                <a:latin typeface="+mn-lt"/>
              </a:rPr>
              <a:t>So, brothers, we are not children of the slave but of the free woman.</a:t>
            </a:r>
            <a:r>
              <a:rPr lang="en-US" sz="2800" dirty="0">
                <a:solidFill>
                  <a:schemeClr val="bg1"/>
                </a:solidFill>
                <a:effectLst>
                  <a:glow rad="88900">
                    <a:srgbClr val="FF0000">
                      <a:alpha val="70000"/>
                    </a:srgbClr>
                  </a:glow>
                  <a:outerShdw blurRad="38100" dist="38100" dir="2700000" algn="tl">
                    <a:srgbClr val="000000">
                      <a:alpha val="43137"/>
                    </a:srgbClr>
                  </a:outerShdw>
                </a:effectLst>
                <a:latin typeface="+mn-lt"/>
              </a:rPr>
              <a:t/>
            </a:r>
            <a:br>
              <a:rPr lang="en-US" sz="2800" dirty="0">
                <a:solidFill>
                  <a:schemeClr val="bg1"/>
                </a:solidFill>
                <a:effectLst>
                  <a:glow rad="88900">
                    <a:srgbClr val="FF0000">
                      <a:alpha val="70000"/>
                    </a:srgbClr>
                  </a:glow>
                  <a:outerShdw blurRad="38100" dist="38100" dir="2700000" algn="tl">
                    <a:srgbClr val="000000">
                      <a:alpha val="43137"/>
                    </a:srgbClr>
                  </a:outerShdw>
                </a:effectLst>
                <a:latin typeface="+mn-lt"/>
              </a:rPr>
            </a:br>
            <a:endParaRPr lang="en-US" sz="2800" dirty="0">
              <a:solidFill>
                <a:schemeClr val="bg1"/>
              </a:solidFill>
              <a:effectLst>
                <a:glow rad="88900">
                  <a:srgbClr val="FF0000">
                    <a:alpha val="70000"/>
                  </a:srgbClr>
                </a:glow>
                <a:outerShdw blurRad="38100" dist="38100" dir="2700000" algn="tl">
                  <a:srgbClr val="000000">
                    <a:alpha val="43137"/>
                  </a:srgbClr>
                </a:outerShdw>
              </a:effectLst>
              <a:latin typeface="+mn-lt"/>
            </a:endParaRPr>
          </a:p>
        </p:txBody>
      </p:sp>
      <p:sp>
        <p:nvSpPr>
          <p:cNvPr id="4" name="TextBox 3"/>
          <p:cNvSpPr txBox="1"/>
          <p:nvPr/>
        </p:nvSpPr>
        <p:spPr>
          <a:xfrm>
            <a:off x="4659086" y="6457890"/>
            <a:ext cx="2598057" cy="400110"/>
          </a:xfrm>
          <a:prstGeom prst="rect">
            <a:avLst/>
          </a:prstGeom>
          <a:noFill/>
        </p:spPr>
        <p:txBody>
          <a:bodyPr wrap="square" rtlCol="0">
            <a:spAutoFit/>
          </a:bodyPr>
          <a:lstStyle/>
          <a:p>
            <a:r>
              <a:rPr lang="en-US" sz="2000" b="1" dirty="0">
                <a:effectLst>
                  <a:glow rad="88900">
                    <a:schemeClr val="bg1">
                      <a:alpha val="70000"/>
                    </a:schemeClr>
                  </a:glow>
                  <a:outerShdw blurRad="38100" dist="38100" dir="2700000" algn="tl">
                    <a:srgbClr val="000000">
                      <a:alpha val="43137"/>
                    </a:srgbClr>
                  </a:outerShdw>
                </a:effectLst>
                <a:ea typeface="+mj-ea"/>
                <a:cs typeface="+mj-cs"/>
              </a:rPr>
              <a:t>Galatians 4:21-31 ESV</a:t>
            </a:r>
          </a:p>
        </p:txBody>
      </p:sp>
    </p:spTree>
    <p:extLst>
      <p:ext uri="{BB962C8B-B14F-4D97-AF65-F5344CB8AC3E}">
        <p14:creationId xmlns:p14="http://schemas.microsoft.com/office/powerpoint/2010/main" val="34486388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52" y="2803528"/>
            <a:ext cx="12079515" cy="1325563"/>
          </a:xfrm>
        </p:spPr>
        <p:txBody>
          <a:bodyPr>
            <a:noAutofit/>
          </a:bodyPr>
          <a:lstStyle/>
          <a:p>
            <a:pPr algn="ctr"/>
            <a:r>
              <a:rPr lang="en-US" sz="2800" b="1" baseline="30000" dirty="0">
                <a:effectLst>
                  <a:glow rad="88900">
                    <a:schemeClr val="bg1">
                      <a:alpha val="70000"/>
                    </a:schemeClr>
                  </a:glow>
                  <a:outerShdw blurRad="38100" dist="38100" dir="2700000" algn="tl">
                    <a:srgbClr val="000000">
                      <a:alpha val="43137"/>
                    </a:srgbClr>
                  </a:outerShdw>
                </a:effectLst>
                <a:latin typeface="+mn-lt"/>
              </a:rPr>
              <a:t>21 </a:t>
            </a:r>
            <a:r>
              <a:rPr lang="en-US" sz="2800" b="1" dirty="0">
                <a:effectLst>
                  <a:glow rad="88900">
                    <a:schemeClr val="bg1">
                      <a:alpha val="70000"/>
                    </a:schemeClr>
                  </a:glow>
                  <a:outerShdw blurRad="38100" dist="38100" dir="2700000" algn="tl">
                    <a:srgbClr val="000000">
                      <a:alpha val="43137"/>
                    </a:srgbClr>
                  </a:outerShdw>
                </a:effectLst>
                <a:latin typeface="+mn-lt"/>
              </a:rPr>
              <a:t>Tell me, you who desire to be under the law, do you not listen to the law?  </a:t>
            </a:r>
            <a:r>
              <a:rPr lang="en-US" sz="2800" b="1" baseline="30000" dirty="0">
                <a:effectLst>
                  <a:glow rad="88900">
                    <a:schemeClr val="bg1">
                      <a:alpha val="70000"/>
                    </a:schemeClr>
                  </a:glow>
                  <a:outerShdw blurRad="38100" dist="38100" dir="2700000" algn="tl">
                    <a:srgbClr val="000000">
                      <a:alpha val="43137"/>
                    </a:srgbClr>
                  </a:outerShdw>
                </a:effectLst>
                <a:latin typeface="+mn-lt"/>
              </a:rPr>
              <a:t>22 </a:t>
            </a:r>
            <a:r>
              <a:rPr lang="en-US" sz="2800" b="1" dirty="0">
                <a:effectLst>
                  <a:glow rad="88900">
                    <a:schemeClr val="bg1">
                      <a:alpha val="70000"/>
                    </a:schemeClr>
                  </a:glow>
                  <a:outerShdw blurRad="38100" dist="38100" dir="2700000" algn="tl">
                    <a:srgbClr val="000000">
                      <a:alpha val="43137"/>
                    </a:srgbClr>
                  </a:outerShdw>
                </a:effectLst>
                <a:latin typeface="+mn-lt"/>
              </a:rPr>
              <a:t>For it is written that Abraham had two sons, one by a slave woman and one by a free woman.  </a:t>
            </a:r>
            <a:r>
              <a:rPr lang="en-US" sz="2800" b="1" baseline="30000" dirty="0">
                <a:effectLst>
                  <a:glow rad="88900">
                    <a:schemeClr val="bg1">
                      <a:alpha val="70000"/>
                    </a:schemeClr>
                  </a:glow>
                  <a:outerShdw blurRad="38100" dist="38100" dir="2700000" algn="tl">
                    <a:srgbClr val="000000">
                      <a:alpha val="43137"/>
                    </a:srgbClr>
                  </a:outerShdw>
                </a:effectLst>
                <a:latin typeface="+mn-lt"/>
              </a:rPr>
              <a:t>23 </a:t>
            </a:r>
            <a:r>
              <a:rPr lang="en-US" sz="2800" b="1" dirty="0">
                <a:effectLst>
                  <a:glow rad="88900">
                    <a:schemeClr val="bg1">
                      <a:alpha val="70000"/>
                    </a:schemeClr>
                  </a:glow>
                  <a:outerShdw blurRad="38100" dist="38100" dir="2700000" algn="tl">
                    <a:srgbClr val="000000">
                      <a:alpha val="43137"/>
                    </a:srgbClr>
                  </a:outerShdw>
                </a:effectLst>
                <a:latin typeface="+mn-lt"/>
              </a:rPr>
              <a:t>But the son of the slave was born according to the flesh, while the son of the free woman was born through promise.  </a:t>
            </a:r>
            <a:r>
              <a:rPr lang="en-US" sz="2800" b="1" baseline="30000" dirty="0">
                <a:effectLst>
                  <a:glow rad="88900">
                    <a:schemeClr val="bg1">
                      <a:alpha val="70000"/>
                    </a:schemeClr>
                  </a:glow>
                  <a:outerShdw blurRad="38100" dist="38100" dir="2700000" algn="tl">
                    <a:srgbClr val="000000">
                      <a:alpha val="43137"/>
                    </a:srgbClr>
                  </a:outerShdw>
                </a:effectLst>
                <a:latin typeface="+mn-lt"/>
              </a:rPr>
              <a:t>24 </a:t>
            </a:r>
            <a:r>
              <a:rPr lang="en-US" sz="2800" b="1" dirty="0">
                <a:effectLst>
                  <a:glow rad="88900">
                    <a:schemeClr val="bg1">
                      <a:alpha val="70000"/>
                    </a:schemeClr>
                  </a:glow>
                  <a:outerShdw blurRad="38100" dist="38100" dir="2700000" algn="tl">
                    <a:srgbClr val="000000">
                      <a:alpha val="43137"/>
                    </a:srgbClr>
                  </a:outerShdw>
                </a:effectLst>
                <a:latin typeface="+mn-lt"/>
              </a:rPr>
              <a:t>Now this may be interpreted allegorically: these women are two covenants. One is from Mount Sinai, bearing children for slavery; she is Hagar.  </a:t>
            </a:r>
            <a:r>
              <a:rPr lang="en-US" sz="2800" b="1" baseline="30000" dirty="0">
                <a:effectLst>
                  <a:glow rad="88900">
                    <a:schemeClr val="bg1">
                      <a:alpha val="70000"/>
                    </a:schemeClr>
                  </a:glow>
                  <a:outerShdw blurRad="38100" dist="38100" dir="2700000" algn="tl">
                    <a:srgbClr val="000000">
                      <a:alpha val="43137"/>
                    </a:srgbClr>
                  </a:outerShdw>
                </a:effectLst>
                <a:latin typeface="+mn-lt"/>
              </a:rPr>
              <a:t>25 </a:t>
            </a:r>
            <a:r>
              <a:rPr lang="en-US" sz="2800" b="1" dirty="0">
                <a:effectLst>
                  <a:glow rad="88900">
                    <a:schemeClr val="bg1">
                      <a:alpha val="70000"/>
                    </a:schemeClr>
                  </a:glow>
                  <a:outerShdw blurRad="38100" dist="38100" dir="2700000" algn="tl">
                    <a:srgbClr val="000000">
                      <a:alpha val="43137"/>
                    </a:srgbClr>
                  </a:outerShdw>
                </a:effectLst>
                <a:latin typeface="+mn-lt"/>
              </a:rPr>
              <a:t>Now Hagar is Mount Sinai in Arabia;</a:t>
            </a:r>
            <a:r>
              <a:rPr lang="en-US" sz="2800" b="1" baseline="30000" dirty="0">
                <a:effectLst>
                  <a:glow rad="88900">
                    <a:schemeClr val="bg1">
                      <a:alpha val="70000"/>
                    </a:schemeClr>
                  </a:glow>
                  <a:outerShdw blurRad="38100" dist="38100" dir="2700000" algn="tl">
                    <a:srgbClr val="000000">
                      <a:alpha val="43137"/>
                    </a:srgbClr>
                  </a:outerShdw>
                </a:effectLst>
                <a:latin typeface="+mn-lt"/>
              </a:rPr>
              <a:t> </a:t>
            </a:r>
            <a:r>
              <a:rPr lang="en-US" sz="2800" b="1" dirty="0">
                <a:effectLst>
                  <a:glow rad="88900">
                    <a:schemeClr val="bg1">
                      <a:alpha val="70000"/>
                    </a:schemeClr>
                  </a:glow>
                  <a:outerShdw blurRad="38100" dist="38100" dir="2700000" algn="tl">
                    <a:srgbClr val="000000">
                      <a:alpha val="43137"/>
                    </a:srgbClr>
                  </a:outerShdw>
                </a:effectLst>
                <a:latin typeface="+mn-lt"/>
              </a:rPr>
              <a:t>she corresponds to the present Jerusalem, for she is in slavery with her children.  </a:t>
            </a:r>
            <a:r>
              <a:rPr lang="en-US" sz="2800" b="1" baseline="30000" dirty="0">
                <a:effectLst>
                  <a:glow rad="88900">
                    <a:schemeClr val="bg1">
                      <a:alpha val="70000"/>
                    </a:schemeClr>
                  </a:glow>
                  <a:outerShdw blurRad="38100" dist="38100" dir="2700000" algn="tl">
                    <a:srgbClr val="000000">
                      <a:alpha val="43137"/>
                    </a:srgbClr>
                  </a:outerShdw>
                </a:effectLst>
                <a:latin typeface="+mn-lt"/>
              </a:rPr>
              <a:t>26 </a:t>
            </a:r>
            <a:r>
              <a:rPr lang="en-US" sz="2800" b="1" dirty="0">
                <a:effectLst>
                  <a:glow rad="88900">
                    <a:schemeClr val="bg1">
                      <a:alpha val="70000"/>
                    </a:schemeClr>
                  </a:glow>
                  <a:outerShdw blurRad="38100" dist="38100" dir="2700000" algn="tl">
                    <a:srgbClr val="000000">
                      <a:alpha val="43137"/>
                    </a:srgbClr>
                  </a:outerShdw>
                </a:effectLst>
                <a:latin typeface="+mn-lt"/>
              </a:rPr>
              <a:t>But the Jerusalem above is free, and she is our mother.  </a:t>
            </a:r>
            <a:r>
              <a:rPr lang="en-US" sz="2800" b="1" baseline="30000" dirty="0">
                <a:solidFill>
                  <a:schemeClr val="bg1"/>
                </a:solidFill>
                <a:effectLst>
                  <a:glow rad="88900">
                    <a:srgbClr val="FF0000">
                      <a:alpha val="70000"/>
                    </a:srgbClr>
                  </a:glow>
                  <a:outerShdw blurRad="38100" dist="38100" dir="2700000" algn="tl">
                    <a:srgbClr val="000000">
                      <a:alpha val="43137"/>
                    </a:srgbClr>
                  </a:outerShdw>
                </a:effectLst>
                <a:latin typeface="+mn-lt"/>
              </a:rPr>
              <a:t>27 </a:t>
            </a:r>
            <a:r>
              <a:rPr lang="en-US" sz="2800" b="1" dirty="0">
                <a:solidFill>
                  <a:schemeClr val="bg1"/>
                </a:solidFill>
                <a:effectLst>
                  <a:glow rad="88900">
                    <a:srgbClr val="FF0000">
                      <a:alpha val="70000"/>
                    </a:srgbClr>
                  </a:glow>
                  <a:outerShdw blurRad="38100" dist="38100" dir="2700000" algn="tl">
                    <a:srgbClr val="000000">
                      <a:alpha val="43137"/>
                    </a:srgbClr>
                  </a:outerShdw>
                </a:effectLst>
                <a:latin typeface="+mn-lt"/>
              </a:rPr>
              <a:t>For it is written, “Rejoice, O barren one who does not bear; break forth and cry aloud, you who are not in labor!  For the children of the desolate one will be more than those of the one who has a husband.”</a:t>
            </a:r>
            <a:r>
              <a:rPr lang="en-US" sz="2800" b="1" dirty="0">
                <a:effectLst>
                  <a:glow rad="88900">
                    <a:schemeClr val="bg1">
                      <a:alpha val="70000"/>
                    </a:schemeClr>
                  </a:glow>
                  <a:outerShdw blurRad="38100" dist="38100" dir="2700000" algn="tl">
                    <a:srgbClr val="000000">
                      <a:alpha val="43137"/>
                    </a:srgbClr>
                  </a:outerShdw>
                </a:effectLst>
                <a:latin typeface="+mn-lt"/>
              </a:rPr>
              <a:t>  </a:t>
            </a:r>
            <a:r>
              <a:rPr lang="en-US" sz="2800" b="1" baseline="30000" dirty="0">
                <a:effectLst>
                  <a:glow rad="88900">
                    <a:schemeClr val="bg1">
                      <a:alpha val="70000"/>
                    </a:schemeClr>
                  </a:glow>
                  <a:outerShdw blurRad="38100" dist="38100" dir="2700000" algn="tl">
                    <a:srgbClr val="000000">
                      <a:alpha val="43137"/>
                    </a:srgbClr>
                  </a:outerShdw>
                </a:effectLst>
                <a:latin typeface="+mn-lt"/>
              </a:rPr>
              <a:t>28 </a:t>
            </a:r>
            <a:r>
              <a:rPr lang="en-US" sz="2800" b="1" dirty="0">
                <a:effectLst>
                  <a:glow rad="88900">
                    <a:schemeClr val="bg1">
                      <a:alpha val="70000"/>
                    </a:schemeClr>
                  </a:glow>
                  <a:outerShdw blurRad="38100" dist="38100" dir="2700000" algn="tl">
                    <a:srgbClr val="000000">
                      <a:alpha val="43137"/>
                    </a:srgbClr>
                  </a:outerShdw>
                </a:effectLst>
                <a:latin typeface="+mn-lt"/>
              </a:rPr>
              <a:t>Now you,</a:t>
            </a:r>
            <a:r>
              <a:rPr lang="en-US" sz="2800" b="1" baseline="30000" dirty="0">
                <a:effectLst>
                  <a:glow rad="88900">
                    <a:schemeClr val="bg1">
                      <a:alpha val="70000"/>
                    </a:schemeClr>
                  </a:glow>
                  <a:outerShdw blurRad="38100" dist="38100" dir="2700000" algn="tl">
                    <a:srgbClr val="000000">
                      <a:alpha val="43137"/>
                    </a:srgbClr>
                  </a:outerShdw>
                </a:effectLst>
                <a:latin typeface="+mn-lt"/>
              </a:rPr>
              <a:t> </a:t>
            </a:r>
            <a:r>
              <a:rPr lang="en-US" sz="2800" b="1" dirty="0">
                <a:effectLst>
                  <a:glow rad="88900">
                    <a:schemeClr val="bg1">
                      <a:alpha val="70000"/>
                    </a:schemeClr>
                  </a:glow>
                  <a:outerShdw blurRad="38100" dist="38100" dir="2700000" algn="tl">
                    <a:srgbClr val="000000">
                      <a:alpha val="43137"/>
                    </a:srgbClr>
                  </a:outerShdw>
                </a:effectLst>
                <a:latin typeface="+mn-lt"/>
              </a:rPr>
              <a:t>brothers, like Isaac, are children of promise.  </a:t>
            </a:r>
            <a:r>
              <a:rPr lang="en-US" sz="2800" b="1" baseline="30000" dirty="0">
                <a:effectLst>
                  <a:glow rad="88900">
                    <a:schemeClr val="bg1">
                      <a:alpha val="70000"/>
                    </a:schemeClr>
                  </a:glow>
                  <a:outerShdw blurRad="38100" dist="38100" dir="2700000" algn="tl">
                    <a:srgbClr val="000000">
                      <a:alpha val="43137"/>
                    </a:srgbClr>
                  </a:outerShdw>
                </a:effectLst>
                <a:latin typeface="+mn-lt"/>
              </a:rPr>
              <a:t>29 </a:t>
            </a:r>
            <a:r>
              <a:rPr lang="en-US" sz="2800" b="1" dirty="0">
                <a:effectLst>
                  <a:glow rad="88900">
                    <a:schemeClr val="bg1">
                      <a:alpha val="70000"/>
                    </a:schemeClr>
                  </a:glow>
                  <a:outerShdw blurRad="38100" dist="38100" dir="2700000" algn="tl">
                    <a:srgbClr val="000000">
                      <a:alpha val="43137"/>
                    </a:srgbClr>
                  </a:outerShdw>
                </a:effectLst>
                <a:latin typeface="+mn-lt"/>
              </a:rPr>
              <a:t>But just as at that time he who was born according to the flesh persecuted him who was born according to the Spirit, so also it is now.  </a:t>
            </a:r>
            <a:r>
              <a:rPr lang="en-US" sz="2800" b="1" baseline="30000" dirty="0">
                <a:effectLst>
                  <a:glow rad="88900">
                    <a:schemeClr val="bg1">
                      <a:alpha val="70000"/>
                    </a:schemeClr>
                  </a:glow>
                  <a:outerShdw blurRad="38100" dist="38100" dir="2700000" algn="tl">
                    <a:srgbClr val="000000">
                      <a:alpha val="43137"/>
                    </a:srgbClr>
                  </a:outerShdw>
                </a:effectLst>
                <a:latin typeface="+mn-lt"/>
              </a:rPr>
              <a:t>30 </a:t>
            </a:r>
            <a:r>
              <a:rPr lang="en-US" sz="2800" b="1" dirty="0">
                <a:effectLst>
                  <a:glow rad="88900">
                    <a:schemeClr val="bg1">
                      <a:alpha val="70000"/>
                    </a:schemeClr>
                  </a:glow>
                  <a:outerShdw blurRad="38100" dist="38100" dir="2700000" algn="tl">
                    <a:srgbClr val="000000">
                      <a:alpha val="43137"/>
                    </a:srgbClr>
                  </a:outerShdw>
                </a:effectLst>
                <a:latin typeface="+mn-lt"/>
              </a:rPr>
              <a:t>But what does the Scripture say? “Cast out the slave woman and her son, for the son of the slave woman shall not inherit with the son of the free woman.”  </a:t>
            </a:r>
            <a:r>
              <a:rPr lang="en-US" sz="2800" b="1" baseline="30000" dirty="0">
                <a:effectLst>
                  <a:glow rad="88900">
                    <a:schemeClr val="bg1">
                      <a:alpha val="70000"/>
                    </a:schemeClr>
                  </a:glow>
                  <a:outerShdw blurRad="38100" dist="38100" dir="2700000" algn="tl">
                    <a:srgbClr val="000000">
                      <a:alpha val="43137"/>
                    </a:srgbClr>
                  </a:outerShdw>
                </a:effectLst>
                <a:latin typeface="+mn-lt"/>
              </a:rPr>
              <a:t>31 </a:t>
            </a:r>
            <a:r>
              <a:rPr lang="en-US" sz="2800" b="1" dirty="0">
                <a:effectLst>
                  <a:glow rad="88900">
                    <a:schemeClr val="bg1">
                      <a:alpha val="70000"/>
                    </a:schemeClr>
                  </a:glow>
                  <a:outerShdw blurRad="38100" dist="38100" dir="2700000" algn="tl">
                    <a:srgbClr val="000000">
                      <a:alpha val="43137"/>
                    </a:srgbClr>
                  </a:outerShdw>
                </a:effectLst>
                <a:latin typeface="+mn-lt"/>
              </a:rPr>
              <a:t>So, brothers, we are not children of the slave but of the free woman.</a:t>
            </a:r>
            <a:r>
              <a:rPr lang="en-US" sz="2800" dirty="0">
                <a:effectLst>
                  <a:glow rad="88900">
                    <a:schemeClr val="bg1">
                      <a:alpha val="70000"/>
                    </a:schemeClr>
                  </a:glow>
                  <a:outerShdw blurRad="38100" dist="38100" dir="2700000" algn="tl">
                    <a:srgbClr val="000000">
                      <a:alpha val="43137"/>
                    </a:srgbClr>
                  </a:outerShdw>
                </a:effectLst>
                <a:latin typeface="+mn-lt"/>
              </a:rPr>
              <a:t/>
            </a:r>
            <a:br>
              <a:rPr lang="en-US" sz="2800" dirty="0">
                <a:effectLst>
                  <a:glow rad="88900">
                    <a:schemeClr val="bg1">
                      <a:alpha val="70000"/>
                    </a:schemeClr>
                  </a:glow>
                  <a:outerShdw blurRad="38100" dist="38100" dir="2700000" algn="tl">
                    <a:srgbClr val="000000">
                      <a:alpha val="43137"/>
                    </a:srgbClr>
                  </a:outerShdw>
                </a:effectLst>
                <a:latin typeface="+mn-lt"/>
              </a:rPr>
            </a:br>
            <a:endParaRPr lang="en-US" sz="2800" dirty="0">
              <a:effectLst>
                <a:glow rad="88900">
                  <a:schemeClr val="bg1">
                    <a:alpha val="70000"/>
                  </a:schemeClr>
                </a:glow>
                <a:outerShdw blurRad="38100" dist="38100" dir="2700000" algn="tl">
                  <a:srgbClr val="000000">
                    <a:alpha val="43137"/>
                  </a:srgbClr>
                </a:outerShdw>
              </a:effectLst>
              <a:latin typeface="+mn-lt"/>
            </a:endParaRPr>
          </a:p>
        </p:txBody>
      </p:sp>
      <p:sp>
        <p:nvSpPr>
          <p:cNvPr id="4" name="TextBox 3"/>
          <p:cNvSpPr txBox="1"/>
          <p:nvPr/>
        </p:nvSpPr>
        <p:spPr>
          <a:xfrm>
            <a:off x="4659086" y="6457890"/>
            <a:ext cx="2598057" cy="400110"/>
          </a:xfrm>
          <a:prstGeom prst="rect">
            <a:avLst/>
          </a:prstGeom>
          <a:noFill/>
        </p:spPr>
        <p:txBody>
          <a:bodyPr wrap="square" rtlCol="0">
            <a:spAutoFit/>
          </a:bodyPr>
          <a:lstStyle/>
          <a:p>
            <a:r>
              <a:rPr lang="en-US" sz="2000" b="1" dirty="0">
                <a:effectLst>
                  <a:glow rad="88900">
                    <a:schemeClr val="bg1">
                      <a:alpha val="70000"/>
                    </a:schemeClr>
                  </a:glow>
                  <a:outerShdw blurRad="38100" dist="38100" dir="2700000" algn="tl">
                    <a:srgbClr val="000000">
                      <a:alpha val="43137"/>
                    </a:srgbClr>
                  </a:outerShdw>
                </a:effectLst>
                <a:ea typeface="+mj-ea"/>
                <a:cs typeface="+mj-cs"/>
              </a:rPr>
              <a:t>Galatians 4:21-31 ESV</a:t>
            </a:r>
          </a:p>
        </p:txBody>
      </p:sp>
    </p:spTree>
    <p:extLst>
      <p:ext uri="{BB962C8B-B14F-4D97-AF65-F5344CB8AC3E}">
        <p14:creationId xmlns:p14="http://schemas.microsoft.com/office/powerpoint/2010/main" val="19488959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52" y="2803528"/>
            <a:ext cx="12079515" cy="1325563"/>
          </a:xfrm>
        </p:spPr>
        <p:txBody>
          <a:bodyPr>
            <a:noAutofit/>
          </a:bodyPr>
          <a:lstStyle/>
          <a:p>
            <a:pPr algn="ctr"/>
            <a:r>
              <a:rPr lang="en-US" sz="2800" b="1" baseline="30000" dirty="0">
                <a:effectLst>
                  <a:glow rad="88900">
                    <a:schemeClr val="bg1">
                      <a:alpha val="70000"/>
                    </a:schemeClr>
                  </a:glow>
                  <a:outerShdw blurRad="38100" dist="38100" dir="2700000" algn="tl">
                    <a:srgbClr val="000000">
                      <a:alpha val="43137"/>
                    </a:srgbClr>
                  </a:outerShdw>
                </a:effectLst>
                <a:latin typeface="+mn-lt"/>
              </a:rPr>
              <a:t>21 </a:t>
            </a:r>
            <a:r>
              <a:rPr lang="en-US" sz="2800" b="1" dirty="0">
                <a:effectLst>
                  <a:glow rad="88900">
                    <a:schemeClr val="bg1">
                      <a:alpha val="70000"/>
                    </a:schemeClr>
                  </a:glow>
                  <a:outerShdw blurRad="38100" dist="38100" dir="2700000" algn="tl">
                    <a:srgbClr val="000000">
                      <a:alpha val="43137"/>
                    </a:srgbClr>
                  </a:outerShdw>
                </a:effectLst>
                <a:latin typeface="+mn-lt"/>
              </a:rPr>
              <a:t>Tell me, you who desire to be under the law, do you not listen to the law?  </a:t>
            </a:r>
            <a:r>
              <a:rPr lang="en-US" sz="2800" b="1" baseline="30000" dirty="0">
                <a:effectLst>
                  <a:glow rad="88900">
                    <a:schemeClr val="bg1">
                      <a:alpha val="70000"/>
                    </a:schemeClr>
                  </a:glow>
                  <a:outerShdw blurRad="38100" dist="38100" dir="2700000" algn="tl">
                    <a:srgbClr val="000000">
                      <a:alpha val="43137"/>
                    </a:srgbClr>
                  </a:outerShdw>
                </a:effectLst>
                <a:latin typeface="+mn-lt"/>
              </a:rPr>
              <a:t>22 </a:t>
            </a:r>
            <a:r>
              <a:rPr lang="en-US" sz="2800" b="1" dirty="0">
                <a:effectLst>
                  <a:glow rad="88900">
                    <a:schemeClr val="bg1">
                      <a:alpha val="70000"/>
                    </a:schemeClr>
                  </a:glow>
                  <a:outerShdw blurRad="38100" dist="38100" dir="2700000" algn="tl">
                    <a:srgbClr val="000000">
                      <a:alpha val="43137"/>
                    </a:srgbClr>
                  </a:outerShdw>
                </a:effectLst>
                <a:latin typeface="+mn-lt"/>
              </a:rPr>
              <a:t>For it is written that Abraham had two sons, one by a slave woman and one by a free woman.  </a:t>
            </a:r>
            <a:r>
              <a:rPr lang="en-US" sz="2800" b="1" baseline="30000" dirty="0">
                <a:effectLst>
                  <a:glow rad="88900">
                    <a:schemeClr val="bg1">
                      <a:alpha val="70000"/>
                    </a:schemeClr>
                  </a:glow>
                  <a:outerShdw blurRad="38100" dist="38100" dir="2700000" algn="tl">
                    <a:srgbClr val="000000">
                      <a:alpha val="43137"/>
                    </a:srgbClr>
                  </a:outerShdw>
                </a:effectLst>
                <a:latin typeface="+mn-lt"/>
              </a:rPr>
              <a:t>23 </a:t>
            </a:r>
            <a:r>
              <a:rPr lang="en-US" sz="2800" b="1" dirty="0">
                <a:effectLst>
                  <a:glow rad="88900">
                    <a:schemeClr val="bg1">
                      <a:alpha val="70000"/>
                    </a:schemeClr>
                  </a:glow>
                  <a:outerShdw blurRad="38100" dist="38100" dir="2700000" algn="tl">
                    <a:srgbClr val="000000">
                      <a:alpha val="43137"/>
                    </a:srgbClr>
                  </a:outerShdw>
                </a:effectLst>
                <a:latin typeface="+mn-lt"/>
              </a:rPr>
              <a:t>But the son of the slave was born according to the flesh, while the son of the free woman was born through promise.  </a:t>
            </a:r>
            <a:r>
              <a:rPr lang="en-US" sz="2800" b="1" baseline="30000" dirty="0">
                <a:effectLst>
                  <a:glow rad="88900">
                    <a:schemeClr val="bg1">
                      <a:alpha val="70000"/>
                    </a:schemeClr>
                  </a:glow>
                  <a:outerShdw blurRad="38100" dist="38100" dir="2700000" algn="tl">
                    <a:srgbClr val="000000">
                      <a:alpha val="43137"/>
                    </a:srgbClr>
                  </a:outerShdw>
                </a:effectLst>
                <a:latin typeface="+mn-lt"/>
              </a:rPr>
              <a:t>24 </a:t>
            </a:r>
            <a:r>
              <a:rPr lang="en-US" sz="2800" b="1" dirty="0">
                <a:effectLst>
                  <a:glow rad="88900">
                    <a:schemeClr val="bg1">
                      <a:alpha val="70000"/>
                    </a:schemeClr>
                  </a:glow>
                  <a:outerShdw blurRad="38100" dist="38100" dir="2700000" algn="tl">
                    <a:srgbClr val="000000">
                      <a:alpha val="43137"/>
                    </a:srgbClr>
                  </a:outerShdw>
                </a:effectLst>
                <a:latin typeface="+mn-lt"/>
              </a:rPr>
              <a:t>Now this may be interpreted allegorically: these women are two covenants. One is from Mount Sinai, bearing children for slavery; she is Hagar.  </a:t>
            </a:r>
            <a:r>
              <a:rPr lang="en-US" sz="2800" b="1" baseline="30000" dirty="0">
                <a:effectLst>
                  <a:glow rad="88900">
                    <a:schemeClr val="bg1">
                      <a:alpha val="70000"/>
                    </a:schemeClr>
                  </a:glow>
                  <a:outerShdw blurRad="38100" dist="38100" dir="2700000" algn="tl">
                    <a:srgbClr val="000000">
                      <a:alpha val="43137"/>
                    </a:srgbClr>
                  </a:outerShdw>
                </a:effectLst>
                <a:latin typeface="+mn-lt"/>
              </a:rPr>
              <a:t>25 </a:t>
            </a:r>
            <a:r>
              <a:rPr lang="en-US" sz="2800" b="1" dirty="0">
                <a:effectLst>
                  <a:glow rad="88900">
                    <a:schemeClr val="bg1">
                      <a:alpha val="70000"/>
                    </a:schemeClr>
                  </a:glow>
                  <a:outerShdw blurRad="38100" dist="38100" dir="2700000" algn="tl">
                    <a:srgbClr val="000000">
                      <a:alpha val="43137"/>
                    </a:srgbClr>
                  </a:outerShdw>
                </a:effectLst>
                <a:latin typeface="+mn-lt"/>
              </a:rPr>
              <a:t>Now Hagar is Mount Sinai in Arabia;</a:t>
            </a:r>
            <a:r>
              <a:rPr lang="en-US" sz="2800" b="1" baseline="30000" dirty="0">
                <a:effectLst>
                  <a:glow rad="88900">
                    <a:schemeClr val="bg1">
                      <a:alpha val="70000"/>
                    </a:schemeClr>
                  </a:glow>
                  <a:outerShdw blurRad="38100" dist="38100" dir="2700000" algn="tl">
                    <a:srgbClr val="000000">
                      <a:alpha val="43137"/>
                    </a:srgbClr>
                  </a:outerShdw>
                </a:effectLst>
                <a:latin typeface="+mn-lt"/>
              </a:rPr>
              <a:t> </a:t>
            </a:r>
            <a:r>
              <a:rPr lang="en-US" sz="2800" b="1" dirty="0">
                <a:effectLst>
                  <a:glow rad="88900">
                    <a:schemeClr val="bg1">
                      <a:alpha val="70000"/>
                    </a:schemeClr>
                  </a:glow>
                  <a:outerShdw blurRad="38100" dist="38100" dir="2700000" algn="tl">
                    <a:srgbClr val="000000">
                      <a:alpha val="43137"/>
                    </a:srgbClr>
                  </a:outerShdw>
                </a:effectLst>
                <a:latin typeface="+mn-lt"/>
              </a:rPr>
              <a:t>she corresponds to the present Jerusalem, for she is in slavery with her children.  </a:t>
            </a:r>
            <a:r>
              <a:rPr lang="en-US" sz="2800" b="1" baseline="30000" dirty="0">
                <a:effectLst>
                  <a:glow rad="88900">
                    <a:schemeClr val="bg1">
                      <a:alpha val="70000"/>
                    </a:schemeClr>
                  </a:glow>
                  <a:outerShdw blurRad="38100" dist="38100" dir="2700000" algn="tl">
                    <a:srgbClr val="000000">
                      <a:alpha val="43137"/>
                    </a:srgbClr>
                  </a:outerShdw>
                </a:effectLst>
                <a:latin typeface="+mn-lt"/>
              </a:rPr>
              <a:t>26 </a:t>
            </a:r>
            <a:r>
              <a:rPr lang="en-US" sz="2800" b="1" dirty="0">
                <a:effectLst>
                  <a:glow rad="88900">
                    <a:schemeClr val="bg1">
                      <a:alpha val="70000"/>
                    </a:schemeClr>
                  </a:glow>
                  <a:outerShdw blurRad="38100" dist="38100" dir="2700000" algn="tl">
                    <a:srgbClr val="000000">
                      <a:alpha val="43137"/>
                    </a:srgbClr>
                  </a:outerShdw>
                </a:effectLst>
                <a:latin typeface="+mn-lt"/>
              </a:rPr>
              <a:t>But the Jerusalem above is free, and she is our mother.  </a:t>
            </a:r>
            <a:r>
              <a:rPr lang="en-US" sz="2800" b="1" baseline="30000" dirty="0">
                <a:effectLst>
                  <a:glow rad="88900">
                    <a:schemeClr val="bg1">
                      <a:alpha val="70000"/>
                    </a:schemeClr>
                  </a:glow>
                  <a:outerShdw blurRad="38100" dist="38100" dir="2700000" algn="tl">
                    <a:srgbClr val="000000">
                      <a:alpha val="43137"/>
                    </a:srgbClr>
                  </a:outerShdw>
                </a:effectLst>
                <a:latin typeface="+mn-lt"/>
              </a:rPr>
              <a:t>27 </a:t>
            </a:r>
            <a:r>
              <a:rPr lang="en-US" sz="2800" b="1" dirty="0">
                <a:effectLst>
                  <a:glow rad="88900">
                    <a:schemeClr val="bg1">
                      <a:alpha val="70000"/>
                    </a:schemeClr>
                  </a:glow>
                  <a:outerShdw blurRad="38100" dist="38100" dir="2700000" algn="tl">
                    <a:srgbClr val="000000">
                      <a:alpha val="43137"/>
                    </a:srgbClr>
                  </a:outerShdw>
                </a:effectLst>
                <a:latin typeface="+mn-lt"/>
              </a:rPr>
              <a:t>For it is written, “Rejoice, O barren one who does not bear; break forth and cry aloud, you who are not in labor!  For the children of the desolate one will be more than those of the one who has a husband.”  </a:t>
            </a:r>
            <a:r>
              <a:rPr lang="en-US" sz="2800" b="1" baseline="30000" dirty="0">
                <a:effectLst>
                  <a:glow rad="88900">
                    <a:schemeClr val="bg1">
                      <a:alpha val="70000"/>
                    </a:schemeClr>
                  </a:glow>
                  <a:outerShdw blurRad="38100" dist="38100" dir="2700000" algn="tl">
                    <a:srgbClr val="000000">
                      <a:alpha val="43137"/>
                    </a:srgbClr>
                  </a:outerShdw>
                </a:effectLst>
                <a:latin typeface="+mn-lt"/>
              </a:rPr>
              <a:t>28 </a:t>
            </a:r>
            <a:r>
              <a:rPr lang="en-US" sz="2800" b="1" dirty="0">
                <a:effectLst>
                  <a:glow rad="88900">
                    <a:schemeClr val="bg1">
                      <a:alpha val="70000"/>
                    </a:schemeClr>
                  </a:glow>
                  <a:outerShdw blurRad="38100" dist="38100" dir="2700000" algn="tl">
                    <a:srgbClr val="000000">
                      <a:alpha val="43137"/>
                    </a:srgbClr>
                  </a:outerShdw>
                </a:effectLst>
                <a:latin typeface="+mn-lt"/>
              </a:rPr>
              <a:t>Now you,</a:t>
            </a:r>
            <a:r>
              <a:rPr lang="en-US" sz="2800" b="1" baseline="30000" dirty="0">
                <a:effectLst>
                  <a:glow rad="88900">
                    <a:schemeClr val="bg1">
                      <a:alpha val="70000"/>
                    </a:schemeClr>
                  </a:glow>
                  <a:outerShdw blurRad="38100" dist="38100" dir="2700000" algn="tl">
                    <a:srgbClr val="000000">
                      <a:alpha val="43137"/>
                    </a:srgbClr>
                  </a:outerShdw>
                </a:effectLst>
                <a:latin typeface="+mn-lt"/>
              </a:rPr>
              <a:t> </a:t>
            </a:r>
            <a:r>
              <a:rPr lang="en-US" sz="2800" b="1" dirty="0">
                <a:effectLst>
                  <a:glow rad="88900">
                    <a:schemeClr val="bg1">
                      <a:alpha val="70000"/>
                    </a:schemeClr>
                  </a:glow>
                  <a:outerShdw blurRad="38100" dist="38100" dir="2700000" algn="tl">
                    <a:srgbClr val="000000">
                      <a:alpha val="43137"/>
                    </a:srgbClr>
                  </a:outerShdw>
                </a:effectLst>
                <a:latin typeface="+mn-lt"/>
              </a:rPr>
              <a:t>brothers, like Isaac, are children of promise.  </a:t>
            </a:r>
            <a:r>
              <a:rPr lang="en-US" sz="2800" b="1" baseline="30000" dirty="0">
                <a:solidFill>
                  <a:schemeClr val="bg1"/>
                </a:solidFill>
                <a:effectLst>
                  <a:glow rad="88900">
                    <a:srgbClr val="FF0000">
                      <a:alpha val="70000"/>
                    </a:srgbClr>
                  </a:glow>
                  <a:outerShdw blurRad="38100" dist="38100" dir="2700000" algn="tl">
                    <a:srgbClr val="000000">
                      <a:alpha val="43137"/>
                    </a:srgbClr>
                  </a:outerShdw>
                </a:effectLst>
                <a:latin typeface="+mn-lt"/>
              </a:rPr>
              <a:t>29 </a:t>
            </a:r>
            <a:r>
              <a:rPr lang="en-US" sz="2800" b="1" dirty="0">
                <a:solidFill>
                  <a:schemeClr val="bg1"/>
                </a:solidFill>
                <a:effectLst>
                  <a:glow rad="88900">
                    <a:srgbClr val="FF0000">
                      <a:alpha val="70000"/>
                    </a:srgbClr>
                  </a:glow>
                  <a:outerShdw blurRad="38100" dist="38100" dir="2700000" algn="tl">
                    <a:srgbClr val="000000">
                      <a:alpha val="43137"/>
                    </a:srgbClr>
                  </a:outerShdw>
                </a:effectLst>
                <a:latin typeface="+mn-lt"/>
              </a:rPr>
              <a:t>But just as at that time he who was born according to the flesh persecuted him who was born according to the Spirit, so also it is now.  </a:t>
            </a:r>
            <a:r>
              <a:rPr lang="en-US" sz="2800" b="1" baseline="30000" dirty="0">
                <a:effectLst>
                  <a:glow rad="88900">
                    <a:schemeClr val="bg1">
                      <a:alpha val="70000"/>
                    </a:schemeClr>
                  </a:glow>
                  <a:outerShdw blurRad="38100" dist="38100" dir="2700000" algn="tl">
                    <a:srgbClr val="000000">
                      <a:alpha val="43137"/>
                    </a:srgbClr>
                  </a:outerShdw>
                </a:effectLst>
                <a:latin typeface="+mn-lt"/>
              </a:rPr>
              <a:t>30 </a:t>
            </a:r>
            <a:r>
              <a:rPr lang="en-US" sz="2800" b="1" dirty="0">
                <a:effectLst>
                  <a:glow rad="88900">
                    <a:schemeClr val="bg1">
                      <a:alpha val="70000"/>
                    </a:schemeClr>
                  </a:glow>
                  <a:outerShdw blurRad="38100" dist="38100" dir="2700000" algn="tl">
                    <a:srgbClr val="000000">
                      <a:alpha val="43137"/>
                    </a:srgbClr>
                  </a:outerShdw>
                </a:effectLst>
                <a:latin typeface="+mn-lt"/>
              </a:rPr>
              <a:t>But what does the Scripture say? “Cast out the slave woman and her son, for the son of the slave woman shall not inherit with the son of the free woman.”  </a:t>
            </a:r>
            <a:r>
              <a:rPr lang="en-US" sz="2800" b="1" baseline="30000" dirty="0">
                <a:effectLst>
                  <a:glow rad="88900">
                    <a:schemeClr val="bg1">
                      <a:alpha val="70000"/>
                    </a:schemeClr>
                  </a:glow>
                  <a:outerShdw blurRad="38100" dist="38100" dir="2700000" algn="tl">
                    <a:srgbClr val="000000">
                      <a:alpha val="43137"/>
                    </a:srgbClr>
                  </a:outerShdw>
                </a:effectLst>
                <a:latin typeface="+mn-lt"/>
              </a:rPr>
              <a:t>31 </a:t>
            </a:r>
            <a:r>
              <a:rPr lang="en-US" sz="2800" b="1" dirty="0">
                <a:effectLst>
                  <a:glow rad="88900">
                    <a:schemeClr val="bg1">
                      <a:alpha val="70000"/>
                    </a:schemeClr>
                  </a:glow>
                  <a:outerShdw blurRad="38100" dist="38100" dir="2700000" algn="tl">
                    <a:srgbClr val="000000">
                      <a:alpha val="43137"/>
                    </a:srgbClr>
                  </a:outerShdw>
                </a:effectLst>
                <a:latin typeface="+mn-lt"/>
              </a:rPr>
              <a:t>So, brothers, we are not children of the slave but of the free woman.</a:t>
            </a:r>
            <a:r>
              <a:rPr lang="en-US" sz="2800" dirty="0">
                <a:effectLst>
                  <a:glow rad="88900">
                    <a:schemeClr val="bg1">
                      <a:alpha val="70000"/>
                    </a:schemeClr>
                  </a:glow>
                  <a:outerShdw blurRad="38100" dist="38100" dir="2700000" algn="tl">
                    <a:srgbClr val="000000">
                      <a:alpha val="43137"/>
                    </a:srgbClr>
                  </a:outerShdw>
                </a:effectLst>
                <a:latin typeface="+mn-lt"/>
              </a:rPr>
              <a:t/>
            </a:r>
            <a:br>
              <a:rPr lang="en-US" sz="2800" dirty="0">
                <a:effectLst>
                  <a:glow rad="88900">
                    <a:schemeClr val="bg1">
                      <a:alpha val="70000"/>
                    </a:schemeClr>
                  </a:glow>
                  <a:outerShdw blurRad="38100" dist="38100" dir="2700000" algn="tl">
                    <a:srgbClr val="000000">
                      <a:alpha val="43137"/>
                    </a:srgbClr>
                  </a:outerShdw>
                </a:effectLst>
                <a:latin typeface="+mn-lt"/>
              </a:rPr>
            </a:br>
            <a:endParaRPr lang="en-US" sz="2800" dirty="0">
              <a:effectLst>
                <a:glow rad="88900">
                  <a:schemeClr val="bg1">
                    <a:alpha val="70000"/>
                  </a:schemeClr>
                </a:glow>
                <a:outerShdw blurRad="38100" dist="38100" dir="2700000" algn="tl">
                  <a:srgbClr val="000000">
                    <a:alpha val="43137"/>
                  </a:srgbClr>
                </a:outerShdw>
              </a:effectLst>
              <a:latin typeface="+mn-lt"/>
            </a:endParaRPr>
          </a:p>
        </p:txBody>
      </p:sp>
      <p:sp>
        <p:nvSpPr>
          <p:cNvPr id="4" name="TextBox 3"/>
          <p:cNvSpPr txBox="1"/>
          <p:nvPr/>
        </p:nvSpPr>
        <p:spPr>
          <a:xfrm>
            <a:off x="4659086" y="6457890"/>
            <a:ext cx="2598057" cy="400110"/>
          </a:xfrm>
          <a:prstGeom prst="rect">
            <a:avLst/>
          </a:prstGeom>
          <a:noFill/>
        </p:spPr>
        <p:txBody>
          <a:bodyPr wrap="square" rtlCol="0">
            <a:spAutoFit/>
          </a:bodyPr>
          <a:lstStyle/>
          <a:p>
            <a:r>
              <a:rPr lang="en-US" sz="2000" b="1" dirty="0">
                <a:effectLst>
                  <a:glow rad="88900">
                    <a:schemeClr val="bg1">
                      <a:alpha val="70000"/>
                    </a:schemeClr>
                  </a:glow>
                  <a:outerShdw blurRad="38100" dist="38100" dir="2700000" algn="tl">
                    <a:srgbClr val="000000">
                      <a:alpha val="43137"/>
                    </a:srgbClr>
                  </a:outerShdw>
                </a:effectLst>
                <a:ea typeface="+mj-ea"/>
                <a:cs typeface="+mj-cs"/>
              </a:rPr>
              <a:t>Galatians 4:21-31 ESV</a:t>
            </a:r>
          </a:p>
        </p:txBody>
      </p:sp>
    </p:spTree>
    <p:extLst>
      <p:ext uri="{BB962C8B-B14F-4D97-AF65-F5344CB8AC3E}">
        <p14:creationId xmlns:p14="http://schemas.microsoft.com/office/powerpoint/2010/main" val="28261405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52" y="2803528"/>
            <a:ext cx="12079515" cy="1325563"/>
          </a:xfrm>
        </p:spPr>
        <p:txBody>
          <a:bodyPr>
            <a:noAutofit/>
          </a:bodyPr>
          <a:lstStyle/>
          <a:p>
            <a:pPr algn="ctr"/>
            <a:r>
              <a:rPr lang="en-US" sz="2800" b="1" baseline="30000" dirty="0">
                <a:effectLst>
                  <a:glow rad="88900">
                    <a:schemeClr val="bg1">
                      <a:alpha val="70000"/>
                    </a:schemeClr>
                  </a:glow>
                  <a:outerShdw blurRad="38100" dist="38100" dir="2700000" algn="tl">
                    <a:srgbClr val="000000">
                      <a:alpha val="43137"/>
                    </a:srgbClr>
                  </a:outerShdw>
                </a:effectLst>
                <a:latin typeface="+mn-lt"/>
              </a:rPr>
              <a:t>21 </a:t>
            </a:r>
            <a:r>
              <a:rPr lang="en-US" sz="2800" b="1" dirty="0">
                <a:effectLst>
                  <a:glow rad="88900">
                    <a:schemeClr val="bg1">
                      <a:alpha val="70000"/>
                    </a:schemeClr>
                  </a:glow>
                  <a:outerShdw blurRad="38100" dist="38100" dir="2700000" algn="tl">
                    <a:srgbClr val="000000">
                      <a:alpha val="43137"/>
                    </a:srgbClr>
                  </a:outerShdw>
                </a:effectLst>
                <a:latin typeface="+mn-lt"/>
              </a:rPr>
              <a:t>Tell me, you who desire to be under the law, do you not listen to the law?  </a:t>
            </a:r>
            <a:r>
              <a:rPr lang="en-US" sz="2800" b="1" baseline="30000" dirty="0">
                <a:effectLst>
                  <a:glow rad="88900">
                    <a:schemeClr val="bg1">
                      <a:alpha val="70000"/>
                    </a:schemeClr>
                  </a:glow>
                  <a:outerShdw blurRad="38100" dist="38100" dir="2700000" algn="tl">
                    <a:srgbClr val="000000">
                      <a:alpha val="43137"/>
                    </a:srgbClr>
                  </a:outerShdw>
                </a:effectLst>
                <a:latin typeface="+mn-lt"/>
              </a:rPr>
              <a:t>22 </a:t>
            </a:r>
            <a:r>
              <a:rPr lang="en-US" sz="2800" b="1" dirty="0">
                <a:effectLst>
                  <a:glow rad="88900">
                    <a:schemeClr val="bg1">
                      <a:alpha val="70000"/>
                    </a:schemeClr>
                  </a:glow>
                  <a:outerShdw blurRad="38100" dist="38100" dir="2700000" algn="tl">
                    <a:srgbClr val="000000">
                      <a:alpha val="43137"/>
                    </a:srgbClr>
                  </a:outerShdw>
                </a:effectLst>
                <a:latin typeface="+mn-lt"/>
              </a:rPr>
              <a:t>For it is written that Abraham had two sons, one by a slave woman and one by a free woman.  </a:t>
            </a:r>
            <a:r>
              <a:rPr lang="en-US" sz="2800" b="1" baseline="30000" dirty="0">
                <a:effectLst>
                  <a:glow rad="88900">
                    <a:schemeClr val="bg1">
                      <a:alpha val="70000"/>
                    </a:schemeClr>
                  </a:glow>
                  <a:outerShdw blurRad="38100" dist="38100" dir="2700000" algn="tl">
                    <a:srgbClr val="000000">
                      <a:alpha val="43137"/>
                    </a:srgbClr>
                  </a:outerShdw>
                </a:effectLst>
                <a:latin typeface="+mn-lt"/>
              </a:rPr>
              <a:t>23 </a:t>
            </a:r>
            <a:r>
              <a:rPr lang="en-US" sz="2800" b="1" dirty="0">
                <a:effectLst>
                  <a:glow rad="88900">
                    <a:schemeClr val="bg1">
                      <a:alpha val="70000"/>
                    </a:schemeClr>
                  </a:glow>
                  <a:outerShdw blurRad="38100" dist="38100" dir="2700000" algn="tl">
                    <a:srgbClr val="000000">
                      <a:alpha val="43137"/>
                    </a:srgbClr>
                  </a:outerShdw>
                </a:effectLst>
                <a:latin typeface="+mn-lt"/>
              </a:rPr>
              <a:t>But the son of the slave was born according to the flesh, while the son of the free woman was born through promise.  </a:t>
            </a:r>
            <a:r>
              <a:rPr lang="en-US" sz="2800" b="1" baseline="30000" dirty="0">
                <a:effectLst>
                  <a:glow rad="88900">
                    <a:schemeClr val="bg1">
                      <a:alpha val="70000"/>
                    </a:schemeClr>
                  </a:glow>
                  <a:outerShdw blurRad="38100" dist="38100" dir="2700000" algn="tl">
                    <a:srgbClr val="000000">
                      <a:alpha val="43137"/>
                    </a:srgbClr>
                  </a:outerShdw>
                </a:effectLst>
                <a:latin typeface="+mn-lt"/>
              </a:rPr>
              <a:t>24 </a:t>
            </a:r>
            <a:r>
              <a:rPr lang="en-US" sz="2800" b="1" dirty="0">
                <a:effectLst>
                  <a:glow rad="88900">
                    <a:schemeClr val="bg1">
                      <a:alpha val="70000"/>
                    </a:schemeClr>
                  </a:glow>
                  <a:outerShdw blurRad="38100" dist="38100" dir="2700000" algn="tl">
                    <a:srgbClr val="000000">
                      <a:alpha val="43137"/>
                    </a:srgbClr>
                  </a:outerShdw>
                </a:effectLst>
                <a:latin typeface="+mn-lt"/>
              </a:rPr>
              <a:t>Now this may be interpreted allegorically: these women are two covenants. One is from Mount Sinai, bearing children for slavery; she is Hagar.  </a:t>
            </a:r>
            <a:r>
              <a:rPr lang="en-US" sz="2800" b="1" baseline="30000" dirty="0">
                <a:effectLst>
                  <a:glow rad="88900">
                    <a:schemeClr val="bg1">
                      <a:alpha val="70000"/>
                    </a:schemeClr>
                  </a:glow>
                  <a:outerShdw blurRad="38100" dist="38100" dir="2700000" algn="tl">
                    <a:srgbClr val="000000">
                      <a:alpha val="43137"/>
                    </a:srgbClr>
                  </a:outerShdw>
                </a:effectLst>
                <a:latin typeface="+mn-lt"/>
              </a:rPr>
              <a:t>25 </a:t>
            </a:r>
            <a:r>
              <a:rPr lang="en-US" sz="2800" b="1" dirty="0">
                <a:effectLst>
                  <a:glow rad="88900">
                    <a:schemeClr val="bg1">
                      <a:alpha val="70000"/>
                    </a:schemeClr>
                  </a:glow>
                  <a:outerShdw blurRad="38100" dist="38100" dir="2700000" algn="tl">
                    <a:srgbClr val="000000">
                      <a:alpha val="43137"/>
                    </a:srgbClr>
                  </a:outerShdw>
                </a:effectLst>
                <a:latin typeface="+mn-lt"/>
              </a:rPr>
              <a:t>Now Hagar is Mount Sinai in Arabia;</a:t>
            </a:r>
            <a:r>
              <a:rPr lang="en-US" sz="2800" b="1" baseline="30000" dirty="0">
                <a:effectLst>
                  <a:glow rad="88900">
                    <a:schemeClr val="bg1">
                      <a:alpha val="70000"/>
                    </a:schemeClr>
                  </a:glow>
                  <a:outerShdw blurRad="38100" dist="38100" dir="2700000" algn="tl">
                    <a:srgbClr val="000000">
                      <a:alpha val="43137"/>
                    </a:srgbClr>
                  </a:outerShdw>
                </a:effectLst>
                <a:latin typeface="+mn-lt"/>
              </a:rPr>
              <a:t> </a:t>
            </a:r>
            <a:r>
              <a:rPr lang="en-US" sz="2800" b="1" dirty="0">
                <a:effectLst>
                  <a:glow rad="88900">
                    <a:schemeClr val="bg1">
                      <a:alpha val="70000"/>
                    </a:schemeClr>
                  </a:glow>
                  <a:outerShdw blurRad="38100" dist="38100" dir="2700000" algn="tl">
                    <a:srgbClr val="000000">
                      <a:alpha val="43137"/>
                    </a:srgbClr>
                  </a:outerShdw>
                </a:effectLst>
                <a:latin typeface="+mn-lt"/>
              </a:rPr>
              <a:t>she corresponds to the present Jerusalem, for she is in slavery with her children.  </a:t>
            </a:r>
            <a:r>
              <a:rPr lang="en-US" sz="2800" b="1" baseline="30000" dirty="0">
                <a:effectLst>
                  <a:glow rad="88900">
                    <a:schemeClr val="bg1">
                      <a:alpha val="70000"/>
                    </a:schemeClr>
                  </a:glow>
                  <a:outerShdw blurRad="38100" dist="38100" dir="2700000" algn="tl">
                    <a:srgbClr val="000000">
                      <a:alpha val="43137"/>
                    </a:srgbClr>
                  </a:outerShdw>
                </a:effectLst>
                <a:latin typeface="+mn-lt"/>
              </a:rPr>
              <a:t>26 </a:t>
            </a:r>
            <a:r>
              <a:rPr lang="en-US" sz="2800" b="1" dirty="0">
                <a:effectLst>
                  <a:glow rad="88900">
                    <a:schemeClr val="bg1">
                      <a:alpha val="70000"/>
                    </a:schemeClr>
                  </a:glow>
                  <a:outerShdw blurRad="38100" dist="38100" dir="2700000" algn="tl">
                    <a:srgbClr val="000000">
                      <a:alpha val="43137"/>
                    </a:srgbClr>
                  </a:outerShdw>
                </a:effectLst>
                <a:latin typeface="+mn-lt"/>
              </a:rPr>
              <a:t>But the Jerusalem above is free, and she is our mother.  </a:t>
            </a:r>
            <a:r>
              <a:rPr lang="en-US" sz="2800" b="1" baseline="30000" dirty="0">
                <a:effectLst>
                  <a:glow rad="88900">
                    <a:schemeClr val="bg1">
                      <a:alpha val="70000"/>
                    </a:schemeClr>
                  </a:glow>
                  <a:outerShdw blurRad="38100" dist="38100" dir="2700000" algn="tl">
                    <a:srgbClr val="000000">
                      <a:alpha val="43137"/>
                    </a:srgbClr>
                  </a:outerShdw>
                </a:effectLst>
                <a:latin typeface="+mn-lt"/>
              </a:rPr>
              <a:t>27 </a:t>
            </a:r>
            <a:r>
              <a:rPr lang="en-US" sz="2800" b="1" dirty="0">
                <a:effectLst>
                  <a:glow rad="88900">
                    <a:schemeClr val="bg1">
                      <a:alpha val="70000"/>
                    </a:schemeClr>
                  </a:glow>
                  <a:outerShdw blurRad="38100" dist="38100" dir="2700000" algn="tl">
                    <a:srgbClr val="000000">
                      <a:alpha val="43137"/>
                    </a:srgbClr>
                  </a:outerShdw>
                </a:effectLst>
                <a:latin typeface="+mn-lt"/>
              </a:rPr>
              <a:t>For it is written, “Rejoice, O barren one who does not bear; break forth and cry aloud, you who are not in labor!  For the children of the desolate one will be more than those of the one who has a husband.”  </a:t>
            </a:r>
            <a:r>
              <a:rPr lang="en-US" sz="2800" b="1" baseline="30000" dirty="0">
                <a:effectLst>
                  <a:glow rad="88900">
                    <a:schemeClr val="bg1">
                      <a:alpha val="70000"/>
                    </a:schemeClr>
                  </a:glow>
                  <a:outerShdw blurRad="38100" dist="38100" dir="2700000" algn="tl">
                    <a:srgbClr val="000000">
                      <a:alpha val="43137"/>
                    </a:srgbClr>
                  </a:outerShdw>
                </a:effectLst>
                <a:latin typeface="+mn-lt"/>
              </a:rPr>
              <a:t>28 </a:t>
            </a:r>
            <a:r>
              <a:rPr lang="en-US" sz="2800" b="1" dirty="0">
                <a:effectLst>
                  <a:glow rad="88900">
                    <a:schemeClr val="bg1">
                      <a:alpha val="70000"/>
                    </a:schemeClr>
                  </a:glow>
                  <a:outerShdw blurRad="38100" dist="38100" dir="2700000" algn="tl">
                    <a:srgbClr val="000000">
                      <a:alpha val="43137"/>
                    </a:srgbClr>
                  </a:outerShdw>
                </a:effectLst>
                <a:latin typeface="+mn-lt"/>
              </a:rPr>
              <a:t>Now you,</a:t>
            </a:r>
            <a:r>
              <a:rPr lang="en-US" sz="2800" b="1" baseline="30000" dirty="0">
                <a:effectLst>
                  <a:glow rad="88900">
                    <a:schemeClr val="bg1">
                      <a:alpha val="70000"/>
                    </a:schemeClr>
                  </a:glow>
                  <a:outerShdw blurRad="38100" dist="38100" dir="2700000" algn="tl">
                    <a:srgbClr val="000000">
                      <a:alpha val="43137"/>
                    </a:srgbClr>
                  </a:outerShdw>
                </a:effectLst>
                <a:latin typeface="+mn-lt"/>
              </a:rPr>
              <a:t> </a:t>
            </a:r>
            <a:r>
              <a:rPr lang="en-US" sz="2800" b="1" dirty="0">
                <a:effectLst>
                  <a:glow rad="88900">
                    <a:schemeClr val="bg1">
                      <a:alpha val="70000"/>
                    </a:schemeClr>
                  </a:glow>
                  <a:outerShdw blurRad="38100" dist="38100" dir="2700000" algn="tl">
                    <a:srgbClr val="000000">
                      <a:alpha val="43137"/>
                    </a:srgbClr>
                  </a:outerShdw>
                </a:effectLst>
                <a:latin typeface="+mn-lt"/>
              </a:rPr>
              <a:t>brothers, like Isaac, are children of promise.  </a:t>
            </a:r>
            <a:r>
              <a:rPr lang="en-US" sz="2800" b="1" baseline="30000" dirty="0">
                <a:effectLst>
                  <a:glow rad="88900">
                    <a:schemeClr val="bg1">
                      <a:alpha val="70000"/>
                    </a:schemeClr>
                  </a:glow>
                  <a:outerShdw blurRad="38100" dist="38100" dir="2700000" algn="tl">
                    <a:srgbClr val="000000">
                      <a:alpha val="43137"/>
                    </a:srgbClr>
                  </a:outerShdw>
                </a:effectLst>
                <a:latin typeface="+mn-lt"/>
              </a:rPr>
              <a:t>29 </a:t>
            </a:r>
            <a:r>
              <a:rPr lang="en-US" sz="2800" b="1" dirty="0">
                <a:effectLst>
                  <a:glow rad="88900">
                    <a:schemeClr val="bg1">
                      <a:alpha val="70000"/>
                    </a:schemeClr>
                  </a:glow>
                  <a:outerShdw blurRad="38100" dist="38100" dir="2700000" algn="tl">
                    <a:srgbClr val="000000">
                      <a:alpha val="43137"/>
                    </a:srgbClr>
                  </a:outerShdw>
                </a:effectLst>
                <a:latin typeface="+mn-lt"/>
              </a:rPr>
              <a:t>But just as at that time he who was born according to the flesh persecuted him who was born according to the Spirit, so also it is now.  </a:t>
            </a:r>
            <a:r>
              <a:rPr lang="en-US" sz="2800" b="1" baseline="30000" dirty="0">
                <a:solidFill>
                  <a:schemeClr val="bg1"/>
                </a:solidFill>
                <a:effectLst>
                  <a:glow rad="88900">
                    <a:srgbClr val="FF0000">
                      <a:alpha val="70000"/>
                    </a:srgbClr>
                  </a:glow>
                  <a:outerShdw blurRad="38100" dist="38100" dir="2700000" algn="tl">
                    <a:srgbClr val="000000">
                      <a:alpha val="43137"/>
                    </a:srgbClr>
                  </a:outerShdw>
                </a:effectLst>
                <a:latin typeface="+mn-lt"/>
              </a:rPr>
              <a:t>30 </a:t>
            </a:r>
            <a:r>
              <a:rPr lang="en-US" sz="2800" b="1" dirty="0">
                <a:solidFill>
                  <a:schemeClr val="bg1"/>
                </a:solidFill>
                <a:effectLst>
                  <a:glow rad="88900">
                    <a:srgbClr val="FF0000">
                      <a:alpha val="70000"/>
                    </a:srgbClr>
                  </a:glow>
                  <a:outerShdw blurRad="38100" dist="38100" dir="2700000" algn="tl">
                    <a:srgbClr val="000000">
                      <a:alpha val="43137"/>
                    </a:srgbClr>
                  </a:outerShdw>
                </a:effectLst>
                <a:latin typeface="+mn-lt"/>
              </a:rPr>
              <a:t>But what does the Scripture say? “Cast out the slave woman and her son, for the son of the slave woman shall not inherit with the son of the free woman.”  </a:t>
            </a:r>
            <a:r>
              <a:rPr lang="en-US" sz="2800" b="1" baseline="30000" dirty="0">
                <a:effectLst>
                  <a:glow rad="88900">
                    <a:schemeClr val="bg1">
                      <a:alpha val="70000"/>
                    </a:schemeClr>
                  </a:glow>
                  <a:outerShdw blurRad="38100" dist="38100" dir="2700000" algn="tl">
                    <a:srgbClr val="000000">
                      <a:alpha val="43137"/>
                    </a:srgbClr>
                  </a:outerShdw>
                </a:effectLst>
                <a:latin typeface="+mn-lt"/>
              </a:rPr>
              <a:t>31 </a:t>
            </a:r>
            <a:r>
              <a:rPr lang="en-US" sz="2800" b="1" dirty="0">
                <a:effectLst>
                  <a:glow rad="88900">
                    <a:schemeClr val="bg1">
                      <a:alpha val="70000"/>
                    </a:schemeClr>
                  </a:glow>
                  <a:outerShdw blurRad="38100" dist="38100" dir="2700000" algn="tl">
                    <a:srgbClr val="000000">
                      <a:alpha val="43137"/>
                    </a:srgbClr>
                  </a:outerShdw>
                </a:effectLst>
                <a:latin typeface="+mn-lt"/>
              </a:rPr>
              <a:t>So, brothers, we are not children of the slave but of the free woman.</a:t>
            </a:r>
            <a:r>
              <a:rPr lang="en-US" sz="2800" dirty="0">
                <a:effectLst>
                  <a:glow rad="88900">
                    <a:schemeClr val="bg1">
                      <a:alpha val="70000"/>
                    </a:schemeClr>
                  </a:glow>
                  <a:outerShdw blurRad="38100" dist="38100" dir="2700000" algn="tl">
                    <a:srgbClr val="000000">
                      <a:alpha val="43137"/>
                    </a:srgbClr>
                  </a:outerShdw>
                </a:effectLst>
                <a:latin typeface="+mn-lt"/>
              </a:rPr>
              <a:t/>
            </a:r>
            <a:br>
              <a:rPr lang="en-US" sz="2800" dirty="0">
                <a:effectLst>
                  <a:glow rad="88900">
                    <a:schemeClr val="bg1">
                      <a:alpha val="70000"/>
                    </a:schemeClr>
                  </a:glow>
                  <a:outerShdw blurRad="38100" dist="38100" dir="2700000" algn="tl">
                    <a:srgbClr val="000000">
                      <a:alpha val="43137"/>
                    </a:srgbClr>
                  </a:outerShdw>
                </a:effectLst>
                <a:latin typeface="+mn-lt"/>
              </a:rPr>
            </a:br>
            <a:endParaRPr lang="en-US" sz="2800" dirty="0">
              <a:effectLst>
                <a:glow rad="88900">
                  <a:schemeClr val="bg1">
                    <a:alpha val="70000"/>
                  </a:schemeClr>
                </a:glow>
                <a:outerShdw blurRad="38100" dist="38100" dir="2700000" algn="tl">
                  <a:srgbClr val="000000">
                    <a:alpha val="43137"/>
                  </a:srgbClr>
                </a:outerShdw>
              </a:effectLst>
              <a:latin typeface="+mn-lt"/>
            </a:endParaRPr>
          </a:p>
        </p:txBody>
      </p:sp>
      <p:sp>
        <p:nvSpPr>
          <p:cNvPr id="4" name="TextBox 3"/>
          <p:cNvSpPr txBox="1"/>
          <p:nvPr/>
        </p:nvSpPr>
        <p:spPr>
          <a:xfrm>
            <a:off x="4659086" y="6457890"/>
            <a:ext cx="2598057" cy="400110"/>
          </a:xfrm>
          <a:prstGeom prst="rect">
            <a:avLst/>
          </a:prstGeom>
          <a:noFill/>
        </p:spPr>
        <p:txBody>
          <a:bodyPr wrap="square" rtlCol="0">
            <a:spAutoFit/>
          </a:bodyPr>
          <a:lstStyle/>
          <a:p>
            <a:r>
              <a:rPr lang="en-US" sz="2000" b="1" dirty="0">
                <a:effectLst>
                  <a:glow rad="88900">
                    <a:schemeClr val="bg1">
                      <a:alpha val="70000"/>
                    </a:schemeClr>
                  </a:glow>
                  <a:outerShdw blurRad="38100" dist="38100" dir="2700000" algn="tl">
                    <a:srgbClr val="000000">
                      <a:alpha val="43137"/>
                    </a:srgbClr>
                  </a:outerShdw>
                </a:effectLst>
                <a:ea typeface="+mj-ea"/>
                <a:cs typeface="+mj-cs"/>
              </a:rPr>
              <a:t>Galatians 4:21-31 ESV</a:t>
            </a:r>
          </a:p>
        </p:txBody>
      </p:sp>
    </p:spTree>
    <p:extLst>
      <p:ext uri="{BB962C8B-B14F-4D97-AF65-F5344CB8AC3E}">
        <p14:creationId xmlns:p14="http://schemas.microsoft.com/office/powerpoint/2010/main" val="38945805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513209266"/>
              </p:ext>
            </p:extLst>
          </p:nvPr>
        </p:nvGraphicFramePr>
        <p:xfrm>
          <a:off x="838200" y="200034"/>
          <a:ext cx="10515600" cy="6522720"/>
        </p:xfrm>
        <a:graphic>
          <a:graphicData uri="http://schemas.openxmlformats.org/drawingml/2006/table">
            <a:tbl>
              <a:tblPr firstRow="1" bandRow="1">
                <a:tableStyleId>{D113A9D2-9D6B-4929-AA2D-F23B5EE8CBE7}</a:tableStyleId>
              </a:tblPr>
              <a:tblGrid>
                <a:gridCol w="4923971"/>
                <a:gridCol w="5591629"/>
              </a:tblGrid>
              <a:tr h="370840">
                <a:tc>
                  <a:txBody>
                    <a:bodyPr/>
                    <a:lstStyle/>
                    <a:p>
                      <a:r>
                        <a:rPr lang="en-US" sz="3200" u="sng" dirty="0" smtClean="0"/>
                        <a:t>LAW</a:t>
                      </a:r>
                      <a:endParaRPr lang="en-US" sz="3200" u="sng"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3200" u="sng" dirty="0" smtClean="0"/>
                        <a:t>Promise</a:t>
                      </a:r>
                      <a:endParaRPr lang="en-US" sz="3200" u="sng"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sz="2400" dirty="0" smtClean="0"/>
                        <a:t>Old Covenant</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Abrahamic  Covenant</a:t>
                      </a:r>
                      <a:r>
                        <a:rPr lang="en-US" sz="2400" baseline="0" dirty="0" smtClean="0"/>
                        <a:t> (New Covenant)</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sz="2400" dirty="0" smtClean="0"/>
                        <a:t>Hagar</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Sarah</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lvl="1"/>
                      <a:r>
                        <a:rPr lang="en-US" sz="2400" dirty="0" smtClean="0"/>
                        <a:t>Slave (Bearing slaves)</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1"/>
                      <a:r>
                        <a:rPr lang="en-US" sz="2400" dirty="0" smtClean="0"/>
                        <a:t>Free (bearing free children)</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2400" dirty="0" smtClean="0"/>
                        <a:t>Young and Fertile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2400" dirty="0" smtClean="0"/>
                        <a:t>Old and</a:t>
                      </a:r>
                      <a:r>
                        <a:rPr lang="en-US" sz="2400" baseline="0" dirty="0" smtClean="0"/>
                        <a:t> Barren</a:t>
                      </a:r>
                      <a:endParaRPr lang="en-US" sz="24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sz="2400" dirty="0" smtClean="0"/>
                        <a:t>Mt.</a:t>
                      </a:r>
                      <a:r>
                        <a:rPr lang="en-US" sz="2400" baseline="0" dirty="0" smtClean="0"/>
                        <a:t> Sinai</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Kingdom</a:t>
                      </a:r>
                      <a:r>
                        <a:rPr lang="en-US" sz="2400" baseline="0" dirty="0" smtClean="0"/>
                        <a:t> of heaven</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sz="2400" dirty="0" smtClean="0"/>
                        <a:t>Earthly Jerusalem</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baseline="0" dirty="0" smtClean="0"/>
                        <a:t>New Jerusalem</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sz="2400" dirty="0" smtClean="0"/>
                        <a:t>Ishmael</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Isaac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lvl="1"/>
                      <a:r>
                        <a:rPr lang="en-US" sz="2400" dirty="0" smtClean="0"/>
                        <a:t>Born</a:t>
                      </a:r>
                      <a:r>
                        <a:rPr lang="en-US" sz="2400" baseline="0" dirty="0" smtClean="0"/>
                        <a:t> of the Flesh (natural)</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1"/>
                      <a:r>
                        <a:rPr lang="en-US" sz="2400" dirty="0" smtClean="0"/>
                        <a:t>Born of the Spirit (</a:t>
                      </a:r>
                      <a:r>
                        <a:rPr lang="en-US" sz="2400" u="sng" dirty="0" smtClean="0"/>
                        <a:t>supernatural</a:t>
                      </a:r>
                      <a:r>
                        <a:rPr lang="en-US" sz="2400" dirty="0" smtClean="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lvl="1"/>
                      <a:r>
                        <a:rPr lang="en-US" sz="2400" dirty="0" smtClean="0"/>
                        <a:t>Still slaves</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1"/>
                      <a:r>
                        <a:rPr lang="en-US" sz="2400" dirty="0" smtClean="0"/>
                        <a:t>FREE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lvl="1"/>
                      <a:r>
                        <a:rPr lang="en-US" sz="2400" dirty="0" smtClean="0"/>
                        <a:t>Persecutor</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1"/>
                      <a:r>
                        <a:rPr lang="en-US" sz="2400" dirty="0" smtClean="0"/>
                        <a:t>Persecuted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lvl="1"/>
                      <a:r>
                        <a:rPr lang="en-US" sz="2400" dirty="0" smtClean="0"/>
                        <a:t>No Inheritance</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1"/>
                      <a:r>
                        <a:rPr lang="en-US" sz="2400" dirty="0" smtClean="0"/>
                        <a:t>Full heirs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lvl="0"/>
                      <a:r>
                        <a:rPr lang="en-US" sz="2400" dirty="0" smtClean="0"/>
                        <a:t>HUMAN</a:t>
                      </a:r>
                      <a:r>
                        <a:rPr lang="en-US" sz="2400" baseline="0" dirty="0" smtClean="0"/>
                        <a:t> EFFORT</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r>
                        <a:rPr lang="en-US" sz="2400" dirty="0" smtClean="0"/>
                        <a:t>GOD’S</a:t>
                      </a:r>
                      <a:r>
                        <a:rPr lang="en-US" sz="2400" baseline="0" dirty="0" smtClean="0"/>
                        <a:t> PROVISION</a:t>
                      </a:r>
                      <a:endParaRPr lang="en-US" sz="24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lvl="0"/>
                      <a:r>
                        <a:rPr lang="en-US" sz="2400" dirty="0" smtClean="0"/>
                        <a:t>LAW-KEEPING</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r>
                        <a:rPr lang="en-US" sz="2400" dirty="0" smtClean="0"/>
                        <a:t>GRACE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8140105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829" y="2063299"/>
            <a:ext cx="11498938" cy="1325563"/>
          </a:xfrm>
        </p:spPr>
        <p:txBody>
          <a:bodyPr>
            <a:noAutofit/>
          </a:bodyPr>
          <a:lstStyle/>
          <a:p>
            <a:pPr algn="ctr"/>
            <a:r>
              <a:rPr lang="en-US" sz="4000" b="1" baseline="30000" dirty="0">
                <a:effectLst>
                  <a:glow rad="101600">
                    <a:schemeClr val="bg1">
                      <a:alpha val="70000"/>
                    </a:schemeClr>
                  </a:glow>
                  <a:outerShdw blurRad="38100" dist="38100" dir="2700000" algn="tl">
                    <a:srgbClr val="000000">
                      <a:alpha val="43137"/>
                    </a:srgbClr>
                  </a:outerShdw>
                </a:effectLst>
                <a:latin typeface="+mn-lt"/>
              </a:rPr>
              <a:t>4 </a:t>
            </a:r>
            <a:r>
              <a:rPr lang="en-US" sz="4000" b="1" dirty="0">
                <a:effectLst>
                  <a:glow rad="101600">
                    <a:schemeClr val="bg1">
                      <a:alpha val="70000"/>
                    </a:schemeClr>
                  </a:glow>
                  <a:outerShdw blurRad="38100" dist="38100" dir="2700000" algn="tl">
                    <a:srgbClr val="000000">
                      <a:alpha val="43137"/>
                    </a:srgbClr>
                  </a:outerShdw>
                </a:effectLst>
                <a:latin typeface="+mn-lt"/>
              </a:rPr>
              <a:t>But when the fullness of time had come, God sent forth his Son, born of woman, born under the law, </a:t>
            </a:r>
            <a:r>
              <a:rPr lang="en-US" sz="4000" b="1" baseline="30000" dirty="0" smtClean="0">
                <a:effectLst>
                  <a:glow rad="101600">
                    <a:schemeClr val="bg1">
                      <a:alpha val="70000"/>
                    </a:schemeClr>
                  </a:glow>
                  <a:outerShdw blurRad="38100" dist="38100" dir="2700000" algn="tl">
                    <a:srgbClr val="000000">
                      <a:alpha val="43137"/>
                    </a:srgbClr>
                  </a:outerShdw>
                </a:effectLst>
                <a:latin typeface="+mn-lt"/>
              </a:rPr>
              <a:t>5 </a:t>
            </a:r>
            <a:r>
              <a:rPr lang="en-US" sz="4000" b="1" dirty="0" smtClean="0">
                <a:effectLst>
                  <a:glow rad="101600">
                    <a:schemeClr val="bg1">
                      <a:alpha val="70000"/>
                    </a:schemeClr>
                  </a:glow>
                  <a:outerShdw blurRad="38100" dist="38100" dir="2700000" algn="tl">
                    <a:srgbClr val="000000">
                      <a:alpha val="43137"/>
                    </a:srgbClr>
                  </a:outerShdw>
                </a:effectLst>
                <a:latin typeface="+mn-lt"/>
              </a:rPr>
              <a:t>to redeem those who were under the law, so that we might receive adoption as sons.</a:t>
            </a:r>
            <a:r>
              <a:rPr lang="en-US" sz="4000" b="1" dirty="0">
                <a:effectLst>
                  <a:glow rad="101600">
                    <a:schemeClr val="bg1">
                      <a:alpha val="70000"/>
                    </a:schemeClr>
                  </a:glow>
                  <a:outerShdw blurRad="38100" dist="38100" dir="2700000" algn="tl">
                    <a:srgbClr val="000000">
                      <a:alpha val="43137"/>
                    </a:srgbClr>
                  </a:outerShdw>
                </a:effectLst>
                <a:latin typeface="+mn-lt"/>
              </a:rPr>
              <a:t> </a:t>
            </a:r>
            <a:r>
              <a:rPr lang="en-US" sz="4000" b="1" dirty="0" smtClean="0">
                <a:effectLst>
                  <a:glow rad="101600">
                    <a:schemeClr val="bg1">
                      <a:alpha val="70000"/>
                    </a:schemeClr>
                  </a:glow>
                  <a:outerShdw blurRad="38100" dist="38100" dir="2700000" algn="tl">
                    <a:srgbClr val="000000">
                      <a:alpha val="43137"/>
                    </a:srgbClr>
                  </a:outerShdw>
                </a:effectLst>
                <a:latin typeface="+mn-lt"/>
              </a:rPr>
              <a:t/>
            </a:r>
            <a:br>
              <a:rPr lang="en-US" sz="4000" b="1" dirty="0" smtClean="0">
                <a:effectLst>
                  <a:glow rad="101600">
                    <a:schemeClr val="bg1">
                      <a:alpha val="70000"/>
                    </a:schemeClr>
                  </a:glow>
                  <a:outerShdw blurRad="38100" dist="38100" dir="2700000" algn="tl">
                    <a:srgbClr val="000000">
                      <a:alpha val="43137"/>
                    </a:srgbClr>
                  </a:outerShdw>
                </a:effectLst>
                <a:latin typeface="+mn-lt"/>
              </a:rPr>
            </a:br>
            <a:r>
              <a:rPr lang="en-US" sz="3200" b="1" dirty="0" smtClean="0">
                <a:effectLst>
                  <a:glow rad="101600">
                    <a:schemeClr val="bg1">
                      <a:alpha val="70000"/>
                    </a:schemeClr>
                  </a:glow>
                  <a:outerShdw blurRad="38100" dist="38100" dir="2700000" algn="tl">
                    <a:srgbClr val="000000">
                      <a:alpha val="43137"/>
                    </a:srgbClr>
                  </a:outerShdw>
                </a:effectLst>
                <a:latin typeface="+mn-lt"/>
              </a:rPr>
              <a:t> </a:t>
            </a:r>
            <a:r>
              <a:rPr lang="en-US" sz="4000" b="1" dirty="0">
                <a:effectLst>
                  <a:glow rad="101600">
                    <a:schemeClr val="bg1">
                      <a:alpha val="70000"/>
                    </a:schemeClr>
                  </a:glow>
                  <a:outerShdw blurRad="38100" dist="38100" dir="2700000" algn="tl">
                    <a:srgbClr val="000000">
                      <a:alpha val="43137"/>
                    </a:srgbClr>
                  </a:outerShdw>
                </a:effectLst>
                <a:latin typeface="+mn-lt"/>
              </a:rPr>
              <a:t/>
            </a:r>
            <a:br>
              <a:rPr lang="en-US" sz="4000" b="1" dirty="0">
                <a:effectLst>
                  <a:glow rad="101600">
                    <a:schemeClr val="bg1">
                      <a:alpha val="70000"/>
                    </a:schemeClr>
                  </a:glow>
                  <a:outerShdw blurRad="38100" dist="38100" dir="2700000" algn="tl">
                    <a:srgbClr val="000000">
                      <a:alpha val="43137"/>
                    </a:srgbClr>
                  </a:outerShdw>
                </a:effectLst>
                <a:latin typeface="+mn-lt"/>
              </a:rPr>
            </a:br>
            <a:r>
              <a:rPr lang="en-US" sz="3200" b="1" dirty="0" smtClean="0">
                <a:effectLst>
                  <a:glow rad="101600">
                    <a:schemeClr val="bg1">
                      <a:alpha val="70000"/>
                    </a:schemeClr>
                  </a:glow>
                  <a:outerShdw blurRad="38100" dist="38100" dir="2700000" algn="tl">
                    <a:srgbClr val="000000">
                      <a:alpha val="43137"/>
                    </a:srgbClr>
                  </a:outerShdw>
                </a:effectLst>
                <a:latin typeface="+mn-lt"/>
              </a:rPr>
              <a:t>Galatians 4:4 ESV</a:t>
            </a:r>
            <a:r>
              <a:rPr lang="en-US" sz="4000" dirty="0">
                <a:effectLst>
                  <a:glow rad="101600">
                    <a:schemeClr val="bg1">
                      <a:alpha val="70000"/>
                    </a:schemeClr>
                  </a:glow>
                  <a:outerShdw blurRad="38100" dist="38100" dir="2700000" algn="tl">
                    <a:srgbClr val="000000">
                      <a:alpha val="43137"/>
                    </a:srgbClr>
                  </a:outerShdw>
                </a:effectLst>
                <a:latin typeface="+mn-lt"/>
              </a:rPr>
              <a:t/>
            </a:r>
            <a:br>
              <a:rPr lang="en-US" sz="4000" dirty="0">
                <a:effectLst>
                  <a:glow rad="101600">
                    <a:schemeClr val="bg1">
                      <a:alpha val="70000"/>
                    </a:schemeClr>
                  </a:glow>
                  <a:outerShdw blurRad="38100" dist="38100" dir="2700000" algn="tl">
                    <a:srgbClr val="000000">
                      <a:alpha val="43137"/>
                    </a:srgbClr>
                  </a:outerShdw>
                </a:effectLst>
                <a:latin typeface="+mn-lt"/>
              </a:rPr>
            </a:br>
            <a:endParaRPr lang="en-US" sz="4000" dirty="0">
              <a:effectLst>
                <a:glow rad="101600">
                  <a:schemeClr val="bg1">
                    <a:alpha val="70000"/>
                  </a:schemeClr>
                </a:glow>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9615491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829" y="2063299"/>
            <a:ext cx="11498938" cy="1325563"/>
          </a:xfrm>
        </p:spPr>
        <p:txBody>
          <a:bodyPr>
            <a:noAutofit/>
          </a:bodyPr>
          <a:lstStyle/>
          <a:p>
            <a:pPr algn="ctr"/>
            <a:r>
              <a:rPr lang="en-US" sz="4000" b="1" dirty="0">
                <a:effectLst>
                  <a:glow rad="101600">
                    <a:schemeClr val="bg1">
                      <a:alpha val="70000"/>
                    </a:schemeClr>
                  </a:glow>
                  <a:outerShdw blurRad="38100" dist="38100" dir="2700000" algn="tl">
                    <a:srgbClr val="000000">
                      <a:alpha val="43137"/>
                    </a:srgbClr>
                  </a:outerShdw>
                </a:effectLst>
                <a:latin typeface="+mn-lt"/>
              </a:rPr>
              <a:t>Jesus answered him, “</a:t>
            </a:r>
            <a:r>
              <a:rPr lang="en-US" sz="4000" b="1" dirty="0">
                <a:effectLst>
                  <a:glow rad="88900">
                    <a:schemeClr val="bg1">
                      <a:alpha val="70000"/>
                    </a:schemeClr>
                  </a:glow>
                  <a:outerShdw blurRad="38100" dist="38100" dir="2700000" algn="tl">
                    <a:srgbClr val="000000">
                      <a:alpha val="43137"/>
                    </a:srgbClr>
                  </a:outerShdw>
                </a:effectLst>
                <a:latin typeface="+mn-lt"/>
              </a:rPr>
              <a:t>Truly</a:t>
            </a:r>
            <a:r>
              <a:rPr lang="en-US" sz="4000" b="1" dirty="0">
                <a:effectLst>
                  <a:glow rad="101600">
                    <a:schemeClr val="bg1">
                      <a:alpha val="70000"/>
                    </a:schemeClr>
                  </a:glow>
                  <a:outerShdw blurRad="38100" dist="38100" dir="2700000" algn="tl">
                    <a:srgbClr val="000000">
                      <a:alpha val="43137"/>
                    </a:srgbClr>
                  </a:outerShdw>
                </a:effectLst>
                <a:latin typeface="+mn-lt"/>
              </a:rPr>
              <a:t>, truly, I say to you, unless one is born again he cannot see the kingdom of God.”</a:t>
            </a:r>
            <a:r>
              <a:rPr lang="en-US" sz="4000" b="1" dirty="0" smtClean="0">
                <a:effectLst>
                  <a:glow rad="101600">
                    <a:schemeClr val="bg1">
                      <a:alpha val="70000"/>
                    </a:schemeClr>
                  </a:glow>
                  <a:outerShdw blurRad="38100" dist="38100" dir="2700000" algn="tl">
                    <a:srgbClr val="000000">
                      <a:alpha val="43137"/>
                    </a:srgbClr>
                  </a:outerShdw>
                </a:effectLst>
                <a:latin typeface="+mn-lt"/>
              </a:rPr>
              <a:t/>
            </a:r>
            <a:br>
              <a:rPr lang="en-US" sz="4000" b="1" dirty="0" smtClean="0">
                <a:effectLst>
                  <a:glow rad="101600">
                    <a:schemeClr val="bg1">
                      <a:alpha val="70000"/>
                    </a:schemeClr>
                  </a:glow>
                  <a:outerShdw blurRad="38100" dist="38100" dir="2700000" algn="tl">
                    <a:srgbClr val="000000">
                      <a:alpha val="43137"/>
                    </a:srgbClr>
                  </a:outerShdw>
                </a:effectLst>
                <a:latin typeface="+mn-lt"/>
              </a:rPr>
            </a:br>
            <a:r>
              <a:rPr lang="en-US" sz="3200" b="1" dirty="0" smtClean="0">
                <a:effectLst>
                  <a:glow rad="101600">
                    <a:schemeClr val="bg1">
                      <a:alpha val="70000"/>
                    </a:schemeClr>
                  </a:glow>
                  <a:outerShdw blurRad="38100" dist="38100" dir="2700000" algn="tl">
                    <a:srgbClr val="000000">
                      <a:alpha val="43137"/>
                    </a:srgbClr>
                  </a:outerShdw>
                </a:effectLst>
                <a:latin typeface="+mn-lt"/>
              </a:rPr>
              <a:t> </a:t>
            </a:r>
            <a:r>
              <a:rPr lang="en-US" sz="4000" b="1" dirty="0">
                <a:effectLst>
                  <a:glow rad="101600">
                    <a:schemeClr val="bg1">
                      <a:alpha val="70000"/>
                    </a:schemeClr>
                  </a:glow>
                  <a:outerShdw blurRad="38100" dist="38100" dir="2700000" algn="tl">
                    <a:srgbClr val="000000">
                      <a:alpha val="43137"/>
                    </a:srgbClr>
                  </a:outerShdw>
                </a:effectLst>
                <a:latin typeface="+mn-lt"/>
              </a:rPr>
              <a:t/>
            </a:r>
            <a:br>
              <a:rPr lang="en-US" sz="4000" b="1" dirty="0">
                <a:effectLst>
                  <a:glow rad="101600">
                    <a:schemeClr val="bg1">
                      <a:alpha val="70000"/>
                    </a:schemeClr>
                  </a:glow>
                  <a:outerShdw blurRad="38100" dist="38100" dir="2700000" algn="tl">
                    <a:srgbClr val="000000">
                      <a:alpha val="43137"/>
                    </a:srgbClr>
                  </a:outerShdw>
                </a:effectLst>
                <a:latin typeface="+mn-lt"/>
              </a:rPr>
            </a:br>
            <a:r>
              <a:rPr lang="en-US" sz="3200" b="1" dirty="0" smtClean="0">
                <a:effectLst>
                  <a:glow rad="101600">
                    <a:schemeClr val="bg1">
                      <a:alpha val="70000"/>
                    </a:schemeClr>
                  </a:glow>
                  <a:outerShdw blurRad="38100" dist="38100" dir="2700000" algn="tl">
                    <a:srgbClr val="000000">
                      <a:alpha val="43137"/>
                    </a:srgbClr>
                  </a:outerShdw>
                </a:effectLst>
                <a:latin typeface="+mn-lt"/>
              </a:rPr>
              <a:t>John 3:3 ESV</a:t>
            </a:r>
            <a:r>
              <a:rPr lang="en-US" sz="4000" dirty="0">
                <a:effectLst>
                  <a:glow rad="101600">
                    <a:schemeClr val="bg1">
                      <a:alpha val="70000"/>
                    </a:schemeClr>
                  </a:glow>
                  <a:outerShdw blurRad="38100" dist="38100" dir="2700000" algn="tl">
                    <a:srgbClr val="000000">
                      <a:alpha val="43137"/>
                    </a:srgbClr>
                  </a:outerShdw>
                </a:effectLst>
                <a:latin typeface="+mn-lt"/>
              </a:rPr>
              <a:t/>
            </a:r>
            <a:br>
              <a:rPr lang="en-US" sz="4000" dirty="0">
                <a:effectLst>
                  <a:glow rad="101600">
                    <a:schemeClr val="bg1">
                      <a:alpha val="70000"/>
                    </a:schemeClr>
                  </a:glow>
                  <a:outerShdw blurRad="38100" dist="38100" dir="2700000" algn="tl">
                    <a:srgbClr val="000000">
                      <a:alpha val="43137"/>
                    </a:srgbClr>
                  </a:outerShdw>
                </a:effectLst>
                <a:latin typeface="+mn-lt"/>
              </a:rPr>
            </a:br>
            <a:endParaRPr lang="en-US" sz="4000" dirty="0">
              <a:effectLst>
                <a:glow rad="101600">
                  <a:schemeClr val="bg1">
                    <a:alpha val="70000"/>
                  </a:schemeClr>
                </a:glow>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8187307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829" y="2063299"/>
            <a:ext cx="11498938" cy="1325563"/>
          </a:xfrm>
        </p:spPr>
        <p:txBody>
          <a:bodyPr>
            <a:noAutofit/>
          </a:bodyPr>
          <a:lstStyle/>
          <a:p>
            <a:pPr algn="ctr"/>
            <a:r>
              <a:rPr lang="en-US" sz="4000" b="1" baseline="30000" dirty="0">
                <a:effectLst>
                  <a:glow rad="88900">
                    <a:schemeClr val="bg1">
                      <a:alpha val="70000"/>
                    </a:schemeClr>
                  </a:glow>
                  <a:outerShdw blurRad="38100" dist="38100" dir="2700000" algn="tl">
                    <a:srgbClr val="000000">
                      <a:alpha val="43137"/>
                    </a:srgbClr>
                  </a:outerShdw>
                </a:effectLst>
                <a:latin typeface="+mn-lt"/>
              </a:rPr>
              <a:t>13 </a:t>
            </a:r>
            <a:r>
              <a:rPr lang="en-US" sz="4000" b="1" dirty="0">
                <a:effectLst>
                  <a:glow rad="88900">
                    <a:schemeClr val="bg1">
                      <a:alpha val="70000"/>
                    </a:schemeClr>
                  </a:glow>
                  <a:outerShdw blurRad="38100" dist="38100" dir="2700000" algn="tl">
                    <a:srgbClr val="000000">
                      <a:alpha val="43137"/>
                    </a:srgbClr>
                  </a:outerShdw>
                </a:effectLst>
                <a:latin typeface="+mn-lt"/>
              </a:rPr>
              <a:t>And Moses said to the people, “Fear not, stand firm, and see the salvation of the </a:t>
            </a:r>
            <a:r>
              <a:rPr lang="en-US" sz="4000" b="1" cap="small" dirty="0">
                <a:effectLst>
                  <a:glow rad="88900">
                    <a:schemeClr val="bg1">
                      <a:alpha val="70000"/>
                    </a:schemeClr>
                  </a:glow>
                  <a:outerShdw blurRad="38100" dist="38100" dir="2700000" algn="tl">
                    <a:srgbClr val="000000">
                      <a:alpha val="43137"/>
                    </a:srgbClr>
                  </a:outerShdw>
                </a:effectLst>
                <a:latin typeface="+mn-lt"/>
              </a:rPr>
              <a:t>Lord</a:t>
            </a:r>
            <a:r>
              <a:rPr lang="en-US" sz="4000" b="1" dirty="0">
                <a:effectLst>
                  <a:glow rad="88900">
                    <a:schemeClr val="bg1">
                      <a:alpha val="70000"/>
                    </a:schemeClr>
                  </a:glow>
                  <a:outerShdw blurRad="38100" dist="38100" dir="2700000" algn="tl">
                    <a:srgbClr val="000000">
                      <a:alpha val="43137"/>
                    </a:srgbClr>
                  </a:outerShdw>
                </a:effectLst>
                <a:latin typeface="+mn-lt"/>
              </a:rPr>
              <a:t>, which he will work for you today. For the Egyptians whom you see today, you shall never see again.  </a:t>
            </a:r>
            <a:r>
              <a:rPr lang="en-US" sz="4000" b="1" baseline="30000" dirty="0">
                <a:effectLst>
                  <a:glow rad="88900">
                    <a:schemeClr val="bg1">
                      <a:alpha val="70000"/>
                    </a:schemeClr>
                  </a:glow>
                  <a:outerShdw blurRad="38100" dist="38100" dir="2700000" algn="tl">
                    <a:srgbClr val="000000">
                      <a:alpha val="43137"/>
                    </a:srgbClr>
                  </a:outerShdw>
                </a:effectLst>
                <a:latin typeface="+mn-lt"/>
              </a:rPr>
              <a:t>14 </a:t>
            </a:r>
            <a:r>
              <a:rPr lang="en-US" sz="4000" b="1" dirty="0">
                <a:effectLst>
                  <a:glow rad="88900">
                    <a:schemeClr val="bg1">
                      <a:alpha val="70000"/>
                    </a:schemeClr>
                  </a:glow>
                  <a:outerShdw blurRad="38100" dist="38100" dir="2700000" algn="tl">
                    <a:srgbClr val="000000">
                      <a:alpha val="43137"/>
                    </a:srgbClr>
                  </a:outerShdw>
                </a:effectLst>
                <a:latin typeface="+mn-lt"/>
              </a:rPr>
              <a:t>The </a:t>
            </a:r>
            <a:r>
              <a:rPr lang="en-US" sz="4000" b="1" cap="small" dirty="0">
                <a:effectLst>
                  <a:glow rad="88900">
                    <a:schemeClr val="bg1">
                      <a:alpha val="70000"/>
                    </a:schemeClr>
                  </a:glow>
                  <a:outerShdw blurRad="38100" dist="38100" dir="2700000" algn="tl">
                    <a:srgbClr val="000000">
                      <a:alpha val="43137"/>
                    </a:srgbClr>
                  </a:outerShdw>
                </a:effectLst>
                <a:latin typeface="+mn-lt"/>
              </a:rPr>
              <a:t>Lord</a:t>
            </a:r>
            <a:r>
              <a:rPr lang="en-US" sz="4000" b="1" dirty="0">
                <a:effectLst>
                  <a:glow rad="88900">
                    <a:schemeClr val="bg1">
                      <a:alpha val="70000"/>
                    </a:schemeClr>
                  </a:glow>
                  <a:outerShdw blurRad="38100" dist="38100" dir="2700000" algn="tl">
                    <a:srgbClr val="000000">
                      <a:alpha val="43137"/>
                    </a:srgbClr>
                  </a:outerShdw>
                </a:effectLst>
                <a:latin typeface="+mn-lt"/>
              </a:rPr>
              <a:t> will fight for you, and you have only to be silent.”</a:t>
            </a:r>
            <a:r>
              <a:rPr lang="en-US" sz="4000" b="1" dirty="0" smtClean="0">
                <a:effectLst>
                  <a:glow rad="127000">
                    <a:schemeClr val="bg1"/>
                  </a:glow>
                  <a:outerShdw blurRad="38100" dist="38100" dir="2700000" algn="tl">
                    <a:srgbClr val="000000">
                      <a:alpha val="43137"/>
                    </a:srgbClr>
                  </a:outerShdw>
                </a:effectLst>
                <a:latin typeface="+mn-lt"/>
              </a:rPr>
              <a:t/>
            </a:r>
            <a:br>
              <a:rPr lang="en-US" sz="4000" b="1" dirty="0" smtClean="0">
                <a:effectLst>
                  <a:glow rad="127000">
                    <a:schemeClr val="bg1"/>
                  </a:glow>
                  <a:outerShdw blurRad="38100" dist="38100" dir="2700000" algn="tl">
                    <a:srgbClr val="000000">
                      <a:alpha val="43137"/>
                    </a:srgbClr>
                  </a:outerShdw>
                </a:effectLst>
                <a:latin typeface="+mn-lt"/>
              </a:rPr>
            </a:br>
            <a:r>
              <a:rPr lang="en-US" sz="3200" b="1" dirty="0" smtClean="0">
                <a:effectLst>
                  <a:glow rad="127000">
                    <a:schemeClr val="bg1"/>
                  </a:glow>
                  <a:outerShdw blurRad="38100" dist="38100" dir="2700000" algn="tl">
                    <a:srgbClr val="000000">
                      <a:alpha val="43137"/>
                    </a:srgbClr>
                  </a:outerShdw>
                </a:effectLst>
                <a:latin typeface="+mn-lt"/>
              </a:rPr>
              <a:t> </a:t>
            </a:r>
            <a:r>
              <a:rPr lang="en-US" sz="4000" b="1" dirty="0">
                <a:effectLst>
                  <a:glow rad="127000">
                    <a:schemeClr val="bg1"/>
                  </a:glow>
                  <a:outerShdw blurRad="38100" dist="38100" dir="2700000" algn="tl">
                    <a:srgbClr val="000000">
                      <a:alpha val="43137"/>
                    </a:srgbClr>
                  </a:outerShdw>
                </a:effectLst>
                <a:latin typeface="+mn-lt"/>
              </a:rPr>
              <a:t/>
            </a:r>
            <a:br>
              <a:rPr lang="en-US" sz="4000" b="1" dirty="0">
                <a:effectLst>
                  <a:glow rad="127000">
                    <a:schemeClr val="bg1"/>
                  </a:glow>
                  <a:outerShdw blurRad="38100" dist="38100" dir="2700000" algn="tl">
                    <a:srgbClr val="000000">
                      <a:alpha val="43137"/>
                    </a:srgbClr>
                  </a:outerShdw>
                </a:effectLst>
                <a:latin typeface="+mn-lt"/>
              </a:rPr>
            </a:br>
            <a:r>
              <a:rPr lang="en-US" sz="3200" b="1" dirty="0" smtClean="0">
                <a:effectLst>
                  <a:glow rad="88900">
                    <a:schemeClr val="bg1">
                      <a:alpha val="70000"/>
                    </a:schemeClr>
                  </a:glow>
                  <a:outerShdw blurRad="38100" dist="38100" dir="2700000" algn="tl">
                    <a:srgbClr val="000000">
                      <a:alpha val="43137"/>
                    </a:srgbClr>
                  </a:outerShdw>
                </a:effectLst>
                <a:latin typeface="+mn-lt"/>
              </a:rPr>
              <a:t>Exodus 14:13-14 ESV</a:t>
            </a:r>
            <a:endParaRPr lang="en-US" sz="4000" dirty="0">
              <a:effectLst>
                <a:glow rad="127000">
                  <a:schemeClr val="bg1"/>
                </a:glow>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41175675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TotalTime>
  <Words>139</Words>
  <Application>Microsoft Office PowerPoint</Application>
  <PresentationFormat>Widescreen</PresentationFormat>
  <Paragraphs>51</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PowerPoint Presentation</vt:lpstr>
      <vt:lpstr>21 Tell me, you who desire to be under the law, do you not listen to the law?  22 For it is written that Abraham had two sons, one by a slave woman and one by a free woman.  23 But the son of the slave was born according to the flesh, while the son of the free woman was born through promise.  24 Now this may be interpreted allegorically: these women are two covenants. One is from Mount Sinai, bearing children for slavery; she is Hagar.  25 Now Hagar is Mount Sinai in Arabia; she corresponds to the present Jerusalem, for she is in slavery with her children.  26 But the Jerusalem above is free, and she is our mother.  27 For it is written, “Rejoice, O barren one who does not bear; break forth and cry aloud, you who are not in labor!  For the children of the desolate one will be more than those of the one who has a husband.”  28 Now you, brothers, like Isaac, are children of promise.  29 But just as at that time he who was born according to the flesh persecuted him who was born according to the Spirit, so also it is now.  30 But what does the Scripture say? “Cast out the slave woman and her son, for the son of the slave woman shall not inherit with the son of the free woman.”  31 So, brothers, we are not children of the slave but of the free woman. </vt:lpstr>
      <vt:lpstr>21 Tell me, you who desire to be under the law, do you not listen to the law?  22 For it is written that Abraham had two sons, one by a slave woman and one by a free woman.  23 But the son of the slave was born according to the flesh, while the son of the free woman was born through promise.  24 Now this may be interpreted allegorically: these women are two covenants. One is from Mount Sinai, bearing children for slavery; she is Hagar.  25 Now Hagar is Mount Sinai in Arabia; she corresponds to the present Jerusalem, for she is in slavery with her children.  26 But the Jerusalem above is free, and she is our mother.  27 For it is written, “Rejoice, O barren one who does not bear; break forth and cry aloud, you who are not in labor!  For the children of the desolate one will be more than those of the one who has a husband.”  28 Now you, brothers, like Isaac, are children of promise.  29 But just as at that time he who was born according to the flesh persecuted him who was born according to the Spirit, so also it is now.  30 But what does the Scripture say? “Cast out the slave woman and her son, for the son of the slave woman shall not inherit with the son of the free woman.”  31 So, brothers, we are not children of the slave but of the free woman. </vt:lpstr>
      <vt:lpstr>21 Tell me, you who desire to be under the law, do you not listen to the law?  22 For it is written that Abraham had two sons, one by a slave woman and one by a free woman.  23 But the son of the slave was born according to the flesh, while the son of the free woman was born through promise.  24 Now this may be interpreted allegorically: these women are two covenants. One is from Mount Sinai, bearing children for slavery; she is Hagar.  25 Now Hagar is Mount Sinai in Arabia; she corresponds to the present Jerusalem, for she is in slavery with her children.  26 But the Jerusalem above is free, and she is our mother.  27 For it is written, “Rejoice, O barren one who does not bear; break forth and cry aloud, you who are not in labor!  For the children of the desolate one will be more than those of the one who has a husband.”  28 Now you, brothers, like Isaac, are children of promise.  29 But just as at that time he who was born according to the flesh persecuted him who was born according to the Spirit, so also it is now.  30 But what does the Scripture say? “Cast out the slave woman and her son, for the son of the slave woman shall not inherit with the son of the free woman.”  31 So, brothers, we are not children of the slave but of the free woman. </vt:lpstr>
      <vt:lpstr>21 Tell me, you who desire to be under the law, do you not listen to the law?  22 For it is written that Abraham had two sons, one by a slave woman and one by a free woman.  23 But the son of the slave was born according to the flesh, while the son of the free woman was born through promise.  24 Now this may be interpreted allegorically: these women are two covenants. One is from Mount Sinai, bearing children for slavery; she is Hagar.  25 Now Hagar is Mount Sinai in Arabia; she corresponds to the present Jerusalem, for she is in slavery with her children.  26 But the Jerusalem above is free, and she is our mother.  27 For it is written, “Rejoice, O barren one who does not bear; break forth and cry aloud, you who are not in labor!  For the children of the desolate one will be more than those of the one who has a husband.”  28 Now you, brothers, like Isaac, are children of promise.  29 But just as at that time he who was born according to the flesh persecuted him who was born according to the Spirit, so also it is now.  30 But what does the Scripture say? “Cast out the slave woman and her son, for the son of the slave woman shall not inherit with the son of the free woman.”  31 So, brothers, we are not children of the slave but of the free woman. </vt:lpstr>
      <vt:lpstr>21 Tell me, you who desire to be under the law, do you not listen to the law?  22 For it is written that Abraham had two sons, one by a slave woman and one by a free woman.  23 But the son of the slave was born according to the flesh, while the son of the free woman was born through promise.  24 Now this may be interpreted allegorically: these women are two covenants. One is from Mount Sinai, bearing children for slavery; she is Hagar.  25 Now Hagar is Mount Sinai in Arabia; she corresponds to the present Jerusalem, for she is in slavery with her children.  26 But the Jerusalem above is free, and she is our mother.  27 For it is written, “Rejoice, O barren one who does not bear; break forth and cry aloud, you who are not in labor!  For the children of the desolate one will be more than those of the one who has a husband.”  28 Now you, brothers, like Isaac, are children of promise.  29 But just as at that time he who was born according to the flesh persecuted him who was born according to the Spirit, so also it is now.  30 But what does the Scripture say? “Cast out the slave woman and her son, for the son of the slave woman shall not inherit with the son of the free woman.”  31 So, brothers, we are not children of the slave but of the free woman. </vt:lpstr>
      <vt:lpstr>21 Tell me, you who desire to be under the law, do you not listen to the law?  22 For it is written that Abraham had two sons, one by a slave woman and one by a free woman.  23 But the son of the slave was born according to the flesh, while the son of the free woman was born through promise.  24 Now this may be interpreted allegorically: these women are two covenants. One is from Mount Sinai, bearing children for slavery; she is Hagar.  25 Now Hagar is Mount Sinai in Arabia; she corresponds to the present Jerusalem, for she is in slavery with her children.  26 But the Jerusalem above is free, and she is our mother.  27 For it is written, “Rejoice, O barren one who does not bear; break forth and cry aloud, you who are not in labor!  For the children of the desolate one will be more than those of the one who has a husband.”  28 Now you, brothers, like Isaac, are children of promise.  29 But just as at that time he who was born according to the flesh persecuted him who was born according to the Spirit, so also it is now.  30 But what does the Scripture say? “Cast out the slave woman and her son, for the son of the slave woman shall not inherit with the son of the free woman.”  31 So, brothers, we are not children of the slave but of the free woman. </vt:lpstr>
      <vt:lpstr>21 Tell me, you who desire to be under the law, do you not listen to the law?  22 For it is written that Abraham had two sons, one by a slave woman and one by a free woman.  23 But the son of the slave was born according to the flesh, while the son of the free woman was born through promise.  24 Now this may be interpreted allegorically: these women are two covenants. One is from Mount Sinai, bearing children for slavery; she is Hagar.  25 Now Hagar is Mount Sinai in Arabia; she corresponds to the present Jerusalem, for she is in slavery with her children.  26 But the Jerusalem above is free, and she is our mother.  27 For it is written, “Rejoice, O barren one who does not bear; break forth and cry aloud, you who are not in labor!  For the children of the desolate one will be more than those of the one who has a husband.”  28 Now you, brothers, like Isaac, are children of promise.  29 But just as at that time he who was born according to the flesh persecuted him who was born according to the Spirit, so also it is now.  30 But what does the Scripture say? “Cast out the slave woman and her son, for the son of the slave woman shall not inherit with the son of the free woman.”  31 So, brothers, we are not children of the slave but of the free woman. </vt:lpstr>
      <vt:lpstr>21 Tell me, you who desire to be under the law, do you not listen to the law?  22 For it is written that Abraham had two sons, one by a slave woman and one by a free woman.  23 But the son of the slave was born according to the flesh, while the son of the free woman was born through promise.  24 Now this may be interpreted allegorically: these women are two covenants. One is from Mount Sinai, bearing children for slavery; she is Hagar.  25 Now Hagar is Mount Sinai in Arabia; she corresponds to the present Jerusalem, for she is in slavery with her children.  26 But the Jerusalem above is free, and she is our mother.  27 For it is written, “Rejoice, O barren one who does not bear; break forth and cry aloud, you who are not in labor!  For the children of the desolate one will be more than those of the one who has a husband.”  28 Now you, brothers, like Isaac, are children of promise.  29 But just as at that time he who was born according to the flesh persecuted him who was born according to the Spirit, so also it is now.  30 But what does the Scripture say? “Cast out the slave woman and her son, for the son of the slave woman shall not inherit with the son of the free woman.”  31 So, brothers, we are not children of the slave but of the free woman. </vt:lpstr>
      <vt:lpstr>21 Tell me, you who desire to be under the law, do you not listen to the law?  22 For it is written that Abraham had two sons, one by a slave woman and one by a free woman.  23 But the son of the slave was born according to the flesh, while the son of the free woman was born through promise.  24 Now this may be interpreted allegorically: these women are two covenants. One is from Mount Sinai, bearing children for slavery; she is Hagar.  25 Now Hagar is Mount Sinai in Arabia; she corresponds to the present Jerusalem, for she is in slavery with her children.  26 But the Jerusalem above is free, and she is our mother.  27 For it is written, “Rejoice, O barren one who does not bear; break forth and cry aloud, you who are not in labor!  For the children of the desolate one will be more than those of the one who has a husband.”  28 Now you, brothers, like Isaac, are children of promise.  29 But just as at that time he who was born according to the flesh persecuted him who was born according to the Spirit, so also it is now.  30 But what does the Scripture say? “Cast out the slave woman and her son, for the son of the slave woman shall not inherit with the son of the free woman.”  31 So, brothers, we are not children of the slave but of the free woman. </vt:lpstr>
      <vt:lpstr>21 Tell me, you who desire to be under the law, do you not listen to the law?  22 For it is written that Abraham had two sons, one by a slave woman and one by a free woman.  23 But the son of the slave was born according to the flesh, while the son of the free woman was born through promise.  24 Now this may be interpreted allegorically: these women are two covenants. One is from Mount Sinai, bearing children for slavery; she is Hagar.  25 Now Hagar is Mount Sinai in Arabia; she corresponds to the present Jerusalem, for she is in slavery with her children.  26 But the Jerusalem above is free, and she is our mother.  27 For it is written, “Rejoice, O barren one who does not bear; break forth and cry aloud, you who are not in labor!  For the children of the desolate one will be more than those of the one who has a husband.”  28 Now you, brothers, like Isaac, are children of promise.  29 But just as at that time he who was born according to the flesh persecuted him who was born according to the Spirit, so also it is now.  30 But what does the Scripture say? “Cast out the slave woman and her son, for the son of the slave woman shall not inherit with the son of the free woman.”  31 So, brothers, we are not children of the slave but of the free woman. </vt:lpstr>
      <vt:lpstr>PowerPoint Presentation</vt:lpstr>
      <vt:lpstr>4 But when the fullness of time had come, God sent forth his Son, born of woman, born under the law, 5 to redeem those who were under the law, so that we might receive adoption as sons.    Galatians 4:4 ESV </vt:lpstr>
      <vt:lpstr>Jesus answered him, “Truly, truly, I say to you, unless one is born again he cannot see the kingdom of God.”   John 3:3 ESV </vt:lpstr>
      <vt:lpstr>13 And Moses said to the people, “Fear not, stand firm, and see the salvation of the Lord, which he will work for you today. For the Egyptians whom you see today, you shall never see again.  14 The Lord will fight for you, and you have only to be silent.”   Exodus 14:13-14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4</cp:revision>
  <dcterms:created xsi:type="dcterms:W3CDTF">2019-06-09T09:52:07Z</dcterms:created>
  <dcterms:modified xsi:type="dcterms:W3CDTF">2019-06-09T10:21:17Z</dcterms:modified>
</cp:coreProperties>
</file>