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5985FA-7518-4882-8649-310987B2DDF2}" type="datetimeFigureOut">
              <a:rPr lang="en-US" smtClean="0"/>
              <a:t>5/5/2019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1349861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5985FA-7518-4882-8649-310987B2DDF2}" type="datetimeFigureOut">
              <a:rPr lang="en-US" smtClean="0"/>
              <a:t>5/5/2019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10732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5985FA-7518-4882-8649-310987B2DDF2}" type="datetimeFigureOut">
              <a:rPr lang="en-US" smtClean="0"/>
              <a:t>5/5/2019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1981057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5985FA-7518-4882-8649-310987B2DDF2}" type="datetimeFigureOut">
              <a:rPr lang="en-US" smtClean="0"/>
              <a:t>5/5/2019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405563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5985FA-7518-4882-8649-310987B2DDF2}" type="datetimeFigureOut">
              <a:rPr lang="en-US" smtClean="0"/>
              <a:t>5/5/2019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621551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5985FA-7518-4882-8649-310987B2DDF2}" type="datetimeFigureOut">
              <a:rPr lang="en-US" smtClean="0"/>
              <a:t>5/5/2019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784825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5985FA-7518-4882-8649-310987B2DDF2}" type="datetimeFigureOut">
              <a:rPr lang="en-US" smtClean="0"/>
              <a:t>5/5/2019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1078067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5985FA-7518-4882-8649-310987B2DDF2}" type="datetimeFigureOut">
              <a:rPr lang="en-US" smtClean="0"/>
              <a:t>5/5/2019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824018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5985FA-7518-4882-8649-310987B2DDF2}" type="datetimeFigureOut">
              <a:rPr lang="en-US" smtClean="0"/>
              <a:t>5/5/2019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30947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5985FA-7518-4882-8649-310987B2DDF2}" type="datetimeFigureOut">
              <a:rPr lang="en-US" smtClean="0"/>
              <a:t>5/5/2019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2615576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5985FA-7518-4882-8649-310987B2DDF2}" type="datetimeFigureOut">
              <a:rPr lang="en-US" smtClean="0"/>
              <a:t>5/5/2019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1439793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5985FA-7518-4882-8649-310987B2DDF2}" type="datetimeFigureOut">
              <a:rPr lang="en-US" smtClean="0"/>
              <a:t>5/5/2019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6371EA-B841-4773-9933-1E7F38905B8E}" type="slidenum">
              <a:rPr lang="en-US" smtClean="0"/>
              <a:t>‹#›</a:t>
            </a:fld>
            <a:endParaRPr lang="en-US"/>
          </a:p>
        </p:txBody>
      </p:sp>
    </p:spTree>
    <p:extLst>
      <p:ext uri="{BB962C8B-B14F-4D97-AF65-F5344CB8AC3E}">
        <p14:creationId xmlns:p14="http://schemas.microsoft.com/office/powerpoint/2010/main" val="2479351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31882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9062"/>
            <a:ext cx="10515600" cy="1325563"/>
          </a:xfrm>
        </p:spPr>
        <p:txBody>
          <a:bodyPr>
            <a:normAutofit fontScale="90000"/>
          </a:bodyPr>
          <a:lstStyle/>
          <a:p>
            <a:pPr algn="ctr"/>
            <a:r>
              <a:rPr lang="en-US" b="1" baseline="30000" dirty="0" smtClean="0">
                <a:ln w="9525">
                  <a:solidFill>
                    <a:schemeClr val="tx1"/>
                  </a:solidFill>
                </a:ln>
                <a:solidFill>
                  <a:schemeClr val="bg1"/>
                </a:solidFill>
                <a:latin typeface="+mn-lt"/>
              </a:rPr>
              <a:t>6</a:t>
            </a:r>
            <a:r>
              <a:rPr lang="en-US" b="1" baseline="30000" dirty="0">
                <a:ln w="9525">
                  <a:solidFill>
                    <a:schemeClr val="tx1"/>
                  </a:solidFill>
                </a:ln>
                <a:solidFill>
                  <a:schemeClr val="bg1"/>
                </a:solidFill>
                <a:latin typeface="+mn-lt"/>
              </a:rPr>
              <a:t> </a:t>
            </a:r>
            <a:r>
              <a:rPr lang="en-US" b="1" dirty="0">
                <a:ln w="9525">
                  <a:solidFill>
                    <a:schemeClr val="tx1"/>
                  </a:solidFill>
                </a:ln>
                <a:solidFill>
                  <a:schemeClr val="bg1"/>
                </a:solidFill>
                <a:latin typeface="+mn-lt"/>
              </a:rPr>
              <a:t>Just as Abraham </a:t>
            </a:r>
            <a:r>
              <a:rPr lang="en-US" b="1" i="1" dirty="0">
                <a:ln w="9525">
                  <a:solidFill>
                    <a:schemeClr val="tx1"/>
                  </a:solidFill>
                </a:ln>
                <a:solidFill>
                  <a:schemeClr val="bg1"/>
                </a:solidFill>
                <a:latin typeface="+mn-lt"/>
              </a:rPr>
              <a:t>believed God, and it was credited to him as righteousness</a:t>
            </a:r>
            <a:r>
              <a:rPr lang="en-US" b="1" dirty="0">
                <a:ln w="9525">
                  <a:solidFill>
                    <a:schemeClr val="tx1"/>
                  </a:solidFill>
                </a:ln>
                <a:solidFill>
                  <a:schemeClr val="bg1"/>
                </a:solidFill>
                <a:latin typeface="+mn-lt"/>
              </a:rPr>
              <a:t>, </a:t>
            </a:r>
            <a:r>
              <a:rPr lang="en-US" b="1" baseline="30000" dirty="0">
                <a:ln w="9525">
                  <a:solidFill>
                    <a:schemeClr val="tx1"/>
                  </a:solidFill>
                </a:ln>
                <a:solidFill>
                  <a:schemeClr val="bg1"/>
                </a:solidFill>
                <a:latin typeface="+mn-lt"/>
              </a:rPr>
              <a:t>7 </a:t>
            </a:r>
            <a:r>
              <a:rPr lang="en-US" b="1" dirty="0">
                <a:ln w="9525">
                  <a:solidFill>
                    <a:schemeClr val="tx1"/>
                  </a:solidFill>
                </a:ln>
                <a:solidFill>
                  <a:schemeClr val="bg1"/>
                </a:solidFill>
                <a:latin typeface="+mn-lt"/>
              </a:rPr>
              <a:t>so then, understand that those who believe are the sons of Abraham. </a:t>
            </a:r>
            <a:r>
              <a:rPr lang="en-US" b="1" dirty="0" smtClean="0">
                <a:ln w="9525">
                  <a:solidFill>
                    <a:schemeClr val="tx1"/>
                  </a:solidFill>
                </a:ln>
                <a:solidFill>
                  <a:schemeClr val="bg1"/>
                </a:solidFill>
                <a:latin typeface="+mn-lt"/>
              </a:rPr>
              <a:t/>
            </a:r>
            <a:br>
              <a:rPr lang="en-US" b="1" dirty="0" smtClean="0">
                <a:ln w="9525">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Galatians 3:6-7 NET</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13167616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486" y="2716433"/>
            <a:ext cx="11353800" cy="1325563"/>
          </a:xfrm>
        </p:spPr>
        <p:txBody>
          <a:bodyPr>
            <a:normAutofit fontScale="90000"/>
          </a:bodyPr>
          <a:lstStyle/>
          <a:p>
            <a:pPr algn="ctr"/>
            <a:r>
              <a:rPr lang="en-US" b="1" dirty="0">
                <a:ln>
                  <a:solidFill>
                    <a:schemeClr val="tx1"/>
                  </a:solidFill>
                </a:ln>
                <a:solidFill>
                  <a:schemeClr val="bg1"/>
                </a:solidFill>
                <a:latin typeface="+mn-lt"/>
              </a:rPr>
              <a:t>Now the </a:t>
            </a:r>
            <a:r>
              <a:rPr lang="en-US" b="1" cap="small" dirty="0">
                <a:ln>
                  <a:solidFill>
                    <a:schemeClr val="tx1"/>
                  </a:solidFill>
                </a:ln>
                <a:solidFill>
                  <a:schemeClr val="bg1"/>
                </a:solidFill>
                <a:latin typeface="+mn-lt"/>
              </a:rPr>
              <a:t>Lord</a:t>
            </a:r>
            <a:r>
              <a:rPr lang="en-US" b="1" dirty="0">
                <a:ln>
                  <a:solidFill>
                    <a:schemeClr val="tx1"/>
                  </a:solidFill>
                </a:ln>
                <a:solidFill>
                  <a:schemeClr val="bg1"/>
                </a:solidFill>
                <a:latin typeface="+mn-lt"/>
              </a:rPr>
              <a:t> said</a:t>
            </a:r>
            <a:r>
              <a:rPr lang="en-US" b="1" baseline="30000" dirty="0">
                <a:ln>
                  <a:solidFill>
                    <a:schemeClr val="tx1"/>
                  </a:solidFill>
                </a:ln>
                <a:solidFill>
                  <a:schemeClr val="bg1"/>
                </a:solidFill>
                <a:latin typeface="+mn-lt"/>
              </a:rPr>
              <a:t> </a:t>
            </a:r>
            <a:r>
              <a:rPr lang="en-US" b="1" dirty="0">
                <a:ln>
                  <a:solidFill>
                    <a:schemeClr val="tx1"/>
                  </a:solidFill>
                </a:ln>
                <a:solidFill>
                  <a:schemeClr val="bg1"/>
                </a:solidFill>
                <a:latin typeface="+mn-lt"/>
              </a:rPr>
              <a:t>to Abram, “Go from your country</a:t>
            </a:r>
            <a:r>
              <a:rPr lang="en-US" b="1" baseline="30000" dirty="0">
                <a:ln>
                  <a:solidFill>
                    <a:schemeClr val="tx1"/>
                  </a:solidFill>
                </a:ln>
                <a:solidFill>
                  <a:schemeClr val="bg1"/>
                </a:solidFill>
                <a:latin typeface="+mn-lt"/>
              </a:rPr>
              <a:t> </a:t>
            </a:r>
            <a:r>
              <a:rPr lang="en-US" b="1" dirty="0">
                <a:ln>
                  <a:solidFill>
                    <a:schemeClr val="tx1"/>
                  </a:solidFill>
                </a:ln>
                <a:solidFill>
                  <a:schemeClr val="bg1"/>
                </a:solidFill>
                <a:latin typeface="+mn-lt"/>
              </a:rPr>
              <a:t>and your kindred and your father's house to the land that I will show you.  </a:t>
            </a:r>
            <a:r>
              <a:rPr lang="en-US" b="1" baseline="30000" dirty="0">
                <a:ln>
                  <a:solidFill>
                    <a:schemeClr val="tx1"/>
                  </a:solidFill>
                </a:ln>
                <a:solidFill>
                  <a:schemeClr val="bg1"/>
                </a:solidFill>
                <a:latin typeface="+mn-lt"/>
              </a:rPr>
              <a:t>2 </a:t>
            </a:r>
            <a:r>
              <a:rPr lang="en-US" b="1" dirty="0">
                <a:ln>
                  <a:solidFill>
                    <a:schemeClr val="tx1"/>
                  </a:solidFill>
                </a:ln>
                <a:solidFill>
                  <a:schemeClr val="bg1"/>
                </a:solidFill>
                <a:latin typeface="+mn-lt"/>
              </a:rPr>
              <a:t>And I will make of you a great nation, and I will bless you and make your name great, so that you will be a blessing.  </a:t>
            </a:r>
            <a:r>
              <a:rPr lang="en-US" b="1" baseline="30000" dirty="0">
                <a:ln>
                  <a:solidFill>
                    <a:schemeClr val="tx1"/>
                  </a:solidFill>
                </a:ln>
                <a:solidFill>
                  <a:schemeClr val="bg1"/>
                </a:solidFill>
                <a:latin typeface="+mn-lt"/>
              </a:rPr>
              <a:t>3 </a:t>
            </a:r>
            <a:r>
              <a:rPr lang="en-US" b="1" dirty="0">
                <a:ln>
                  <a:solidFill>
                    <a:schemeClr val="tx1"/>
                  </a:solidFill>
                </a:ln>
                <a:solidFill>
                  <a:schemeClr val="bg1"/>
                </a:solidFill>
                <a:latin typeface="+mn-lt"/>
              </a:rPr>
              <a:t>I will bless those who bless you, and him who dishonors you I will curse, and in you all the families of the earth shall be blessed. </a:t>
            </a:r>
            <a:r>
              <a:rPr lang="en-US" b="1" dirty="0" smtClean="0">
                <a:ln w="9525">
                  <a:solidFill>
                    <a:schemeClr val="tx1"/>
                  </a:solidFill>
                </a:ln>
                <a:solidFill>
                  <a:schemeClr val="bg1"/>
                </a:solidFill>
                <a:latin typeface="+mn-lt"/>
              </a:rPr>
              <a:t/>
            </a:r>
            <a:br>
              <a:rPr lang="en-US" b="1" dirty="0" smtClean="0">
                <a:ln w="9525">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Genesis 12:1-3 ESV</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2929002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9062"/>
            <a:ext cx="10515600" cy="1325563"/>
          </a:xfrm>
        </p:spPr>
        <p:txBody>
          <a:bodyPr>
            <a:normAutofit fontScale="90000"/>
          </a:bodyPr>
          <a:lstStyle/>
          <a:p>
            <a:pPr algn="ctr"/>
            <a:r>
              <a:rPr lang="en-US" b="1" baseline="30000" dirty="0" smtClean="0">
                <a:ln w="9525">
                  <a:solidFill>
                    <a:schemeClr val="tx1"/>
                  </a:solidFill>
                </a:ln>
                <a:solidFill>
                  <a:schemeClr val="bg1"/>
                </a:solidFill>
                <a:latin typeface="+mn-lt"/>
              </a:rPr>
              <a:t>6</a:t>
            </a:r>
            <a:r>
              <a:rPr lang="en-US" b="1" baseline="30000" dirty="0">
                <a:ln w="9525">
                  <a:solidFill>
                    <a:schemeClr val="tx1"/>
                  </a:solidFill>
                </a:ln>
                <a:solidFill>
                  <a:schemeClr val="bg1"/>
                </a:solidFill>
                <a:latin typeface="+mn-lt"/>
              </a:rPr>
              <a:t> </a:t>
            </a:r>
            <a:r>
              <a:rPr lang="en-US" b="1" dirty="0">
                <a:ln w="9525">
                  <a:solidFill>
                    <a:schemeClr val="tx1"/>
                  </a:solidFill>
                </a:ln>
                <a:solidFill>
                  <a:schemeClr val="bg1"/>
                </a:solidFill>
                <a:latin typeface="+mn-lt"/>
              </a:rPr>
              <a:t>Just as Abraham </a:t>
            </a:r>
            <a:r>
              <a:rPr lang="en-US" b="1" i="1" dirty="0">
                <a:ln w="9525">
                  <a:solidFill>
                    <a:schemeClr val="tx1"/>
                  </a:solidFill>
                </a:ln>
                <a:solidFill>
                  <a:schemeClr val="bg1"/>
                </a:solidFill>
                <a:latin typeface="+mn-lt"/>
              </a:rPr>
              <a:t>believed God, and it was credited to him as righteousness</a:t>
            </a:r>
            <a:r>
              <a:rPr lang="en-US" b="1" dirty="0">
                <a:ln w="9525">
                  <a:solidFill>
                    <a:schemeClr val="tx1"/>
                  </a:solidFill>
                </a:ln>
                <a:solidFill>
                  <a:schemeClr val="bg1"/>
                </a:solidFill>
                <a:latin typeface="+mn-lt"/>
              </a:rPr>
              <a:t>, </a:t>
            </a:r>
            <a:r>
              <a:rPr lang="en-US" b="1" baseline="30000" dirty="0">
                <a:ln w="9525">
                  <a:solidFill>
                    <a:schemeClr val="tx1"/>
                  </a:solidFill>
                </a:ln>
                <a:solidFill>
                  <a:schemeClr val="bg1"/>
                </a:solidFill>
                <a:latin typeface="+mn-lt"/>
              </a:rPr>
              <a:t>7 </a:t>
            </a:r>
            <a:r>
              <a:rPr lang="en-US" b="1" dirty="0">
                <a:ln w="9525">
                  <a:solidFill>
                    <a:schemeClr val="tx1"/>
                  </a:solidFill>
                </a:ln>
                <a:solidFill>
                  <a:schemeClr val="bg1"/>
                </a:solidFill>
                <a:latin typeface="+mn-lt"/>
              </a:rPr>
              <a:t>so then, understand that those who believe are the sons of Abraham. </a:t>
            </a:r>
            <a:r>
              <a:rPr lang="en-US" b="1" dirty="0" smtClean="0">
                <a:ln w="9525">
                  <a:solidFill>
                    <a:schemeClr val="tx1"/>
                  </a:solidFill>
                </a:ln>
                <a:solidFill>
                  <a:schemeClr val="bg1"/>
                </a:solidFill>
                <a:latin typeface="+mn-lt"/>
              </a:rPr>
              <a:t/>
            </a:r>
            <a:br>
              <a:rPr lang="en-US" b="1" dirty="0" smtClean="0">
                <a:ln w="9525">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Galatians 3:6-7 NET</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13831046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9062"/>
            <a:ext cx="10515600" cy="1325563"/>
          </a:xfrm>
        </p:spPr>
        <p:txBody>
          <a:bodyPr>
            <a:normAutofit fontScale="90000"/>
          </a:bodyPr>
          <a:lstStyle/>
          <a:p>
            <a:pPr algn="ctr"/>
            <a:r>
              <a:rPr lang="en-US" b="1" baseline="30000" dirty="0">
                <a:ln>
                  <a:solidFill>
                    <a:schemeClr val="tx1"/>
                  </a:solidFill>
                </a:ln>
                <a:solidFill>
                  <a:schemeClr val="bg1"/>
                </a:solidFill>
                <a:latin typeface="+mn-lt"/>
              </a:rPr>
              <a:t>8 </a:t>
            </a:r>
            <a:r>
              <a:rPr lang="en-US" b="1" dirty="0">
                <a:ln>
                  <a:solidFill>
                    <a:schemeClr val="tx1"/>
                  </a:solidFill>
                </a:ln>
                <a:solidFill>
                  <a:schemeClr val="bg1"/>
                </a:solidFill>
                <a:latin typeface="+mn-lt"/>
              </a:rPr>
              <a:t>And the scripture, foreseeing that God would justify the Gentiles by faith, proclaimed the gospel to Abraham ahead of time, saying, “</a:t>
            </a:r>
            <a:r>
              <a:rPr lang="en-US" b="1" i="1" dirty="0">
                <a:ln>
                  <a:solidFill>
                    <a:schemeClr val="tx1"/>
                  </a:solidFill>
                </a:ln>
                <a:solidFill>
                  <a:schemeClr val="bg1"/>
                </a:solidFill>
                <a:latin typeface="+mn-lt"/>
              </a:rPr>
              <a:t>All the nations will be blessed in you</a:t>
            </a:r>
            <a:r>
              <a:rPr lang="en-US" b="1" dirty="0">
                <a:ln>
                  <a:solidFill>
                    <a:schemeClr val="tx1"/>
                  </a:solidFill>
                </a:ln>
                <a:solidFill>
                  <a:schemeClr val="bg1"/>
                </a:solidFill>
                <a:latin typeface="+mn-lt"/>
              </a:rPr>
              <a:t>.”</a:t>
            </a:r>
            <a:r>
              <a:rPr lang="en-US" dirty="0"/>
              <a:t/>
            </a:r>
            <a:br>
              <a:rPr lang="en-US" dirty="0"/>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Galatians 3:8 NET</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38339202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9062"/>
            <a:ext cx="10515600" cy="1325563"/>
          </a:xfrm>
        </p:spPr>
        <p:txBody>
          <a:bodyPr>
            <a:normAutofit fontScale="90000"/>
          </a:bodyPr>
          <a:lstStyle/>
          <a:p>
            <a:pPr algn="ctr"/>
            <a:r>
              <a:rPr lang="en-US" b="1" baseline="30000" dirty="0">
                <a:ln>
                  <a:solidFill>
                    <a:schemeClr val="tx1"/>
                  </a:solidFill>
                </a:ln>
                <a:solidFill>
                  <a:schemeClr val="bg1"/>
                </a:solidFill>
                <a:latin typeface="+mn-lt"/>
              </a:rPr>
              <a:t>9 </a:t>
            </a:r>
            <a:r>
              <a:rPr lang="en-US" b="1" dirty="0">
                <a:ln>
                  <a:solidFill>
                    <a:schemeClr val="tx1"/>
                  </a:solidFill>
                </a:ln>
                <a:solidFill>
                  <a:schemeClr val="bg1"/>
                </a:solidFill>
                <a:latin typeface="+mn-lt"/>
              </a:rPr>
              <a:t>So then those who believe are blessed along with Abraham the believer.  </a:t>
            </a:r>
            <a:r>
              <a:rPr lang="en-US" dirty="0">
                <a:ln>
                  <a:solidFill>
                    <a:schemeClr val="tx1"/>
                  </a:solidFill>
                </a:ln>
                <a:solidFill>
                  <a:schemeClr val="bg1"/>
                </a:solidFill>
                <a:latin typeface="+mn-lt"/>
              </a:rPr>
              <a:t/>
            </a:r>
            <a:br>
              <a:rPr lang="en-US" dirty="0">
                <a:ln>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Galatians 3:9 NET</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10517399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9062"/>
            <a:ext cx="10515600" cy="1325563"/>
          </a:xfrm>
        </p:spPr>
        <p:txBody>
          <a:bodyPr>
            <a:normAutofit fontScale="90000"/>
          </a:bodyPr>
          <a:lstStyle/>
          <a:p>
            <a:pPr algn="ctr"/>
            <a:r>
              <a:rPr lang="en-US" b="1" baseline="30000" dirty="0">
                <a:ln>
                  <a:solidFill>
                    <a:schemeClr val="tx1"/>
                  </a:solidFill>
                </a:ln>
                <a:solidFill>
                  <a:schemeClr val="bg1"/>
                </a:solidFill>
                <a:latin typeface="+mn-lt"/>
              </a:rPr>
              <a:t>10 </a:t>
            </a:r>
            <a:r>
              <a:rPr lang="en-US" b="1" dirty="0">
                <a:ln>
                  <a:solidFill>
                    <a:schemeClr val="tx1"/>
                  </a:solidFill>
                </a:ln>
                <a:solidFill>
                  <a:schemeClr val="bg1"/>
                </a:solidFill>
                <a:latin typeface="+mn-lt"/>
              </a:rPr>
              <a:t>For all who rely on doing the works of the law are under a curse, because it is written, “</a:t>
            </a:r>
            <a:r>
              <a:rPr lang="en-US" b="1" i="1" dirty="0">
                <a:ln>
                  <a:solidFill>
                    <a:schemeClr val="tx1"/>
                  </a:solidFill>
                </a:ln>
                <a:solidFill>
                  <a:schemeClr val="bg1"/>
                </a:solidFill>
                <a:latin typeface="+mn-lt"/>
              </a:rPr>
              <a:t>Cursed is everyone who does not keep on doing everything written in the book of the law</a:t>
            </a:r>
            <a:r>
              <a:rPr lang="en-US" b="1" dirty="0">
                <a:ln>
                  <a:solidFill>
                    <a:schemeClr val="tx1"/>
                  </a:solidFill>
                </a:ln>
                <a:solidFill>
                  <a:schemeClr val="bg1"/>
                </a:solidFill>
                <a:latin typeface="+mn-lt"/>
              </a:rPr>
              <a:t>.”  </a:t>
            </a:r>
            <a:r>
              <a:rPr lang="en-US" dirty="0">
                <a:ln>
                  <a:solidFill>
                    <a:schemeClr val="tx1"/>
                  </a:solidFill>
                </a:ln>
                <a:solidFill>
                  <a:schemeClr val="bg1"/>
                </a:solidFill>
                <a:latin typeface="+mn-lt"/>
              </a:rPr>
              <a:t/>
            </a:r>
            <a:br>
              <a:rPr lang="en-US" dirty="0">
                <a:ln>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Galatians 3:10 NET</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2976906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9062"/>
            <a:ext cx="10515600" cy="1325563"/>
          </a:xfrm>
        </p:spPr>
        <p:txBody>
          <a:bodyPr>
            <a:normAutofit fontScale="90000"/>
          </a:bodyPr>
          <a:lstStyle/>
          <a:p>
            <a:pPr algn="ctr"/>
            <a:r>
              <a:rPr lang="en-US" b="1" baseline="30000" dirty="0">
                <a:ln>
                  <a:solidFill>
                    <a:schemeClr val="tx1"/>
                  </a:solidFill>
                </a:ln>
                <a:solidFill>
                  <a:schemeClr val="bg1"/>
                </a:solidFill>
                <a:latin typeface="+mn-lt"/>
              </a:rPr>
              <a:t>11 </a:t>
            </a:r>
            <a:r>
              <a:rPr lang="en-US" b="1" dirty="0">
                <a:ln>
                  <a:solidFill>
                    <a:schemeClr val="tx1"/>
                  </a:solidFill>
                </a:ln>
                <a:solidFill>
                  <a:schemeClr val="bg1"/>
                </a:solidFill>
                <a:latin typeface="+mn-lt"/>
              </a:rPr>
              <a:t>Now it is clear no one is justified before God by the law, because </a:t>
            </a:r>
            <a:r>
              <a:rPr lang="en-US" b="1" i="1" dirty="0">
                <a:ln>
                  <a:solidFill>
                    <a:schemeClr val="tx1"/>
                  </a:solidFill>
                </a:ln>
                <a:solidFill>
                  <a:schemeClr val="bg1"/>
                </a:solidFill>
                <a:latin typeface="+mn-lt"/>
              </a:rPr>
              <a:t>the righteous one will live by faith</a:t>
            </a:r>
            <a:r>
              <a:rPr lang="en-US" b="1" dirty="0">
                <a:ln>
                  <a:solidFill>
                    <a:schemeClr val="tx1"/>
                  </a:solidFill>
                </a:ln>
                <a:solidFill>
                  <a:schemeClr val="bg1"/>
                </a:solidFill>
                <a:latin typeface="+mn-lt"/>
              </a:rPr>
              <a:t>.  </a:t>
            </a:r>
            <a:r>
              <a:rPr lang="en-US" b="1" baseline="30000" dirty="0">
                <a:ln>
                  <a:solidFill>
                    <a:schemeClr val="tx1"/>
                  </a:solidFill>
                </a:ln>
                <a:solidFill>
                  <a:schemeClr val="bg1"/>
                </a:solidFill>
                <a:latin typeface="+mn-lt"/>
              </a:rPr>
              <a:t>12 </a:t>
            </a:r>
            <a:r>
              <a:rPr lang="en-US" b="1" dirty="0">
                <a:ln>
                  <a:solidFill>
                    <a:schemeClr val="tx1"/>
                  </a:solidFill>
                </a:ln>
                <a:solidFill>
                  <a:schemeClr val="bg1"/>
                </a:solidFill>
                <a:latin typeface="+mn-lt"/>
              </a:rPr>
              <a:t>But the law is not based on faith, but </a:t>
            </a:r>
            <a:r>
              <a:rPr lang="en-US" b="1" i="1" dirty="0">
                <a:ln>
                  <a:solidFill>
                    <a:schemeClr val="tx1"/>
                  </a:solidFill>
                </a:ln>
                <a:solidFill>
                  <a:schemeClr val="bg1"/>
                </a:solidFill>
                <a:latin typeface="+mn-lt"/>
              </a:rPr>
              <a:t>the one who does</a:t>
            </a:r>
            <a:r>
              <a:rPr lang="en-US" b="1" dirty="0">
                <a:ln>
                  <a:solidFill>
                    <a:schemeClr val="tx1"/>
                  </a:solidFill>
                </a:ln>
                <a:solidFill>
                  <a:schemeClr val="bg1"/>
                </a:solidFill>
                <a:latin typeface="+mn-lt"/>
              </a:rPr>
              <a:t> the works of the law </a:t>
            </a:r>
            <a:r>
              <a:rPr lang="en-US" b="1" i="1" dirty="0">
                <a:ln>
                  <a:solidFill>
                    <a:schemeClr val="tx1"/>
                  </a:solidFill>
                </a:ln>
                <a:solidFill>
                  <a:schemeClr val="bg1"/>
                </a:solidFill>
                <a:latin typeface="+mn-lt"/>
              </a:rPr>
              <a:t>will live by them</a:t>
            </a:r>
            <a:r>
              <a:rPr lang="en-US" b="1" dirty="0">
                <a:ln>
                  <a:solidFill>
                    <a:schemeClr val="tx1"/>
                  </a:solidFill>
                </a:ln>
                <a:solidFill>
                  <a:schemeClr val="bg1"/>
                </a:solidFill>
                <a:latin typeface="+mn-lt"/>
              </a:rPr>
              <a:t>.</a:t>
            </a:r>
            <a:r>
              <a:rPr lang="en-US" dirty="0">
                <a:ln>
                  <a:solidFill>
                    <a:schemeClr val="tx1"/>
                  </a:solidFill>
                </a:ln>
                <a:solidFill>
                  <a:schemeClr val="bg1"/>
                </a:solidFill>
                <a:latin typeface="+mn-lt"/>
              </a:rPr>
              <a:t/>
            </a:r>
            <a:br>
              <a:rPr lang="en-US" dirty="0">
                <a:ln>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Galatians 3:11-12 NET</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31256020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9062"/>
            <a:ext cx="10515600" cy="1325563"/>
          </a:xfrm>
        </p:spPr>
        <p:txBody>
          <a:bodyPr>
            <a:normAutofit fontScale="90000"/>
          </a:bodyPr>
          <a:lstStyle/>
          <a:p>
            <a:pPr algn="ctr"/>
            <a:r>
              <a:rPr lang="en-US" b="1" baseline="30000" dirty="0">
                <a:ln>
                  <a:solidFill>
                    <a:schemeClr val="tx1"/>
                  </a:solidFill>
                </a:ln>
                <a:solidFill>
                  <a:schemeClr val="bg1"/>
                </a:solidFill>
                <a:latin typeface="+mn-lt"/>
              </a:rPr>
              <a:t>13 </a:t>
            </a:r>
            <a:r>
              <a:rPr lang="en-US" b="1" dirty="0">
                <a:ln>
                  <a:solidFill>
                    <a:schemeClr val="tx1"/>
                  </a:solidFill>
                </a:ln>
                <a:solidFill>
                  <a:schemeClr val="bg1"/>
                </a:solidFill>
                <a:latin typeface="+mn-lt"/>
              </a:rPr>
              <a:t>Christ redeemed us from the curse of the law by becoming a curse for us (because it is written, “</a:t>
            </a:r>
            <a:r>
              <a:rPr lang="en-US" b="1" i="1" dirty="0">
                <a:ln>
                  <a:solidFill>
                    <a:schemeClr val="tx1"/>
                  </a:solidFill>
                </a:ln>
                <a:solidFill>
                  <a:schemeClr val="bg1"/>
                </a:solidFill>
                <a:latin typeface="+mn-lt"/>
              </a:rPr>
              <a:t>Cursed is everyone who hangs on a tree</a:t>
            </a:r>
            <a:r>
              <a:rPr lang="en-US" b="1" dirty="0">
                <a:ln>
                  <a:solidFill>
                    <a:schemeClr val="tx1"/>
                  </a:solidFill>
                </a:ln>
                <a:solidFill>
                  <a:schemeClr val="bg1"/>
                </a:solidFill>
                <a:latin typeface="+mn-lt"/>
              </a:rPr>
              <a:t>”) </a:t>
            </a:r>
            <a:r>
              <a:rPr lang="en-US" b="1" baseline="30000" dirty="0">
                <a:ln>
                  <a:solidFill>
                    <a:schemeClr val="tx1"/>
                  </a:solidFill>
                </a:ln>
                <a:solidFill>
                  <a:schemeClr val="bg1"/>
                </a:solidFill>
                <a:latin typeface="+mn-lt"/>
              </a:rPr>
              <a:t>14 </a:t>
            </a:r>
            <a:r>
              <a:rPr lang="en-US" b="1" dirty="0">
                <a:ln>
                  <a:solidFill>
                    <a:schemeClr val="tx1"/>
                  </a:solidFill>
                </a:ln>
                <a:solidFill>
                  <a:schemeClr val="bg1"/>
                </a:solidFill>
                <a:latin typeface="+mn-lt"/>
              </a:rPr>
              <a:t>in order that in Christ Jesus the blessing of Abraham would come to the Gentiles, so that we could receive the promise of the Spirit by faith.</a:t>
            </a:r>
            <a:r>
              <a:rPr lang="en-US" dirty="0">
                <a:ln>
                  <a:solidFill>
                    <a:schemeClr val="tx1"/>
                  </a:solidFill>
                </a:ln>
                <a:solidFill>
                  <a:schemeClr val="bg1"/>
                </a:solidFill>
                <a:latin typeface="+mn-lt"/>
              </a:rPr>
              <a:t/>
            </a:r>
            <a:br>
              <a:rPr lang="en-US" dirty="0">
                <a:ln>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Galatians 3:13-14 NET</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40039150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9062"/>
            <a:ext cx="10515600" cy="1325563"/>
          </a:xfrm>
        </p:spPr>
        <p:txBody>
          <a:bodyPr>
            <a:normAutofit fontScale="90000"/>
          </a:bodyPr>
          <a:lstStyle/>
          <a:p>
            <a:pPr algn="ctr"/>
            <a:r>
              <a:rPr lang="en-US" b="1" baseline="30000" dirty="0">
                <a:ln>
                  <a:solidFill>
                    <a:schemeClr val="tx1"/>
                  </a:solidFill>
                </a:ln>
                <a:solidFill>
                  <a:schemeClr val="bg1"/>
                </a:solidFill>
                <a:latin typeface="+mn-lt"/>
              </a:rPr>
              <a:t>5 </a:t>
            </a:r>
            <a:r>
              <a:rPr lang="en-US" b="1" dirty="0">
                <a:ln>
                  <a:solidFill>
                    <a:schemeClr val="tx1"/>
                  </a:solidFill>
                </a:ln>
                <a:solidFill>
                  <a:schemeClr val="bg1"/>
                </a:solidFill>
                <a:latin typeface="+mn-lt"/>
              </a:rPr>
              <a:t>And he brought him outside and said, “Look toward heaven, and number the stars, if you are able to number them.” Then he said to him, “So shall your offspring be.”  </a:t>
            </a:r>
            <a:r>
              <a:rPr lang="en-US" b="1" baseline="30000" dirty="0">
                <a:ln>
                  <a:solidFill>
                    <a:schemeClr val="tx1"/>
                  </a:solidFill>
                </a:ln>
                <a:solidFill>
                  <a:schemeClr val="bg1"/>
                </a:solidFill>
                <a:latin typeface="+mn-lt"/>
              </a:rPr>
              <a:t>6 </a:t>
            </a:r>
            <a:r>
              <a:rPr lang="en-US" b="1" dirty="0">
                <a:ln>
                  <a:solidFill>
                    <a:schemeClr val="tx1"/>
                  </a:solidFill>
                </a:ln>
                <a:solidFill>
                  <a:schemeClr val="bg1"/>
                </a:solidFill>
                <a:latin typeface="+mn-lt"/>
              </a:rPr>
              <a:t>And he believed the </a:t>
            </a:r>
            <a:r>
              <a:rPr lang="en-US" b="1" cap="small" dirty="0">
                <a:ln>
                  <a:solidFill>
                    <a:schemeClr val="tx1"/>
                  </a:solidFill>
                </a:ln>
                <a:solidFill>
                  <a:schemeClr val="bg1"/>
                </a:solidFill>
                <a:latin typeface="+mn-lt"/>
              </a:rPr>
              <a:t>Lord</a:t>
            </a:r>
            <a:r>
              <a:rPr lang="en-US" b="1" dirty="0">
                <a:ln>
                  <a:solidFill>
                    <a:schemeClr val="tx1"/>
                  </a:solidFill>
                </a:ln>
                <a:solidFill>
                  <a:schemeClr val="bg1"/>
                </a:solidFill>
                <a:latin typeface="+mn-lt"/>
              </a:rPr>
              <a:t>, and he counted it to him as righteousness.</a:t>
            </a:r>
            <a:r>
              <a:rPr lang="en-US" dirty="0">
                <a:ln>
                  <a:solidFill>
                    <a:schemeClr val="tx1"/>
                  </a:solidFill>
                </a:ln>
                <a:solidFill>
                  <a:schemeClr val="bg1"/>
                </a:solidFill>
                <a:latin typeface="+mn-lt"/>
              </a:rPr>
              <a:t/>
            </a:r>
            <a:br>
              <a:rPr lang="en-US" dirty="0">
                <a:ln>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Genesis 15:5-6 ESV</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27841154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9062"/>
            <a:ext cx="10515600" cy="1325563"/>
          </a:xfrm>
        </p:spPr>
        <p:txBody>
          <a:bodyPr>
            <a:normAutofit fontScale="90000"/>
          </a:bodyPr>
          <a:lstStyle/>
          <a:p>
            <a:pPr algn="ctr"/>
            <a:r>
              <a:rPr lang="en-US" b="1" dirty="0">
                <a:ln>
                  <a:solidFill>
                    <a:schemeClr val="tx1"/>
                  </a:solidFill>
                </a:ln>
                <a:solidFill>
                  <a:schemeClr val="bg1"/>
                </a:solidFill>
                <a:latin typeface="+mn-lt"/>
              </a:rPr>
              <a:t>For all the promises of God find their Yes in him. That is why it is through him that we utter our Amen to God for his glory.</a:t>
            </a:r>
            <a:r>
              <a:rPr lang="en-US" dirty="0">
                <a:ln>
                  <a:solidFill>
                    <a:schemeClr val="tx1"/>
                  </a:solidFill>
                </a:ln>
                <a:solidFill>
                  <a:schemeClr val="bg1"/>
                </a:solidFill>
                <a:latin typeface="+mn-lt"/>
              </a:rPr>
              <a:t/>
            </a:r>
            <a:br>
              <a:rPr lang="en-US" dirty="0">
                <a:ln>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Galatians 3:10 NET</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3548866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39</Words>
  <Application>Microsoft Office PowerPoint</Application>
  <PresentationFormat>Widescreen</PresentationFormat>
  <Paragraphs>10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6 Just as Abraham believed God, and it was credited to him as righteousness, 7 so then, understand that those who believe are the sons of Abraham.    Galatians 3:6-7 NET</vt:lpstr>
      <vt:lpstr>Now the Lord said to Abram, “Go from your country and your kindred and your father's house to the land that I will show you.  2 And I will make of you a great nation, and I will bless you and make your name great, so that you will be a blessing.  3 I will bless those who bless you, and him who dishonors you I will curse, and in you all the families of the earth shall be blessed.    Genesis 12:1-3 ESV</vt:lpstr>
      <vt:lpstr>6 Just as Abraham believed God, and it was credited to him as righteousness, 7 so then, understand that those who believe are the sons of Abraham.    Galatians 3:6-7 NET</vt:lpstr>
      <vt:lpstr>8 And the scripture, foreseeing that God would justify the Gentiles by faith, proclaimed the gospel to Abraham ahead of time, saying, “All the nations will be blessed in you.”   Galatians 3:8 NET</vt:lpstr>
      <vt:lpstr>9 So then those who believe are blessed along with Abraham the believer.     Galatians 3:9 NET</vt:lpstr>
      <vt:lpstr>10 For all who rely on doing the works of the law are under a curse, because it is written, “Cursed is everyone who does not keep on doing everything written in the book of the law.”     Galatians 3:10 NET</vt:lpstr>
      <vt:lpstr>11 Now it is clear no one is justified before God by the law, because the righteous one will live by faith.  12 But the law is not based on faith, but the one who does the works of the law will live by them.   Galatians 3:11-12 NET</vt:lpstr>
      <vt:lpstr>13 Christ redeemed us from the curse of the law by becoming a curse for us (because it is written, “Cursed is everyone who hangs on a tree”) 14 in order that in Christ Jesus the blessing of Abraham would come to the Gentiles, so that we could receive the promise of the Spirit by faith.   Galatians 3:13-14 NET</vt:lpstr>
      <vt:lpstr>5 And he brought him outside and said, “Look toward heaven, and number the stars, if you are able to number them.” Then he said to him, “So shall your offspring be.”  6 And he believed the Lord, and he counted it to him as righteousness.   Genesis 15:5-6 ESV</vt:lpstr>
      <vt:lpstr>For all the promises of God find their Yes in him. That is why it is through him that we utter our Amen to God for his glory.   Galatians 3:10 NET</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5</cp:revision>
  <dcterms:created xsi:type="dcterms:W3CDTF">2019-05-05T08:41:55Z</dcterms:created>
  <dcterms:modified xsi:type="dcterms:W3CDTF">2019-05-05T13:21:26Z</dcterms:modified>
</cp:coreProperties>
</file>