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A4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C686677-73D0-4A94-9E69-D99FABC4DD45}" type="datetimeFigureOut">
              <a:rPr lang="en-US" smtClean="0"/>
              <a:t>4/20/2019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047BC-CFF1-46E8-A1DF-26D22FAADBC4}" type="slidenum">
              <a:rPr lang="en-US" smtClean="0"/>
              <a:t>‹#›</a:t>
            </a:fld>
            <a:endParaRPr lang="en-US"/>
          </a:p>
        </p:txBody>
      </p:sp>
    </p:spTree>
    <p:extLst>
      <p:ext uri="{BB962C8B-B14F-4D97-AF65-F5344CB8AC3E}">
        <p14:creationId xmlns:p14="http://schemas.microsoft.com/office/powerpoint/2010/main" val="4017479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686677-73D0-4A94-9E69-D99FABC4DD45}" type="datetimeFigureOut">
              <a:rPr lang="en-US" smtClean="0"/>
              <a:t>4/20/2019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047BC-CFF1-46E8-A1DF-26D22FAADBC4}" type="slidenum">
              <a:rPr lang="en-US" smtClean="0"/>
              <a:t>‹#›</a:t>
            </a:fld>
            <a:endParaRPr lang="en-US"/>
          </a:p>
        </p:txBody>
      </p:sp>
    </p:spTree>
    <p:extLst>
      <p:ext uri="{BB962C8B-B14F-4D97-AF65-F5344CB8AC3E}">
        <p14:creationId xmlns:p14="http://schemas.microsoft.com/office/powerpoint/2010/main" val="165198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686677-73D0-4A94-9E69-D99FABC4DD45}" type="datetimeFigureOut">
              <a:rPr lang="en-US" smtClean="0"/>
              <a:t>4/20/2019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047BC-CFF1-46E8-A1DF-26D22FAADBC4}" type="slidenum">
              <a:rPr lang="en-US" smtClean="0"/>
              <a:t>‹#›</a:t>
            </a:fld>
            <a:endParaRPr lang="en-US"/>
          </a:p>
        </p:txBody>
      </p:sp>
    </p:spTree>
    <p:extLst>
      <p:ext uri="{BB962C8B-B14F-4D97-AF65-F5344CB8AC3E}">
        <p14:creationId xmlns:p14="http://schemas.microsoft.com/office/powerpoint/2010/main" val="2648311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686677-73D0-4A94-9E69-D99FABC4DD45}" type="datetimeFigureOut">
              <a:rPr lang="en-US" smtClean="0"/>
              <a:t>4/20/2019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B047BC-CFF1-46E8-A1DF-26D22FAADBC4}" type="slidenum">
              <a:rPr lang="en-US" smtClean="0"/>
              <a:t>‹#›</a:t>
            </a:fld>
            <a:endParaRPr lang="en-US"/>
          </a:p>
        </p:txBody>
      </p:sp>
    </p:spTree>
    <p:extLst>
      <p:ext uri="{BB962C8B-B14F-4D97-AF65-F5344CB8AC3E}">
        <p14:creationId xmlns:p14="http://schemas.microsoft.com/office/powerpoint/2010/main" val="505674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686677-73D0-4A94-9E69-D99FABC4DD45}" type="datetimeFigureOut">
              <a:rPr lang="en-US" smtClean="0"/>
              <a:t>4/20/2019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B047BC-CFF1-46E8-A1DF-26D22FAADBC4}" type="slidenum">
              <a:rPr lang="en-US" smtClean="0"/>
              <a:t>‹#›</a:t>
            </a:fld>
            <a:endParaRPr lang="en-US"/>
          </a:p>
        </p:txBody>
      </p:sp>
    </p:spTree>
    <p:extLst>
      <p:ext uri="{BB962C8B-B14F-4D97-AF65-F5344CB8AC3E}">
        <p14:creationId xmlns:p14="http://schemas.microsoft.com/office/powerpoint/2010/main" val="2273449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686677-73D0-4A94-9E69-D99FABC4DD45}" type="datetimeFigureOut">
              <a:rPr lang="en-US" smtClean="0"/>
              <a:t>4/20/2019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B047BC-CFF1-46E8-A1DF-26D22FAADBC4}" type="slidenum">
              <a:rPr lang="en-US" smtClean="0"/>
              <a:t>‹#›</a:t>
            </a:fld>
            <a:endParaRPr lang="en-US"/>
          </a:p>
        </p:txBody>
      </p:sp>
    </p:spTree>
    <p:extLst>
      <p:ext uri="{BB962C8B-B14F-4D97-AF65-F5344CB8AC3E}">
        <p14:creationId xmlns:p14="http://schemas.microsoft.com/office/powerpoint/2010/main" val="2438371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686677-73D0-4A94-9E69-D99FABC4DD45}" type="datetimeFigureOut">
              <a:rPr lang="en-US" smtClean="0"/>
              <a:t>4/20/2019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B047BC-CFF1-46E8-A1DF-26D22FAADBC4}" type="slidenum">
              <a:rPr lang="en-US" smtClean="0"/>
              <a:t>‹#›</a:t>
            </a:fld>
            <a:endParaRPr lang="en-US"/>
          </a:p>
        </p:txBody>
      </p:sp>
    </p:spTree>
    <p:extLst>
      <p:ext uri="{BB962C8B-B14F-4D97-AF65-F5344CB8AC3E}">
        <p14:creationId xmlns:p14="http://schemas.microsoft.com/office/powerpoint/2010/main" val="2092446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686677-73D0-4A94-9E69-D99FABC4DD45}" type="datetimeFigureOut">
              <a:rPr lang="en-US" smtClean="0"/>
              <a:t>4/20/2019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B047BC-CFF1-46E8-A1DF-26D22FAADBC4}" type="slidenum">
              <a:rPr lang="en-US" smtClean="0"/>
              <a:t>‹#›</a:t>
            </a:fld>
            <a:endParaRPr lang="en-US"/>
          </a:p>
        </p:txBody>
      </p:sp>
    </p:spTree>
    <p:extLst>
      <p:ext uri="{BB962C8B-B14F-4D97-AF65-F5344CB8AC3E}">
        <p14:creationId xmlns:p14="http://schemas.microsoft.com/office/powerpoint/2010/main" val="3743580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686677-73D0-4A94-9E69-D99FABC4DD45}" type="datetimeFigureOut">
              <a:rPr lang="en-US" smtClean="0"/>
              <a:t>4/20/2019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B047BC-CFF1-46E8-A1DF-26D22FAADBC4}" type="slidenum">
              <a:rPr lang="en-US" smtClean="0"/>
              <a:t>‹#›</a:t>
            </a:fld>
            <a:endParaRPr lang="en-US"/>
          </a:p>
        </p:txBody>
      </p:sp>
    </p:spTree>
    <p:extLst>
      <p:ext uri="{BB962C8B-B14F-4D97-AF65-F5344CB8AC3E}">
        <p14:creationId xmlns:p14="http://schemas.microsoft.com/office/powerpoint/2010/main" val="3560615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686677-73D0-4A94-9E69-D99FABC4DD45}" type="datetimeFigureOut">
              <a:rPr lang="en-US" smtClean="0"/>
              <a:t>4/20/2019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047BC-CFF1-46E8-A1DF-26D22FAADBC4}" type="slidenum">
              <a:rPr lang="en-US" smtClean="0"/>
              <a:t>‹#›</a:t>
            </a:fld>
            <a:endParaRPr lang="en-US"/>
          </a:p>
        </p:txBody>
      </p:sp>
    </p:spTree>
    <p:extLst>
      <p:ext uri="{BB962C8B-B14F-4D97-AF65-F5344CB8AC3E}">
        <p14:creationId xmlns:p14="http://schemas.microsoft.com/office/powerpoint/2010/main" val="3608734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686677-73D0-4A94-9E69-D99FABC4DD45}" type="datetimeFigureOut">
              <a:rPr lang="en-US" smtClean="0"/>
              <a:t>4/20/2019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047BC-CFF1-46E8-A1DF-26D22FAADBC4}" type="slidenum">
              <a:rPr lang="en-US" smtClean="0"/>
              <a:t>‹#›</a:t>
            </a:fld>
            <a:endParaRPr lang="en-US"/>
          </a:p>
        </p:txBody>
      </p:sp>
    </p:spTree>
    <p:extLst>
      <p:ext uri="{BB962C8B-B14F-4D97-AF65-F5344CB8AC3E}">
        <p14:creationId xmlns:p14="http://schemas.microsoft.com/office/powerpoint/2010/main" val="803486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5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686677-73D0-4A94-9E69-D99FABC4DD45}" type="datetimeFigureOut">
              <a:rPr lang="en-US" smtClean="0"/>
              <a:t>4/20/2019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B047BC-CFF1-46E8-A1DF-26D22FAADBC4}" type="slidenum">
              <a:rPr lang="en-US" smtClean="0"/>
              <a:t>‹#›</a:t>
            </a:fld>
            <a:endParaRPr lang="en-US"/>
          </a:p>
        </p:txBody>
      </p:sp>
    </p:spTree>
    <p:extLst>
      <p:ext uri="{BB962C8B-B14F-4D97-AF65-F5344CB8AC3E}">
        <p14:creationId xmlns:p14="http://schemas.microsoft.com/office/powerpoint/2010/main" val="19395962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7779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6257" y="2876096"/>
            <a:ext cx="10515600" cy="1325563"/>
          </a:xfrm>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4773" y="600077"/>
            <a:ext cx="8498568" cy="567512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4014987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743" y="2295525"/>
            <a:ext cx="10515600" cy="1325563"/>
          </a:xfrm>
        </p:spPr>
        <p:txBody>
          <a:bodyPr>
            <a:normAutofit fontScale="90000"/>
          </a:bodyPr>
          <a:lstStyle/>
          <a:p>
            <a:pPr algn="ctr"/>
            <a:r>
              <a:rPr lang="en-US" dirty="0">
                <a:effectLst>
                  <a:outerShdw blurRad="38100" dist="38100" dir="2700000" algn="tl">
                    <a:srgbClr val="000000">
                      <a:alpha val="43137"/>
                    </a:srgbClr>
                  </a:outerShdw>
                </a:effectLst>
                <a:latin typeface="+mn-lt"/>
              </a:rPr>
              <a:t> </a:t>
            </a:r>
            <a:r>
              <a:rPr lang="en-US" b="1" dirty="0">
                <a:effectLst>
                  <a:outerShdw blurRad="38100" dist="38100" dir="2700000" algn="tl">
                    <a:srgbClr val="000000">
                      <a:alpha val="43137"/>
                    </a:srgbClr>
                  </a:outerShdw>
                </a:effectLst>
                <a:latin typeface="+mn-lt"/>
              </a:rPr>
              <a:t>On the Sabbath they rested according to the </a:t>
            </a:r>
            <a:r>
              <a:rPr lang="en-US" b="1" dirty="0" smtClean="0">
                <a:effectLst>
                  <a:outerShdw blurRad="38100" dist="38100" dir="2700000" algn="tl">
                    <a:srgbClr val="000000">
                      <a:alpha val="43137"/>
                    </a:srgbClr>
                  </a:outerShdw>
                </a:effectLst>
                <a:latin typeface="+mn-lt"/>
              </a:rPr>
              <a:t>commandment</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Luke 23:56b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620939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743" y="2643861"/>
            <a:ext cx="105156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13 </a:t>
            </a:r>
            <a:r>
              <a:rPr lang="en-US" b="1" dirty="0">
                <a:effectLst>
                  <a:outerShdw blurRad="38100" dist="38100" dir="2700000" algn="tl">
                    <a:srgbClr val="000000">
                      <a:alpha val="43137"/>
                    </a:srgbClr>
                  </a:outerShdw>
                </a:effectLst>
                <a:latin typeface="+mn-lt"/>
              </a:rPr>
              <a:t>That very day two of them were going to a village named Emmaus, about seven miles</a:t>
            </a:r>
            <a:r>
              <a:rPr lang="en-US" b="1" baseline="30000" dirty="0">
                <a:effectLst>
                  <a:outerShdw blurRad="38100" dist="38100" dir="2700000" algn="tl">
                    <a:srgbClr val="000000">
                      <a:alpha val="43137"/>
                    </a:srgbClr>
                  </a:outerShdw>
                </a:effectLst>
                <a:latin typeface="+mn-lt"/>
              </a:rPr>
              <a:t> </a:t>
            </a:r>
            <a:r>
              <a:rPr lang="en-US" b="1" dirty="0">
                <a:effectLst>
                  <a:outerShdw blurRad="38100" dist="38100" dir="2700000" algn="tl">
                    <a:srgbClr val="000000">
                      <a:alpha val="43137"/>
                    </a:srgbClr>
                  </a:outerShdw>
                </a:effectLst>
                <a:latin typeface="+mn-lt"/>
              </a:rPr>
              <a:t>from Jerusalem, </a:t>
            </a:r>
            <a:r>
              <a:rPr lang="en-US" b="1" baseline="30000" dirty="0">
                <a:effectLst>
                  <a:outerShdw blurRad="38100" dist="38100" dir="2700000" algn="tl">
                    <a:srgbClr val="000000">
                      <a:alpha val="43137"/>
                    </a:srgbClr>
                  </a:outerShdw>
                </a:effectLst>
                <a:latin typeface="+mn-lt"/>
              </a:rPr>
              <a:t>14 </a:t>
            </a:r>
            <a:r>
              <a:rPr lang="en-US" b="1" dirty="0">
                <a:effectLst>
                  <a:outerShdw blurRad="38100" dist="38100" dir="2700000" algn="tl">
                    <a:srgbClr val="000000">
                      <a:alpha val="43137"/>
                    </a:srgbClr>
                  </a:outerShdw>
                </a:effectLst>
                <a:latin typeface="+mn-lt"/>
              </a:rPr>
              <a:t>and they were talking with each other about all these things that had happened. </a:t>
            </a:r>
            <a:r>
              <a:rPr lang="en-US" b="1" baseline="30000" dirty="0">
                <a:effectLst>
                  <a:outerShdw blurRad="38100" dist="38100" dir="2700000" algn="tl">
                    <a:srgbClr val="000000">
                      <a:alpha val="43137"/>
                    </a:srgbClr>
                  </a:outerShdw>
                </a:effectLst>
                <a:latin typeface="+mn-lt"/>
              </a:rPr>
              <a:t>15 </a:t>
            </a:r>
            <a:r>
              <a:rPr lang="en-US" b="1" dirty="0">
                <a:effectLst>
                  <a:outerShdw blurRad="38100" dist="38100" dir="2700000" algn="tl">
                    <a:srgbClr val="000000">
                      <a:alpha val="43137"/>
                    </a:srgbClr>
                  </a:outerShdw>
                </a:effectLst>
                <a:latin typeface="+mn-lt"/>
              </a:rPr>
              <a:t>While they were talking and discussing together, Jesus himself drew near and went with them. </a:t>
            </a:r>
            <a:r>
              <a:rPr lang="en-US" b="1" baseline="30000" dirty="0">
                <a:effectLst>
                  <a:outerShdw blurRad="38100" dist="38100" dir="2700000" algn="tl">
                    <a:srgbClr val="000000">
                      <a:alpha val="43137"/>
                    </a:srgbClr>
                  </a:outerShdw>
                </a:effectLst>
                <a:latin typeface="+mn-lt"/>
              </a:rPr>
              <a:t>16 </a:t>
            </a:r>
            <a:r>
              <a:rPr lang="en-US" b="1" dirty="0">
                <a:effectLst>
                  <a:outerShdw blurRad="38100" dist="38100" dir="2700000" algn="tl">
                    <a:srgbClr val="000000">
                      <a:alpha val="43137"/>
                    </a:srgbClr>
                  </a:outerShdw>
                </a:effectLst>
                <a:latin typeface="+mn-lt"/>
              </a:rPr>
              <a:t>But their eyes were kept from recognizing him.</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Luke 24:13-16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17984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743" y="2295525"/>
            <a:ext cx="10515600" cy="1325563"/>
          </a:xfrm>
        </p:spPr>
        <p:txBody>
          <a:bodyPr>
            <a:normAutofit fontScale="90000"/>
          </a:bodyPr>
          <a:lstStyle/>
          <a:p>
            <a:pPr algn="ctr"/>
            <a:r>
              <a:rPr lang="en-US" dirty="0">
                <a:effectLst>
                  <a:outerShdw blurRad="38100" dist="38100" dir="2700000" algn="tl">
                    <a:srgbClr val="000000">
                      <a:alpha val="43137"/>
                    </a:srgbClr>
                  </a:outerShdw>
                </a:effectLst>
                <a:latin typeface="+mn-lt"/>
              </a:rPr>
              <a:t> </a:t>
            </a:r>
            <a:r>
              <a:rPr lang="en-US" b="1" baseline="30000" dirty="0">
                <a:effectLst>
                  <a:outerShdw blurRad="38100" dist="38100" dir="2700000" algn="tl">
                    <a:srgbClr val="000000">
                      <a:alpha val="43137"/>
                    </a:srgbClr>
                  </a:outerShdw>
                </a:effectLst>
                <a:latin typeface="+mn-lt"/>
              </a:rPr>
              <a:t>17 </a:t>
            </a:r>
            <a:r>
              <a:rPr lang="en-US" b="1" dirty="0">
                <a:effectLst>
                  <a:outerShdw blurRad="38100" dist="38100" dir="2700000" algn="tl">
                    <a:srgbClr val="000000">
                      <a:alpha val="43137"/>
                    </a:srgbClr>
                  </a:outerShdw>
                </a:effectLst>
                <a:latin typeface="+mn-lt"/>
              </a:rPr>
              <a:t>And he said to them, “What is this conversation that you are holding with each other as you walk?” And they stood still, looking sad.</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Luke 24:17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04123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743" y="2295525"/>
            <a:ext cx="10515600" cy="1325563"/>
          </a:xfrm>
        </p:spPr>
        <p:txBody>
          <a:bodyPr>
            <a:normAutofit fontScale="90000"/>
          </a:bodyPr>
          <a:lstStyle/>
          <a:p>
            <a:pPr algn="ctr"/>
            <a:r>
              <a:rPr lang="en-US" dirty="0">
                <a:effectLst>
                  <a:outerShdw blurRad="38100" dist="38100" dir="2700000" algn="tl">
                    <a:srgbClr val="000000">
                      <a:alpha val="43137"/>
                    </a:srgbClr>
                  </a:outerShdw>
                </a:effectLst>
                <a:latin typeface="+mn-lt"/>
              </a:rPr>
              <a:t> </a:t>
            </a:r>
            <a:r>
              <a:rPr lang="en-US" b="1" baseline="30000" dirty="0">
                <a:effectLst>
                  <a:outerShdw blurRad="38100" dist="38100" dir="2700000" algn="tl">
                    <a:srgbClr val="000000">
                      <a:alpha val="43137"/>
                    </a:srgbClr>
                  </a:outerShdw>
                </a:effectLst>
                <a:latin typeface="+mn-lt"/>
              </a:rPr>
              <a:t>18 </a:t>
            </a:r>
            <a:r>
              <a:rPr lang="en-US" b="1" dirty="0">
                <a:effectLst>
                  <a:outerShdw blurRad="38100" dist="38100" dir="2700000" algn="tl">
                    <a:srgbClr val="000000">
                      <a:alpha val="43137"/>
                    </a:srgbClr>
                  </a:outerShdw>
                </a:effectLst>
                <a:latin typeface="+mn-lt"/>
              </a:rPr>
              <a:t>Then one of them, named Cleopas, answered him, “Are you the only visitor to Jerusalem who does not know the things that have happened there in these days?”</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Luke 24:18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477876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743" y="2295525"/>
            <a:ext cx="10515600" cy="1325563"/>
          </a:xfrm>
        </p:spPr>
        <p:txBody>
          <a:bodyPr>
            <a:normAutofit fontScale="90000"/>
          </a:bodyPr>
          <a:lstStyle/>
          <a:p>
            <a:pPr algn="ctr"/>
            <a:r>
              <a:rPr lang="en-US" dirty="0">
                <a:effectLst>
                  <a:outerShdw blurRad="38100" dist="38100" dir="2700000" algn="tl">
                    <a:srgbClr val="000000">
                      <a:alpha val="43137"/>
                    </a:srgbClr>
                  </a:outerShdw>
                </a:effectLst>
                <a:latin typeface="+mn-lt"/>
              </a:rPr>
              <a:t> </a:t>
            </a:r>
            <a:r>
              <a:rPr lang="en-US" b="1" baseline="30000" dirty="0">
                <a:effectLst>
                  <a:outerShdw blurRad="38100" dist="38100" dir="2700000" algn="tl">
                    <a:srgbClr val="000000">
                      <a:alpha val="43137"/>
                    </a:srgbClr>
                  </a:outerShdw>
                </a:effectLst>
                <a:latin typeface="+mn-lt"/>
              </a:rPr>
              <a:t>19 </a:t>
            </a:r>
            <a:r>
              <a:rPr lang="en-US" b="1" dirty="0">
                <a:effectLst>
                  <a:outerShdw blurRad="38100" dist="38100" dir="2700000" algn="tl">
                    <a:srgbClr val="000000">
                      <a:alpha val="43137"/>
                    </a:srgbClr>
                  </a:outerShdw>
                </a:effectLst>
                <a:latin typeface="+mn-lt"/>
              </a:rPr>
              <a:t>And he said to them, “What things?”</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Luke 24:19a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849658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743" y="2295525"/>
            <a:ext cx="10515600" cy="1325563"/>
          </a:xfrm>
        </p:spPr>
        <p:txBody>
          <a:bodyPr>
            <a:normAutofit fontScale="90000"/>
          </a:bodyPr>
          <a:lstStyle/>
          <a:p>
            <a:pPr algn="ctr"/>
            <a:r>
              <a:rPr lang="en-US" dirty="0">
                <a:effectLst>
                  <a:outerShdw blurRad="38100" dist="38100" dir="2700000" algn="tl">
                    <a:srgbClr val="000000">
                      <a:alpha val="43137"/>
                    </a:srgbClr>
                  </a:outerShdw>
                </a:effectLst>
                <a:latin typeface="+mn-lt"/>
              </a:rPr>
              <a:t> </a:t>
            </a:r>
            <a:r>
              <a:rPr lang="en-US" b="1" baseline="30000" dirty="0">
                <a:effectLst>
                  <a:outerShdw blurRad="38100" dist="38100" dir="2700000" algn="tl">
                    <a:srgbClr val="000000">
                      <a:alpha val="43137"/>
                    </a:srgbClr>
                  </a:outerShdw>
                </a:effectLst>
                <a:latin typeface="+mn-lt"/>
              </a:rPr>
              <a:t>19 </a:t>
            </a:r>
            <a:r>
              <a:rPr lang="en-US" b="1" dirty="0">
                <a:effectLst>
                  <a:outerShdw blurRad="38100" dist="38100" dir="2700000" algn="tl">
                    <a:srgbClr val="000000">
                      <a:alpha val="43137"/>
                    </a:srgbClr>
                  </a:outerShdw>
                </a:effectLst>
                <a:latin typeface="+mn-lt"/>
              </a:rPr>
              <a:t>And he said to them, “What things</a:t>
            </a:r>
            <a:r>
              <a:rPr lang="en-US" b="1" dirty="0" smtClean="0">
                <a:effectLst>
                  <a:outerShdw blurRad="38100" dist="38100" dir="2700000" algn="tl">
                    <a:srgbClr val="000000">
                      <a:alpha val="43137"/>
                    </a:srgbClr>
                  </a:outerShdw>
                </a:effectLst>
                <a:latin typeface="+mn-lt"/>
              </a:rPr>
              <a:t>?” </a:t>
            </a:r>
            <a:r>
              <a:rPr lang="en-US" b="1" dirty="0">
                <a:effectLst>
                  <a:outerShdw blurRad="38100" dist="38100" dir="2700000" algn="tl">
                    <a:srgbClr val="000000">
                      <a:alpha val="43137"/>
                    </a:srgbClr>
                  </a:outerShdw>
                </a:effectLst>
                <a:latin typeface="+mn-lt"/>
              </a:rPr>
              <a:t>And they said to him, “Concerning Jesus of Nazareth, a man who was a prophet mighty in deed and word before God and all the people, </a:t>
            </a:r>
            <a:r>
              <a:rPr lang="en-US" b="1" baseline="30000" dirty="0">
                <a:effectLst>
                  <a:outerShdw blurRad="38100" dist="38100" dir="2700000" algn="tl">
                    <a:srgbClr val="000000">
                      <a:alpha val="43137"/>
                    </a:srgbClr>
                  </a:outerShdw>
                </a:effectLst>
                <a:latin typeface="+mn-lt"/>
              </a:rPr>
              <a:t>20 </a:t>
            </a:r>
            <a:r>
              <a:rPr lang="en-US" b="1" dirty="0">
                <a:effectLst>
                  <a:outerShdw blurRad="38100" dist="38100" dir="2700000" algn="tl">
                    <a:srgbClr val="000000">
                      <a:alpha val="43137"/>
                    </a:srgbClr>
                  </a:outerShdw>
                </a:effectLst>
                <a:latin typeface="+mn-lt"/>
              </a:rPr>
              <a:t>and how our chief priests and rulers delivered him up to be condemned to death, and crucified him.</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Luke 24:19-20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76340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743" y="2295525"/>
            <a:ext cx="10515600" cy="1325563"/>
          </a:xfrm>
        </p:spPr>
        <p:txBody>
          <a:bodyPr>
            <a:normAutofit fontScale="90000"/>
          </a:bodyPr>
          <a:lstStyle/>
          <a:p>
            <a:pPr algn="ctr"/>
            <a:r>
              <a:rPr lang="en-US" dirty="0">
                <a:effectLst>
                  <a:outerShdw blurRad="38100" dist="38100" dir="2700000" algn="tl">
                    <a:srgbClr val="000000">
                      <a:alpha val="43137"/>
                    </a:srgbClr>
                  </a:outerShdw>
                </a:effectLst>
                <a:latin typeface="+mn-lt"/>
              </a:rPr>
              <a:t> </a:t>
            </a:r>
            <a:r>
              <a:rPr lang="en-US" b="1" baseline="30000" dirty="0">
                <a:effectLst>
                  <a:outerShdw blurRad="38100" dist="38100" dir="2700000" algn="tl">
                    <a:srgbClr val="000000">
                      <a:alpha val="43137"/>
                    </a:srgbClr>
                  </a:outerShdw>
                </a:effectLst>
                <a:latin typeface="+mn-lt"/>
              </a:rPr>
              <a:t>21 </a:t>
            </a:r>
            <a:r>
              <a:rPr lang="en-US" b="1" dirty="0">
                <a:effectLst>
                  <a:outerShdw blurRad="38100" dist="38100" dir="2700000" algn="tl">
                    <a:srgbClr val="000000">
                      <a:alpha val="43137"/>
                    </a:srgbClr>
                  </a:outerShdw>
                </a:effectLst>
                <a:latin typeface="+mn-lt"/>
              </a:rPr>
              <a:t>But we had hoped that he was the one to redeem Israel. Yes, and besides all this, it is now the third day since these things happened.</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Luke 24:21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48867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743" y="2295525"/>
            <a:ext cx="10515600" cy="1325563"/>
          </a:xfrm>
        </p:spPr>
        <p:txBody>
          <a:bodyPr>
            <a:normAutofit fontScale="90000"/>
          </a:bodyPr>
          <a:lstStyle/>
          <a:p>
            <a:pPr algn="ctr"/>
            <a:r>
              <a:rPr lang="en-US" dirty="0">
                <a:effectLst>
                  <a:outerShdw blurRad="38100" dist="38100" dir="2700000" algn="tl">
                    <a:srgbClr val="000000">
                      <a:alpha val="43137"/>
                    </a:srgbClr>
                  </a:outerShdw>
                </a:effectLst>
                <a:latin typeface="+mn-lt"/>
              </a:rPr>
              <a:t> </a:t>
            </a:r>
            <a:r>
              <a:rPr lang="en-US" b="1" dirty="0">
                <a:effectLst>
                  <a:outerShdw blurRad="38100" dist="38100" dir="2700000" algn="tl">
                    <a:srgbClr val="000000">
                      <a:alpha val="43137"/>
                    </a:srgbClr>
                  </a:outerShdw>
                </a:effectLst>
                <a:latin typeface="+mn-lt"/>
              </a:rPr>
              <a:t> </a:t>
            </a:r>
            <a:r>
              <a:rPr lang="en-US" b="1" baseline="30000" dirty="0">
                <a:effectLst>
                  <a:outerShdw blurRad="38100" dist="38100" dir="2700000" algn="tl">
                    <a:srgbClr val="000000">
                      <a:alpha val="43137"/>
                    </a:srgbClr>
                  </a:outerShdw>
                </a:effectLst>
                <a:latin typeface="+mn-lt"/>
              </a:rPr>
              <a:t>6 </a:t>
            </a:r>
            <a:r>
              <a:rPr lang="en-US" b="1" dirty="0">
                <a:effectLst>
                  <a:outerShdw blurRad="38100" dist="38100" dir="2700000" algn="tl">
                    <a:srgbClr val="000000">
                      <a:alpha val="43137"/>
                    </a:srgbClr>
                  </a:outerShdw>
                </a:effectLst>
                <a:latin typeface="+mn-lt"/>
              </a:rPr>
              <a:t>He is not here, but has risen. Remember how he told you, while he was still in Galilee,</a:t>
            </a:r>
            <a:r>
              <a:rPr lang="en-US" b="1" dirty="0" smtClean="0">
                <a:effectLst>
                  <a:outerShdw blurRad="38100" dist="38100" dir="2700000" algn="tl">
                    <a:srgbClr val="000000">
                      <a:alpha val="43137"/>
                    </a:srgbClr>
                  </a:outerShdw>
                </a:effectLst>
                <a:latin typeface="+mn-lt"/>
              </a:rPr>
              <a:t> </a:t>
            </a:r>
            <a:r>
              <a:rPr lang="en-US" b="1" baseline="30000" dirty="0" smtClean="0">
                <a:effectLst>
                  <a:outerShdw blurRad="38100" dist="38100" dir="2700000" algn="tl">
                    <a:srgbClr val="000000">
                      <a:alpha val="43137"/>
                    </a:srgbClr>
                  </a:outerShdw>
                </a:effectLst>
                <a:latin typeface="+mn-lt"/>
              </a:rPr>
              <a:t>7 </a:t>
            </a:r>
            <a:r>
              <a:rPr lang="en-US" b="1" dirty="0" smtClean="0">
                <a:effectLst>
                  <a:outerShdw blurRad="38100" dist="38100" dir="2700000" algn="tl">
                    <a:srgbClr val="000000">
                      <a:alpha val="43137"/>
                    </a:srgbClr>
                  </a:outerShdw>
                </a:effectLst>
                <a:latin typeface="+mn-lt"/>
              </a:rPr>
              <a:t>that the Son of Man must be delivered into the hands of sinful men and be crucified and on the </a:t>
            </a:r>
            <a:r>
              <a:rPr lang="en-US" b="1" dirty="0">
                <a:effectLst>
                  <a:outerShdw blurRad="38100" dist="38100" dir="2700000" algn="tl">
                    <a:srgbClr val="000000">
                      <a:alpha val="43137"/>
                    </a:srgbClr>
                  </a:outerShdw>
                </a:effectLst>
                <a:latin typeface="+mn-lt"/>
              </a:rPr>
              <a:t>third day rise.</a:t>
            </a:r>
            <a:r>
              <a:rPr lang="en-US" b="1" dirty="0" smtClean="0">
                <a:effectLst>
                  <a:outerShdw blurRad="38100" dist="38100" dir="2700000" algn="tl">
                    <a:srgbClr val="000000">
                      <a:alpha val="43137"/>
                    </a:srgbClr>
                  </a:outerShdw>
                </a:effectLst>
                <a:latin typeface="+mn-lt"/>
              </a:rPr>
              <a:t>”</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Luke 24:6-7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19867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743" y="2295525"/>
            <a:ext cx="10515600" cy="1325563"/>
          </a:xfrm>
        </p:spPr>
        <p:txBody>
          <a:bodyPr>
            <a:normAutofit fontScale="90000"/>
          </a:bodyPr>
          <a:lstStyle/>
          <a:p>
            <a:pPr algn="ctr"/>
            <a:r>
              <a:rPr lang="en-US" dirty="0">
                <a:effectLst>
                  <a:outerShdw blurRad="38100" dist="38100" dir="2700000" algn="tl">
                    <a:srgbClr val="000000">
                      <a:alpha val="43137"/>
                    </a:srgbClr>
                  </a:outerShdw>
                </a:effectLst>
                <a:latin typeface="+mn-lt"/>
              </a:rPr>
              <a:t> </a:t>
            </a:r>
            <a:r>
              <a:rPr lang="en-US" b="1" baseline="30000" dirty="0">
                <a:effectLst>
                  <a:outerShdw blurRad="38100" dist="38100" dir="2700000" algn="tl">
                    <a:srgbClr val="000000">
                      <a:alpha val="43137"/>
                    </a:srgbClr>
                  </a:outerShdw>
                </a:effectLst>
                <a:latin typeface="+mn-lt"/>
              </a:rPr>
              <a:t>25 </a:t>
            </a:r>
            <a:r>
              <a:rPr lang="en-US" b="1" dirty="0">
                <a:effectLst>
                  <a:outerShdw blurRad="38100" dist="38100" dir="2700000" algn="tl">
                    <a:srgbClr val="000000">
                      <a:alpha val="43137"/>
                    </a:srgbClr>
                  </a:outerShdw>
                </a:effectLst>
                <a:latin typeface="+mn-lt"/>
              </a:rPr>
              <a:t>And he said to them, “O foolish ones, and slow of heart to believe all that the prophets have spoken! </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Luke 24:25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40240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743" y="2295525"/>
            <a:ext cx="105156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26 </a:t>
            </a:r>
            <a:r>
              <a:rPr lang="en-US" b="1" dirty="0">
                <a:effectLst>
                  <a:outerShdw blurRad="38100" dist="38100" dir="2700000" algn="tl">
                    <a:srgbClr val="000000">
                      <a:alpha val="43137"/>
                    </a:srgbClr>
                  </a:outerShdw>
                </a:effectLst>
                <a:latin typeface="+mn-lt"/>
              </a:rPr>
              <a:t>Was it not necessary that the Christ should suffer these things and enter into his glory?”</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Luke 24:26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627818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743" y="2295525"/>
            <a:ext cx="105156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27 </a:t>
            </a:r>
            <a:r>
              <a:rPr lang="en-US" b="1" dirty="0">
                <a:effectLst>
                  <a:outerShdw blurRad="38100" dist="38100" dir="2700000" algn="tl">
                    <a:srgbClr val="000000">
                      <a:alpha val="43137"/>
                    </a:srgbClr>
                  </a:outerShdw>
                </a:effectLst>
                <a:latin typeface="+mn-lt"/>
              </a:rPr>
              <a:t>And </a:t>
            </a:r>
            <a:r>
              <a:rPr lang="en-US" b="1" dirty="0" smtClean="0">
                <a:effectLst>
                  <a:outerShdw blurRad="38100" dist="38100" dir="2700000" algn="tl">
                    <a:srgbClr val="000000">
                      <a:alpha val="43137"/>
                    </a:srgbClr>
                  </a:outerShdw>
                </a:effectLst>
                <a:latin typeface="+mn-lt"/>
              </a:rPr>
              <a:t>beginning with Moses and all the Prophets, he interpreted to them in all the Scriptures the things concerning himself.</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Luke 24:27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683444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743" y="2295525"/>
            <a:ext cx="105156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30 </a:t>
            </a:r>
            <a:r>
              <a:rPr lang="en-US" b="1" dirty="0">
                <a:effectLst>
                  <a:outerShdw blurRad="38100" dist="38100" dir="2700000" algn="tl">
                    <a:srgbClr val="000000">
                      <a:alpha val="43137"/>
                    </a:srgbClr>
                  </a:outerShdw>
                </a:effectLst>
                <a:latin typeface="+mn-lt"/>
              </a:rPr>
              <a:t>When he was at table with them, he took the bread and blessed and broke it and gave it to them. </a:t>
            </a:r>
            <a:r>
              <a:rPr lang="en-US" b="1" baseline="30000" dirty="0" smtClean="0">
                <a:effectLst>
                  <a:outerShdw blurRad="38100" dist="38100" dir="2700000" algn="tl">
                    <a:srgbClr val="000000">
                      <a:alpha val="43137"/>
                    </a:srgbClr>
                  </a:outerShdw>
                </a:effectLst>
                <a:latin typeface="+mn-lt"/>
              </a:rPr>
              <a:t>31 </a:t>
            </a:r>
            <a:r>
              <a:rPr lang="en-US" b="1" dirty="0" smtClean="0">
                <a:effectLst>
                  <a:outerShdw blurRad="38100" dist="38100" dir="2700000" algn="tl">
                    <a:srgbClr val="000000">
                      <a:alpha val="43137"/>
                    </a:srgbClr>
                  </a:outerShdw>
                </a:effectLst>
                <a:latin typeface="+mn-lt"/>
              </a:rPr>
              <a:t>And their eyes were opened, and they recognized him. And he vanished from their sight.</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Luke 24:30-31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128015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743" y="2295525"/>
            <a:ext cx="105156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32 </a:t>
            </a:r>
            <a:r>
              <a:rPr lang="en-US" b="1" dirty="0">
                <a:effectLst>
                  <a:outerShdw blurRad="38100" dist="38100" dir="2700000" algn="tl">
                    <a:srgbClr val="000000">
                      <a:alpha val="43137"/>
                    </a:srgbClr>
                  </a:outerShdw>
                </a:effectLst>
                <a:latin typeface="+mn-lt"/>
              </a:rPr>
              <a:t>They said to each other, </a:t>
            </a:r>
            <a:r>
              <a:rPr lang="en-US" b="1" dirty="0" smtClean="0">
                <a:effectLst>
                  <a:outerShdw blurRad="38100" dist="38100" dir="2700000" algn="tl">
                    <a:srgbClr val="000000">
                      <a:alpha val="43137"/>
                    </a:srgbClr>
                  </a:outerShdw>
                </a:effectLst>
                <a:latin typeface="+mn-lt"/>
              </a:rPr>
              <a:t>“Did not our hearts burn within us while he talked to us on the road, while he opened to us the Scriptures?”</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Luke 24:32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5070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2716431"/>
            <a:ext cx="11669486" cy="1325563"/>
          </a:xfrm>
        </p:spPr>
        <p:txBody>
          <a:bodyPr>
            <a:normAutofit fontScale="90000"/>
          </a:bodyPr>
          <a:lstStyle/>
          <a:p>
            <a:pPr algn="ctr"/>
            <a:r>
              <a:rPr lang="en-US" sz="4000" dirty="0">
                <a:effectLst>
                  <a:outerShdw blurRad="38100" dist="38100" dir="2700000" algn="tl">
                    <a:srgbClr val="000000">
                      <a:alpha val="43137"/>
                    </a:srgbClr>
                  </a:outerShdw>
                </a:effectLst>
                <a:latin typeface="+mn-lt"/>
              </a:rPr>
              <a:t> </a:t>
            </a:r>
            <a:r>
              <a:rPr lang="en-US" sz="4000" b="1" baseline="30000" dirty="0">
                <a:effectLst>
                  <a:outerShdw blurRad="38100" dist="38100" dir="2700000" algn="tl">
                    <a:srgbClr val="000000">
                      <a:alpha val="43137"/>
                    </a:srgbClr>
                  </a:outerShdw>
                </a:effectLst>
                <a:latin typeface="+mn-lt"/>
              </a:rPr>
              <a:t>44 </a:t>
            </a:r>
            <a:r>
              <a:rPr lang="en-US" sz="4000" b="1" dirty="0">
                <a:effectLst>
                  <a:outerShdw blurRad="38100" dist="38100" dir="2700000" algn="tl">
                    <a:srgbClr val="000000">
                      <a:alpha val="43137"/>
                    </a:srgbClr>
                  </a:outerShdw>
                </a:effectLst>
                <a:latin typeface="+mn-lt"/>
              </a:rPr>
              <a:t>Then he said to them, “These are my words that I spoke to you while I was still with you, that everything written about me in the Law of Moses and the Prophets and the Psalms must be fulfilled.”</a:t>
            </a:r>
            <a:r>
              <a:rPr lang="en-US" sz="4000" b="1" dirty="0" smtClean="0">
                <a:effectLst>
                  <a:outerShdw blurRad="38100" dist="38100" dir="2700000" algn="tl">
                    <a:srgbClr val="000000">
                      <a:alpha val="43137"/>
                    </a:srgbClr>
                  </a:outerShdw>
                </a:effectLst>
                <a:latin typeface="+mn-lt"/>
              </a:rPr>
              <a:t> </a:t>
            </a:r>
            <a:r>
              <a:rPr lang="en-US" sz="4000" b="1" baseline="30000" dirty="0" smtClean="0">
                <a:effectLst>
                  <a:outerShdw blurRad="38100" dist="38100" dir="2700000" algn="tl">
                    <a:srgbClr val="000000">
                      <a:alpha val="43137"/>
                    </a:srgbClr>
                  </a:outerShdw>
                </a:effectLst>
                <a:latin typeface="+mn-lt"/>
              </a:rPr>
              <a:t>45 </a:t>
            </a:r>
            <a:r>
              <a:rPr lang="en-US" sz="4000" b="1" dirty="0" smtClean="0">
                <a:effectLst>
                  <a:outerShdw blurRad="38100" dist="38100" dir="2700000" algn="tl">
                    <a:srgbClr val="000000">
                      <a:alpha val="43137"/>
                    </a:srgbClr>
                  </a:outerShdw>
                </a:effectLst>
                <a:latin typeface="+mn-lt"/>
              </a:rPr>
              <a:t>Then he opened their minds to understand the Scriptures, </a:t>
            </a:r>
            <a:r>
              <a:rPr lang="en-US" sz="4000" b="1" baseline="30000" dirty="0" smtClean="0">
                <a:effectLst>
                  <a:outerShdw blurRad="38100" dist="38100" dir="2700000" algn="tl">
                    <a:srgbClr val="000000">
                      <a:alpha val="43137"/>
                    </a:srgbClr>
                  </a:outerShdw>
                </a:effectLst>
                <a:latin typeface="+mn-lt"/>
              </a:rPr>
              <a:t>46</a:t>
            </a:r>
            <a:r>
              <a:rPr lang="en-US" sz="4000" b="1" dirty="0" smtClean="0">
                <a:effectLst>
                  <a:outerShdw blurRad="38100" dist="38100" dir="2700000" algn="tl">
                    <a:srgbClr val="000000">
                      <a:alpha val="43137"/>
                    </a:srgbClr>
                  </a:outerShdw>
                </a:effectLst>
                <a:latin typeface="+mn-lt"/>
              </a:rPr>
              <a:t> and said to them, “Thus it is written, that the Christ should suffer and on the third day rise from the dead, </a:t>
            </a:r>
            <a:r>
              <a:rPr lang="en-US" sz="4000" b="1" baseline="30000" dirty="0" smtClean="0">
                <a:effectLst>
                  <a:outerShdw blurRad="38100" dist="38100" dir="2700000" algn="tl">
                    <a:srgbClr val="000000">
                      <a:alpha val="43137"/>
                    </a:srgbClr>
                  </a:outerShdw>
                </a:effectLst>
                <a:latin typeface="+mn-lt"/>
              </a:rPr>
              <a:t>47</a:t>
            </a:r>
            <a:r>
              <a:rPr lang="en-US" sz="4000" b="1" dirty="0" smtClean="0">
                <a:effectLst>
                  <a:outerShdw blurRad="38100" dist="38100" dir="2700000" algn="tl">
                    <a:srgbClr val="000000">
                      <a:alpha val="43137"/>
                    </a:srgbClr>
                  </a:outerShdw>
                </a:effectLst>
                <a:latin typeface="+mn-lt"/>
              </a:rPr>
              <a:t> and that repentance for the forgiveness of sins should be proclaimed in his name to all nations, beginning from Jerusalem.</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Luke 24:44-47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226894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743" y="2295525"/>
            <a:ext cx="10515600" cy="1325563"/>
          </a:xfrm>
          <a:effectLst>
            <a:glow rad="127000">
              <a:schemeClr val="bg1"/>
            </a:glow>
          </a:effectLst>
        </p:spPr>
        <p:txBody>
          <a:bodyPr>
            <a:normAutofit fontScale="90000"/>
          </a:bodyPr>
          <a:lstStyle/>
          <a:p>
            <a:pPr algn="ctr"/>
            <a:r>
              <a:rPr lang="en-US" b="1" dirty="0">
                <a:effectLst>
                  <a:outerShdw blurRad="38100" dist="38100" dir="2700000" algn="tl">
                    <a:srgbClr val="000000">
                      <a:alpha val="43137"/>
                    </a:srgbClr>
                  </a:outerShdw>
                </a:effectLst>
                <a:latin typeface="+mn-lt"/>
              </a:rPr>
              <a:t>But he was pierced </a:t>
            </a:r>
            <a:r>
              <a:rPr lang="en-US" b="1" dirty="0">
                <a:effectLst>
                  <a:glow rad="127000">
                    <a:schemeClr val="bg1"/>
                  </a:glow>
                  <a:outerShdw blurRad="38100" dist="38100" dir="2700000" algn="tl">
                    <a:srgbClr val="000000">
                      <a:alpha val="43137"/>
                    </a:srgbClr>
                  </a:outerShdw>
                </a:effectLst>
                <a:latin typeface="+mn-lt"/>
              </a:rPr>
              <a:t>for our transgressions</a:t>
            </a:r>
            <a:r>
              <a:rPr lang="en-US" b="1" dirty="0">
                <a:effectLst>
                  <a:outerShdw blurRad="38100" dist="38100" dir="2700000" algn="tl">
                    <a:srgbClr val="000000">
                      <a:alpha val="43137"/>
                    </a:srgbClr>
                  </a:outerShdw>
                </a:effectLst>
                <a:latin typeface="+mn-lt"/>
              </a:rPr>
              <a:t>; he was crushed </a:t>
            </a:r>
            <a:r>
              <a:rPr lang="en-US" b="1" dirty="0">
                <a:effectLst>
                  <a:glow rad="127000">
                    <a:schemeClr val="bg1"/>
                  </a:glow>
                  <a:outerShdw blurRad="38100" dist="38100" dir="2700000" algn="tl">
                    <a:srgbClr val="000000">
                      <a:alpha val="43137"/>
                    </a:srgbClr>
                  </a:outerShdw>
                </a:effectLst>
                <a:latin typeface="+mn-lt"/>
              </a:rPr>
              <a:t>for our iniquities</a:t>
            </a:r>
            <a:r>
              <a:rPr lang="en-US" b="1" dirty="0">
                <a:effectLst>
                  <a:outerShdw blurRad="38100" dist="38100" dir="2700000" algn="tl">
                    <a:srgbClr val="000000">
                      <a:alpha val="43137"/>
                    </a:srgbClr>
                  </a:outerShdw>
                </a:effectLst>
                <a:latin typeface="+mn-lt"/>
              </a:rPr>
              <a:t>; upon him was the </a:t>
            </a:r>
            <a:r>
              <a:rPr lang="en-US" b="1" dirty="0">
                <a:effectLst>
                  <a:glow rad="127000">
                    <a:schemeClr val="bg1"/>
                  </a:glow>
                  <a:outerShdw blurRad="38100" dist="38100" dir="2700000" algn="tl">
                    <a:srgbClr val="000000">
                      <a:alpha val="43137"/>
                    </a:srgbClr>
                  </a:outerShdw>
                </a:effectLst>
                <a:latin typeface="+mn-lt"/>
              </a:rPr>
              <a:t>chastisement </a:t>
            </a:r>
            <a:r>
              <a:rPr lang="en-US" b="1" dirty="0">
                <a:effectLst>
                  <a:outerShdw blurRad="38100" dist="38100" dir="2700000" algn="tl">
                    <a:srgbClr val="000000">
                      <a:alpha val="43137"/>
                    </a:srgbClr>
                  </a:outerShdw>
                </a:effectLst>
                <a:latin typeface="+mn-lt"/>
              </a:rPr>
              <a:t>that brought us peace</a:t>
            </a:r>
            <a:r>
              <a:rPr lang="en-US" b="1" dirty="0">
                <a:effectLst>
                  <a:outerShdw blurRad="38100" dist="38100" dir="2700000" algn="tl">
                    <a:srgbClr val="000000">
                      <a:alpha val="43137"/>
                    </a:srgbClr>
                  </a:outerShdw>
                </a:effectLst>
                <a:latin typeface="+mn-lt"/>
              </a:rPr>
              <a:t>, and </a:t>
            </a:r>
            <a:r>
              <a:rPr lang="en-US" b="1" dirty="0">
                <a:effectLst>
                  <a:glow rad="127000">
                    <a:schemeClr val="bg1"/>
                  </a:glow>
                  <a:outerShdw blurRad="38100" dist="38100" dir="2700000" algn="tl">
                    <a:srgbClr val="000000">
                      <a:alpha val="43137"/>
                    </a:srgbClr>
                  </a:outerShdw>
                </a:effectLst>
                <a:latin typeface="+mn-lt"/>
              </a:rPr>
              <a:t>with his wounds</a:t>
            </a:r>
            <a:r>
              <a:rPr lang="en-US" b="1" dirty="0">
                <a:effectLst>
                  <a:outerShdw blurRad="38100" dist="38100" dir="2700000" algn="tl">
                    <a:srgbClr val="000000">
                      <a:alpha val="43137"/>
                    </a:srgbClr>
                  </a:outerShdw>
                </a:effectLst>
                <a:latin typeface="+mn-lt"/>
              </a:rPr>
              <a:t> we are healed.</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Isaiah 53:5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776664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743" y="2295525"/>
            <a:ext cx="10515600" cy="1325563"/>
          </a:xfrm>
          <a:effectLst>
            <a:glow rad="127000">
              <a:schemeClr val="bg1"/>
            </a:glow>
          </a:effectLst>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3</a:t>
            </a:r>
            <a:r>
              <a:rPr lang="en-US" b="1" dirty="0">
                <a:effectLst>
                  <a:outerShdw blurRad="38100" dist="38100" dir="2700000" algn="tl">
                    <a:srgbClr val="000000">
                      <a:alpha val="43137"/>
                    </a:srgbClr>
                  </a:outerShdw>
                </a:effectLst>
                <a:latin typeface="+mn-lt"/>
              </a:rPr>
              <a:t> For I delivered to you as of first importance what I also received: that Christ died for our sins </a:t>
            </a:r>
            <a:r>
              <a:rPr lang="en-US" b="1" dirty="0">
                <a:effectLst>
                  <a:glow rad="127000">
                    <a:schemeClr val="bg1"/>
                  </a:glow>
                  <a:outerShdw blurRad="38100" dist="38100" dir="2700000" algn="tl">
                    <a:srgbClr val="000000">
                      <a:alpha val="43137"/>
                    </a:srgbClr>
                  </a:outerShdw>
                </a:effectLst>
                <a:latin typeface="+mn-lt"/>
              </a:rPr>
              <a:t>in accordance with the Scriptures</a:t>
            </a:r>
            <a:r>
              <a:rPr lang="en-US" b="1" dirty="0">
                <a:effectLst>
                  <a:outerShdw blurRad="38100" dist="38100" dir="2700000" algn="tl">
                    <a:srgbClr val="000000">
                      <a:alpha val="43137"/>
                    </a:srgbClr>
                  </a:outerShdw>
                </a:effectLst>
                <a:latin typeface="+mn-lt"/>
              </a:rPr>
              <a:t>, </a:t>
            </a:r>
            <a:r>
              <a:rPr lang="en-US" b="1" baseline="30000" dirty="0" smtClean="0">
                <a:effectLst>
                  <a:outerShdw blurRad="38100" dist="38100" dir="2700000" algn="tl">
                    <a:srgbClr val="000000">
                      <a:alpha val="43137"/>
                    </a:srgbClr>
                  </a:outerShdw>
                </a:effectLst>
                <a:latin typeface="+mn-lt"/>
              </a:rPr>
              <a:t>4 </a:t>
            </a:r>
            <a:r>
              <a:rPr lang="en-US" b="1" dirty="0" smtClean="0">
                <a:effectLst>
                  <a:outerShdw blurRad="38100" dist="38100" dir="2700000" algn="tl">
                    <a:srgbClr val="000000">
                      <a:alpha val="43137"/>
                    </a:srgbClr>
                  </a:outerShdw>
                </a:effectLst>
                <a:latin typeface="+mn-lt"/>
              </a:rPr>
              <a:t>that he was buried, that he was raised on the third day </a:t>
            </a:r>
            <a:r>
              <a:rPr lang="en-US" b="1" dirty="0" smtClean="0">
                <a:effectLst>
                  <a:glow rad="127000">
                    <a:schemeClr val="bg1"/>
                  </a:glow>
                  <a:outerShdw blurRad="38100" dist="38100" dir="2700000" algn="tl">
                    <a:srgbClr val="000000">
                      <a:alpha val="43137"/>
                    </a:srgbClr>
                  </a:outerShdw>
                </a:effectLst>
                <a:latin typeface="+mn-lt"/>
              </a:rPr>
              <a:t>in </a:t>
            </a:r>
            <a:r>
              <a:rPr lang="en-US" b="1" dirty="0">
                <a:effectLst>
                  <a:glow rad="127000">
                    <a:schemeClr val="bg1"/>
                  </a:glow>
                  <a:outerShdw blurRad="38100" dist="38100" dir="2700000" algn="tl">
                    <a:srgbClr val="000000">
                      <a:alpha val="43137"/>
                    </a:srgbClr>
                  </a:outerShdw>
                </a:effectLst>
                <a:latin typeface="+mn-lt"/>
              </a:rPr>
              <a:t>accordance with the Scriptures</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1 Corinthians 15:3-4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610600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0341" y="365125"/>
            <a:ext cx="11090116" cy="62476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21038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830</TotalTime>
  <Words>87</Words>
  <Application>Microsoft Office PowerPoint</Application>
  <PresentationFormat>Widescreen</PresentationFormat>
  <Paragraphs>16</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PowerPoint Presentation</vt:lpstr>
      <vt:lpstr>PowerPoint Presentation</vt:lpstr>
      <vt:lpstr> On the Sabbath they rested according to the commandment  Luke 23:56b ESV</vt:lpstr>
      <vt:lpstr>13 That very day two of them were going to a village named Emmaus, about seven miles from Jerusalem, 14 and they were talking with each other about all these things that had happened. 15 While they were talking and discussing together, Jesus himself drew near and went with them. 16 But their eyes were kept from recognizing him.  Luke 24:13-16 ESV</vt:lpstr>
      <vt:lpstr> 17 And he said to them, “What is this conversation that you are holding with each other as you walk?” And they stood still, looking sad.  Luke 24:17 ESV</vt:lpstr>
      <vt:lpstr> 18 Then one of them, named Cleopas, answered him, “Are you the only visitor to Jerusalem who does not know the things that have happened there in these days?”  Luke 24:18 ESV</vt:lpstr>
      <vt:lpstr> 19 And he said to them, “What things?”  Luke 24:19a ESV</vt:lpstr>
      <vt:lpstr> 19 And he said to them, “What things?” And they said to him, “Concerning Jesus of Nazareth, a man who was a prophet mighty in deed and word before God and all the people, 20 and how our chief priests and rulers delivered him up to be condemned to death, and crucified him.  Luke 24:19-20 ESV</vt:lpstr>
      <vt:lpstr> 21 But we had hoped that he was the one to redeem Israel. Yes, and besides all this, it is now the third day since these things happened.  Luke 24:21 ESV</vt:lpstr>
      <vt:lpstr>  6 He is not here, but has risen. Remember how he told you, while he was still in Galilee, 7 that the Son of Man must be delivered into the hands of sinful men and be crucified and on the third day rise.”  Luke 24:6-7 ESV</vt:lpstr>
      <vt:lpstr> 25 And he said to them, “O foolish ones, and slow of heart to believe all that the prophets have spoken!   Luke 24:25 ESV</vt:lpstr>
      <vt:lpstr>26 Was it not necessary that the Christ should suffer these things and enter into his glory?”  Luke 24:26 ESV</vt:lpstr>
      <vt:lpstr>27 And beginning with Moses and all the Prophets, he interpreted to them in all the Scriptures the things concerning himself.  Luke 24:27 ESV</vt:lpstr>
      <vt:lpstr>30 When he was at table with them, he took the bread and blessed and broke it and gave it to them. 31 And their eyes were opened, and they recognized him. And he vanished from their sight.  Luke 24:30-31 ESV</vt:lpstr>
      <vt:lpstr>32 They said to each other, “Did not our hearts burn within us while he talked to us on the road, while he opened to us the Scriptures?”  Luke 24:32 ESV</vt:lpstr>
      <vt:lpstr> 44 Then he said to them, “These are my words that I spoke to you while I was still with you, that everything written about me in the Law of Moses and the Prophets and the Psalms must be fulfilled.” 45 Then he opened their minds to understand the Scriptures, 46 and said to them, “Thus it is written, that the Christ should suffer and on the third day rise from the dead, 47 and that repentance for the forgiveness of sins should be proclaimed in his name to all nations, beginning from Jerusalem.  Luke 24:44-47 ESV</vt:lpstr>
      <vt:lpstr>But he was pierced for our transgressions; he was crushed for our iniquities; upon him was the chastisement that brought us peace, and with his wounds we are healed.  Isaiah 53:5 ESV</vt:lpstr>
      <vt:lpstr>3 For I delivered to you as of first importance what I also received: that Christ died for our sins in accordance with the Scriptures, 4 that he was buried, that he was raised on the third day in accordance with the Scriptures  1 Corinthians 15:3-4 ESV</vt:lpstr>
      <vt:lpstr>PowerPoint Presentation</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6</cp:revision>
  <dcterms:created xsi:type="dcterms:W3CDTF">2019-04-20T20:00:44Z</dcterms:created>
  <dcterms:modified xsi:type="dcterms:W3CDTF">2019-04-21T09:51:31Z</dcterms:modified>
</cp:coreProperties>
</file>