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77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6" d="100"/>
          <a:sy n="66" d="100"/>
        </p:scale>
        <p:origin x="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3248401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222097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BF1B45-CA6C-44FB-8AD0-B13585751338}"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343020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BF1B45-CA6C-44FB-8AD0-B13585751338}"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4037102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BF1B45-CA6C-44FB-8AD0-B13585751338}" type="datetimeFigureOut">
              <a:rPr lang="en-US" smtClean="0"/>
              <a:t>3/9/2019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83381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BF1B45-CA6C-44FB-8AD0-B13585751338}" type="datetimeFigureOut">
              <a:rPr lang="en-US" smtClean="0"/>
              <a:t>3/9/2019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2690988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F1B45-CA6C-44FB-8AD0-B13585751338}" type="datetimeFigureOut">
              <a:rPr lang="en-US" smtClean="0"/>
              <a:t>3/9/2019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065822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F1B45-CA6C-44FB-8AD0-B13585751338}"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421677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F1B45-CA6C-44FB-8AD0-B13585751338}"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3180562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4082086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F1B45-CA6C-44FB-8AD0-B13585751338}"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68C81-F265-46DB-BD3B-CD9214F928C2}" type="slidenum">
              <a:rPr lang="en-US" smtClean="0"/>
              <a:t>‹#›</a:t>
            </a:fld>
            <a:endParaRPr lang="en-US"/>
          </a:p>
        </p:txBody>
      </p:sp>
    </p:spTree>
    <p:extLst>
      <p:ext uri="{BB962C8B-B14F-4D97-AF65-F5344CB8AC3E}">
        <p14:creationId xmlns:p14="http://schemas.microsoft.com/office/powerpoint/2010/main" val="155953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3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F1B45-CA6C-44FB-8AD0-B13585751338}" type="datetimeFigureOut">
              <a:rPr lang="en-US" smtClean="0"/>
              <a:t>3/9/2019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C68C81-F265-46DB-BD3B-CD9214F928C2}" type="slidenum">
              <a:rPr lang="en-US" smtClean="0"/>
              <a:t>‹#›</a:t>
            </a:fld>
            <a:endParaRPr lang="en-US"/>
          </a:p>
        </p:txBody>
      </p:sp>
    </p:spTree>
    <p:extLst>
      <p:ext uri="{BB962C8B-B14F-4D97-AF65-F5344CB8AC3E}">
        <p14:creationId xmlns:p14="http://schemas.microsoft.com/office/powerpoint/2010/main" val="2354055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87082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algn="ctr"/>
            <a:r>
              <a:rPr lang="en-US" sz="3200" b="1" baseline="30000" dirty="0" smtClean="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Then </a:t>
            </a:r>
            <a:r>
              <a:rPr lang="en-US" sz="3200" b="1" dirty="0">
                <a:effectLst>
                  <a:outerShdw blurRad="38100" dist="38100" dir="2700000" algn="tl">
                    <a:srgbClr val="000000">
                      <a:alpha val="43137"/>
                    </a:srgbClr>
                  </a:outerShdw>
                </a:effectLst>
                <a:latin typeface="+mn-lt"/>
              </a:rPr>
              <a:t>after fourteen years I went up again to Jerusalem with Barnabas, taking Titus along with me.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I went up because of a revelation and set before them (though privately before those who seemed influential) the gospel that I proclaim among the Gentiles, in order to make sure I was not running or had not run in vain.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But even Titus, who was with me, was not forced to be circumcised, though he was a Greek.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Yet because of false brothers secretly brought in—who slipped in to spy out our freedom that we have in Christ Jesus, so that they might bring us into slavery—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to them we did not yield in submission even for a moment, so that the truth of the gospel might be preserved for you.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from those who seemed to be influential (what they were makes no difference to me; God shows no partiality)—those, I say, who seemed influential added nothing to me.  </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2847186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542268"/>
            <a:ext cx="11916231"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On the contrary, when they saw that I had been entrusted with the gospel to the uncircumcised, just as Peter had been entrusted with the gospel to the circumcised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(for he who worked through Peter for his apostolic ministry to the circumcised worked also through me for mine to the Gentiles),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and when James and Cephas and John, who seemed to be pillars, perceived the grace that was given to me, they gave the right hand of fellowship to Barnabas and me, that we should go to the Gentiles and they to the circumcised.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Only, they asked us to remember the poor, the very thing I was eager to do</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2:1-10 ESV</a:t>
            </a:r>
            <a:endParaRPr lang="en-US" sz="3200"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852754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algn="ctr"/>
            <a:r>
              <a:rPr lang="en-US" sz="3200" b="1" baseline="30000" dirty="0" smtClean="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Then </a:t>
            </a:r>
            <a:r>
              <a:rPr lang="en-US" sz="3200" b="1" dirty="0">
                <a:effectLst>
                  <a:outerShdw blurRad="38100" dist="38100" dir="2700000" algn="tl">
                    <a:srgbClr val="000000">
                      <a:alpha val="43137"/>
                    </a:srgbClr>
                  </a:outerShdw>
                </a:effectLst>
                <a:latin typeface="+mn-lt"/>
              </a:rPr>
              <a:t>after fourteen years I went up again to Jerusalem with Barnabas, taking Titus along with me.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I went up because of a revelation and set before them (though privately before those who seemed influential) the gospel that I proclaim among the Gentiles, in order to make sure I was not running or had not run in vain.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But even Titus, who was with me, was not forced to be circumcised, though he was a Greek.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Yet because of false brothers secretly brought in—who slipped in to spy out our freedom that we have in Christ Jesus, so that they might bring us into slavery—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to them we did not yield in submission even for a moment, </a:t>
            </a:r>
            <a:r>
              <a:rPr lang="en-US" sz="3200" b="1" dirty="0">
                <a:solidFill>
                  <a:srgbClr val="FF0000"/>
                </a:solidFill>
                <a:effectLst>
                  <a:glow rad="203200">
                    <a:schemeClr val="bg1"/>
                  </a:glow>
                  <a:outerShdw blurRad="38100" dist="38100" dir="2700000" algn="tl">
                    <a:srgbClr val="000000">
                      <a:alpha val="43137"/>
                    </a:srgbClr>
                  </a:outerShdw>
                </a:effectLst>
                <a:latin typeface="+mn-lt"/>
              </a:rPr>
              <a:t>so that the truth of the gospel might be preserved for you.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from those who seemed to be influential (what they were makes no difference to me; God shows no partiality)—those, I say, who seemed influential added nothing to me.  </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814514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algn="ctr"/>
            <a:r>
              <a:rPr lang="en-US" sz="3200" b="1" baseline="30000" dirty="0" smtClean="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Then </a:t>
            </a:r>
            <a:r>
              <a:rPr lang="en-US" sz="3200" b="1" dirty="0">
                <a:effectLst>
                  <a:outerShdw blurRad="38100" dist="38100" dir="2700000" algn="tl">
                    <a:srgbClr val="000000">
                      <a:alpha val="43137"/>
                    </a:srgbClr>
                  </a:outerShdw>
                </a:effectLst>
                <a:latin typeface="+mn-lt"/>
              </a:rPr>
              <a:t>after fourteen years I went up again to Jerusalem with Barnabas, taking Titus along with me.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I went up because of a revelation and set before them (though privately before those who seemed influential) the gospel that I proclaim among the Gentiles, in order to make sure I was not running or had not run in vain.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But even Titus, who was with me, was not forced to be circumcised, though he was a Greek.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Yet because of false brothers secretly brought in—who slipped in to spy out our freedom that we have in Christ Jesus, so that they might bring us into slavery—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to them we did not yield in submission even for a moment, so that the truth of the gospel might be preserved for you.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from those who seemed to be influential (what they were makes no difference to me; God shows no partiality)—</a:t>
            </a:r>
            <a:r>
              <a:rPr lang="en-US" sz="3200" b="1" dirty="0">
                <a:solidFill>
                  <a:srgbClr val="FF0000"/>
                </a:solidFill>
                <a:effectLst>
                  <a:glow rad="203200">
                    <a:schemeClr val="bg1"/>
                  </a:glow>
                  <a:outerShdw blurRad="38100" dist="38100" dir="2700000" algn="tl">
                    <a:srgbClr val="000000">
                      <a:alpha val="43137"/>
                    </a:srgbClr>
                  </a:outerShdw>
                </a:effectLst>
                <a:latin typeface="+mn-lt"/>
              </a:rPr>
              <a:t>those, I say, who seemed influential added nothing to me. </a:t>
            </a:r>
            <a:r>
              <a:rPr lang="en-US" sz="3200" b="1" dirty="0">
                <a:effectLst>
                  <a:glow rad="203200">
                    <a:schemeClr val="bg1"/>
                  </a:glow>
                  <a:outerShdw blurRad="38100" dist="38100" dir="2700000" algn="tl">
                    <a:srgbClr val="000000">
                      <a:alpha val="43137"/>
                    </a:srgbClr>
                  </a:outerShdw>
                </a:effectLst>
                <a:latin typeface="+mn-lt"/>
              </a:rPr>
              <a:t> </a:t>
            </a:r>
            <a:endParaRPr lang="en-US" sz="3200" dirty="0">
              <a:effectLst>
                <a:glow rad="203200">
                  <a:schemeClr val="bg1"/>
                </a:glow>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1952801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algn="ctr"/>
            <a:r>
              <a:rPr lang="en-US" sz="3200" b="1" baseline="30000" dirty="0" smtClean="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Then </a:t>
            </a:r>
            <a:r>
              <a:rPr lang="en-US" sz="3200" b="1" dirty="0">
                <a:effectLst>
                  <a:outerShdw blurRad="38100" dist="38100" dir="2700000" algn="tl">
                    <a:srgbClr val="000000">
                      <a:alpha val="43137"/>
                    </a:srgbClr>
                  </a:outerShdw>
                </a:effectLst>
                <a:latin typeface="+mn-lt"/>
              </a:rPr>
              <a:t>after fourteen years I went up again to Jerusalem with Barnabas, taking Titus along with me.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I went up because of a revelation and set before them (though privately before those who seemed influential) the gospel that I proclaim among the Gentiles, in order to make sure I was not running or had not run in vain.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But even Titus, who was with me, was not forced to be circumcised, though he was a Greek.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4 </a:t>
            </a:r>
            <a:r>
              <a:rPr lang="en-US" sz="3200" b="1" dirty="0">
                <a:solidFill>
                  <a:srgbClr val="FF0000"/>
                </a:solidFill>
                <a:effectLst>
                  <a:glow rad="203200">
                    <a:schemeClr val="bg1"/>
                  </a:glow>
                  <a:outerShdw blurRad="38100" dist="38100" dir="2700000" algn="tl">
                    <a:srgbClr val="000000">
                      <a:alpha val="43137"/>
                    </a:srgbClr>
                  </a:outerShdw>
                </a:effectLst>
                <a:latin typeface="+mn-lt"/>
              </a:rPr>
              <a:t>Yet because of false brothers secretly brought in—who slipped in to spy out our freedom that we have in Christ Jesus, so that they might bring us into slavery—</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to them we did not yield in submission even for a moment, so that the truth of the gospel might be preserved for you.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from those who seemed to be influential (what they were makes no difference to me; God shows no partiality)—those, I say, who seemed influential added nothing to me.  </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198568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algn="ctr"/>
            <a:r>
              <a:rPr lang="en-US" sz="3200" b="1" baseline="30000" dirty="0" smtClean="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Then </a:t>
            </a:r>
            <a:r>
              <a:rPr lang="en-US" sz="3200" b="1" dirty="0">
                <a:effectLst>
                  <a:outerShdw blurRad="38100" dist="38100" dir="2700000" algn="tl">
                    <a:srgbClr val="000000">
                      <a:alpha val="43137"/>
                    </a:srgbClr>
                  </a:outerShdw>
                </a:effectLst>
                <a:latin typeface="+mn-lt"/>
              </a:rPr>
              <a:t>after fourteen years I went up again to Jerusalem with Barnabas, taking Titus along with me.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I went up because of a revelation and set before them (though privately before those who seemed influential) the gospel that I proclaim among the Gentiles, in order to make sure I was not running or had not run in vain.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But even Titus, who was with me, was not forced to be circumcised, though he was a Greek.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Yet because of false brothers secretly brought in—who slipped in to spy out our freedom that we have in Christ Jesus, so that they might bring us into slavery—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5 </a:t>
            </a:r>
            <a:r>
              <a:rPr lang="en-US" sz="3200" b="1" dirty="0">
                <a:solidFill>
                  <a:srgbClr val="FF0000"/>
                </a:solidFill>
                <a:effectLst>
                  <a:glow rad="203200">
                    <a:schemeClr val="bg1"/>
                  </a:glow>
                  <a:outerShdw blurRad="38100" dist="38100" dir="2700000" algn="tl">
                    <a:srgbClr val="000000">
                      <a:alpha val="43137"/>
                    </a:srgbClr>
                  </a:outerShdw>
                </a:effectLst>
                <a:latin typeface="+mn-lt"/>
              </a:rPr>
              <a:t>to them we did not yield in submission even for a moment, so that the truth of the gospel might be preserved for you.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from those who seemed to be influential (what they were makes no difference to me; God shows no partiality)—those, I say, who seemed influential added nothing to me.  </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414501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
        <p:nvSpPr>
          <p:cNvPr id="3" name="Content Placeholder 2"/>
          <p:cNvSpPr>
            <a:spLocks noGrp="1"/>
          </p:cNvSpPr>
          <p:nvPr>
            <p:ph idx="1"/>
          </p:nvPr>
        </p:nvSpPr>
        <p:spPr>
          <a:xfrm>
            <a:off x="228600" y="931073"/>
            <a:ext cx="11658602" cy="4351338"/>
          </a:xfrm>
        </p:spPr>
        <p:txBody>
          <a:bodyPr>
            <a:noAutofit/>
          </a:bodyPr>
          <a:lstStyle/>
          <a:p>
            <a:r>
              <a:rPr lang="en-US" sz="2200" dirty="0">
                <a:effectLst>
                  <a:outerShdw blurRad="38100" dist="38100" dir="2700000" algn="tl">
                    <a:srgbClr val="000000">
                      <a:alpha val="43137"/>
                    </a:srgbClr>
                  </a:outerShdw>
                </a:effectLst>
              </a:rPr>
              <a:t>Galatians 3:26-28 ESV - </a:t>
            </a:r>
            <a:r>
              <a:rPr lang="en-US" sz="2200" b="1" baseline="30000" dirty="0">
                <a:effectLst>
                  <a:outerShdw blurRad="38100" dist="38100" dir="2700000" algn="tl">
                    <a:srgbClr val="000000">
                      <a:alpha val="43137"/>
                    </a:srgbClr>
                  </a:outerShdw>
                </a:effectLst>
              </a:rPr>
              <a:t>26 </a:t>
            </a:r>
            <a:r>
              <a:rPr lang="en-US" sz="2200" b="1" dirty="0">
                <a:effectLst>
                  <a:outerShdw blurRad="38100" dist="38100" dir="2700000" algn="tl">
                    <a:srgbClr val="000000">
                      <a:alpha val="43137"/>
                    </a:srgbClr>
                  </a:outerShdw>
                </a:effectLst>
              </a:rPr>
              <a:t>for in Christ Jesus you are all sons of God, through faith.  </a:t>
            </a:r>
            <a:r>
              <a:rPr lang="en-US" sz="2200" b="1" baseline="30000" dirty="0">
                <a:effectLst>
                  <a:outerShdw blurRad="38100" dist="38100" dir="2700000" algn="tl">
                    <a:srgbClr val="000000">
                      <a:alpha val="43137"/>
                    </a:srgbClr>
                  </a:outerShdw>
                </a:effectLst>
              </a:rPr>
              <a:t>27 </a:t>
            </a:r>
            <a:r>
              <a:rPr lang="en-US" sz="2200" b="1" dirty="0">
                <a:effectLst>
                  <a:outerShdw blurRad="38100" dist="38100" dir="2700000" algn="tl">
                    <a:srgbClr val="000000">
                      <a:alpha val="43137"/>
                    </a:srgbClr>
                  </a:outerShdw>
                </a:effectLst>
              </a:rPr>
              <a:t>For as many of you as were baptized into Christ have put on Christ.  </a:t>
            </a:r>
            <a:r>
              <a:rPr lang="en-US" sz="2200" b="1" baseline="30000" dirty="0">
                <a:effectLst>
                  <a:outerShdw blurRad="38100" dist="38100" dir="2700000" algn="tl">
                    <a:srgbClr val="000000">
                      <a:alpha val="43137"/>
                    </a:srgbClr>
                  </a:outerShdw>
                </a:effectLst>
              </a:rPr>
              <a:t>28 </a:t>
            </a:r>
            <a:r>
              <a:rPr lang="en-US" sz="2200" b="1" dirty="0">
                <a:effectLst>
                  <a:outerShdw blurRad="38100" dist="38100" dir="2700000" algn="tl">
                    <a:srgbClr val="000000">
                      <a:alpha val="43137"/>
                    </a:srgbClr>
                  </a:outerShdw>
                </a:effectLst>
              </a:rPr>
              <a:t>There is neither Jew nor Greek, there is neither slave</a:t>
            </a:r>
            <a:r>
              <a:rPr lang="en-US" sz="2200" b="1" baseline="30000" dirty="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nor free, there is no male and female, for you are all one in Christ Jesus</a:t>
            </a:r>
            <a:r>
              <a:rPr lang="en-US" sz="2200" b="1" dirty="0" smtClean="0">
                <a:effectLst>
                  <a:outerShdw blurRad="38100" dist="38100" dir="2700000" algn="tl">
                    <a:srgbClr val="000000">
                      <a:alpha val="43137"/>
                    </a:srgbClr>
                  </a:outerShdw>
                </a:effectLst>
              </a:rPr>
              <a:t>.</a:t>
            </a:r>
            <a:br>
              <a:rPr lang="en-US" sz="2200" b="1" dirty="0" smtClean="0">
                <a:effectLst>
                  <a:outerShdw blurRad="38100" dist="38100" dir="2700000" algn="tl">
                    <a:srgbClr val="000000">
                      <a:alpha val="43137"/>
                    </a:srgbClr>
                  </a:outerShdw>
                </a:effectLst>
              </a:rPr>
            </a:br>
            <a:r>
              <a:rPr lang="en-US" sz="1000" b="1" dirty="0" smtClean="0">
                <a:effectLst>
                  <a:outerShdw blurRad="38100" dist="38100" dir="2700000" algn="tl">
                    <a:srgbClr val="000000">
                      <a:alpha val="43137"/>
                    </a:srgbClr>
                  </a:outerShdw>
                </a:effectLst>
              </a:rPr>
              <a:t> </a:t>
            </a:r>
            <a:endParaRPr lang="en-US" sz="1000" dirty="0">
              <a:effectLst>
                <a:outerShdw blurRad="38100" dist="38100" dir="2700000" algn="tl">
                  <a:srgbClr val="000000">
                    <a:alpha val="43137"/>
                  </a:srgbClr>
                </a:outerShdw>
              </a:effectLst>
            </a:endParaRPr>
          </a:p>
          <a:p>
            <a:r>
              <a:rPr lang="en-US" sz="2200" dirty="0">
                <a:effectLst>
                  <a:outerShdw blurRad="38100" dist="38100" dir="2700000" algn="tl">
                    <a:srgbClr val="000000">
                      <a:alpha val="43137"/>
                    </a:srgbClr>
                  </a:outerShdw>
                </a:effectLst>
              </a:rPr>
              <a:t>Colossians 3:11 ESV - </a:t>
            </a:r>
            <a:r>
              <a:rPr lang="en-US" sz="2200" b="1" baseline="30000" dirty="0">
                <a:effectLst>
                  <a:outerShdw blurRad="38100" dist="38100" dir="2700000" algn="tl">
                    <a:srgbClr val="000000">
                      <a:alpha val="43137"/>
                    </a:srgbClr>
                  </a:outerShdw>
                </a:effectLst>
              </a:rPr>
              <a:t>11 </a:t>
            </a:r>
            <a:r>
              <a:rPr lang="en-US" sz="2200" b="1" dirty="0">
                <a:effectLst>
                  <a:outerShdw blurRad="38100" dist="38100" dir="2700000" algn="tl">
                    <a:srgbClr val="000000">
                      <a:alpha val="43137"/>
                    </a:srgbClr>
                  </a:outerShdw>
                </a:effectLst>
              </a:rPr>
              <a:t>Here there is not Greek and Jew, circumcised and uncircumcised, barbarian, Scythian, slave,</a:t>
            </a:r>
            <a:r>
              <a:rPr lang="en-US" sz="2200" b="1" baseline="30000" dirty="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free; but Christ is all, and in all</a:t>
            </a:r>
            <a:r>
              <a:rPr lang="en-US" sz="2200" b="1" dirty="0" smtClean="0">
                <a:effectLst>
                  <a:outerShdw blurRad="38100" dist="38100" dir="2700000" algn="tl">
                    <a:srgbClr val="000000">
                      <a:alpha val="43137"/>
                    </a:srgbClr>
                  </a:outerShdw>
                </a:effectLst>
              </a:rPr>
              <a:t>.</a:t>
            </a:r>
            <a:br>
              <a:rPr lang="en-US" sz="2200" b="1" dirty="0" smtClean="0">
                <a:effectLst>
                  <a:outerShdw blurRad="38100" dist="38100" dir="2700000" algn="tl">
                    <a:srgbClr val="000000">
                      <a:alpha val="43137"/>
                    </a:srgbClr>
                  </a:outerShdw>
                </a:effectLst>
              </a:rPr>
            </a:br>
            <a:r>
              <a:rPr lang="en-US" sz="1000" b="1" dirty="0" smtClean="0">
                <a:effectLst>
                  <a:outerShdw blurRad="38100" dist="38100" dir="2700000" algn="tl">
                    <a:srgbClr val="000000">
                      <a:alpha val="43137"/>
                    </a:srgbClr>
                  </a:outerShdw>
                </a:effectLst>
              </a:rPr>
              <a:t> </a:t>
            </a:r>
            <a:endParaRPr lang="en-US" sz="1000" dirty="0">
              <a:effectLst>
                <a:outerShdw blurRad="38100" dist="38100" dir="2700000" algn="tl">
                  <a:srgbClr val="000000">
                    <a:alpha val="43137"/>
                  </a:srgbClr>
                </a:outerShdw>
              </a:effectLst>
            </a:endParaRPr>
          </a:p>
          <a:p>
            <a:r>
              <a:rPr lang="en-US" sz="2200" dirty="0">
                <a:effectLst>
                  <a:outerShdw blurRad="38100" dist="38100" dir="2700000" algn="tl">
                    <a:srgbClr val="000000">
                      <a:alpha val="43137"/>
                    </a:srgbClr>
                  </a:outerShdw>
                </a:effectLst>
              </a:rPr>
              <a:t>Ephesians 2:11-16 ESV - </a:t>
            </a:r>
            <a:r>
              <a:rPr lang="en-US" sz="2200" b="1" baseline="30000" dirty="0">
                <a:effectLst>
                  <a:outerShdw blurRad="38100" dist="38100" dir="2700000" algn="tl">
                    <a:srgbClr val="000000">
                      <a:alpha val="43137"/>
                    </a:srgbClr>
                  </a:outerShdw>
                </a:effectLst>
              </a:rPr>
              <a:t>11 </a:t>
            </a:r>
            <a:r>
              <a:rPr lang="en-US" sz="2200" b="1" dirty="0">
                <a:effectLst>
                  <a:outerShdw blurRad="38100" dist="38100" dir="2700000" algn="tl">
                    <a:srgbClr val="000000">
                      <a:alpha val="43137"/>
                    </a:srgbClr>
                  </a:outerShdw>
                </a:effectLst>
              </a:rPr>
              <a:t>Therefore remember that at one time you Gentiles in the flesh, called “the uncircumcision” by what is called the circumcision, which is made in the flesh by hands— </a:t>
            </a:r>
            <a:r>
              <a:rPr lang="en-US" sz="2200" b="1" baseline="30000" dirty="0">
                <a:effectLst>
                  <a:outerShdw blurRad="38100" dist="38100" dir="2700000" algn="tl">
                    <a:srgbClr val="000000">
                      <a:alpha val="43137"/>
                    </a:srgbClr>
                  </a:outerShdw>
                </a:effectLst>
              </a:rPr>
              <a:t>12 </a:t>
            </a:r>
            <a:r>
              <a:rPr lang="en-US" sz="2200" b="1" dirty="0">
                <a:effectLst>
                  <a:outerShdw blurRad="38100" dist="38100" dir="2700000" algn="tl">
                    <a:srgbClr val="000000">
                      <a:alpha val="43137"/>
                    </a:srgbClr>
                  </a:outerShdw>
                </a:effectLst>
              </a:rPr>
              <a:t>remember that you were at that time separated from Christ, alienated from the commonwealth of Israel and strangers to the covenants of promise, having no hope and without God in the world.  </a:t>
            </a:r>
            <a:r>
              <a:rPr lang="en-US" sz="2200" b="1" baseline="30000" dirty="0">
                <a:effectLst>
                  <a:outerShdw blurRad="38100" dist="38100" dir="2700000" algn="tl">
                    <a:srgbClr val="000000">
                      <a:alpha val="43137"/>
                    </a:srgbClr>
                  </a:outerShdw>
                </a:effectLst>
              </a:rPr>
              <a:t>13 </a:t>
            </a:r>
            <a:r>
              <a:rPr lang="en-US" sz="2200" b="1" dirty="0">
                <a:effectLst>
                  <a:outerShdw blurRad="38100" dist="38100" dir="2700000" algn="tl">
                    <a:srgbClr val="000000">
                      <a:alpha val="43137"/>
                    </a:srgbClr>
                  </a:outerShdw>
                </a:effectLst>
              </a:rPr>
              <a:t>But now in Christ Jesus you who once were far off have been brought near by the blood of Christ.  </a:t>
            </a:r>
            <a:r>
              <a:rPr lang="en-US" sz="2200" b="1" baseline="30000" dirty="0">
                <a:effectLst>
                  <a:outerShdw blurRad="38100" dist="38100" dir="2700000" algn="tl">
                    <a:srgbClr val="000000">
                      <a:alpha val="43137"/>
                    </a:srgbClr>
                  </a:outerShdw>
                </a:effectLst>
              </a:rPr>
              <a:t>14 </a:t>
            </a:r>
            <a:r>
              <a:rPr lang="en-US" sz="2200" b="1" dirty="0">
                <a:effectLst>
                  <a:outerShdw blurRad="38100" dist="38100" dir="2700000" algn="tl">
                    <a:srgbClr val="000000">
                      <a:alpha val="43137"/>
                    </a:srgbClr>
                  </a:outerShdw>
                </a:effectLst>
              </a:rPr>
              <a:t>For he himself is our peace, who has made us both one and has broken down in his flesh the dividing wall of hostility </a:t>
            </a:r>
            <a:r>
              <a:rPr lang="en-US" sz="2200" b="1" baseline="30000" dirty="0">
                <a:effectLst>
                  <a:outerShdw blurRad="38100" dist="38100" dir="2700000" algn="tl">
                    <a:srgbClr val="000000">
                      <a:alpha val="43137"/>
                    </a:srgbClr>
                  </a:outerShdw>
                </a:effectLst>
              </a:rPr>
              <a:t>15 </a:t>
            </a:r>
            <a:r>
              <a:rPr lang="en-US" sz="2200" b="1" dirty="0">
                <a:effectLst>
                  <a:outerShdw blurRad="38100" dist="38100" dir="2700000" algn="tl">
                    <a:srgbClr val="000000">
                      <a:alpha val="43137"/>
                    </a:srgbClr>
                  </a:outerShdw>
                </a:effectLst>
              </a:rPr>
              <a:t>by abolishing the law of commandments expressed in ordinances, that he might create in himself one new man in place of the two, so making peace, </a:t>
            </a:r>
            <a:r>
              <a:rPr lang="en-US" sz="2200" b="1" baseline="30000" dirty="0">
                <a:effectLst>
                  <a:outerShdw blurRad="38100" dist="38100" dir="2700000" algn="tl">
                    <a:srgbClr val="000000">
                      <a:alpha val="43137"/>
                    </a:srgbClr>
                  </a:outerShdw>
                </a:effectLst>
              </a:rPr>
              <a:t>16 </a:t>
            </a:r>
            <a:r>
              <a:rPr lang="en-US" sz="2200" b="1" dirty="0">
                <a:effectLst>
                  <a:outerShdw blurRad="38100" dist="38100" dir="2700000" algn="tl">
                    <a:srgbClr val="000000">
                      <a:alpha val="43137"/>
                    </a:srgbClr>
                  </a:outerShdw>
                </a:effectLst>
              </a:rPr>
              <a:t>and might reconcile us both to God in one body through the cross, thereby killing the hostility</a:t>
            </a:r>
            <a:r>
              <a:rPr lang="en-US" sz="2200" b="1" dirty="0" smtClean="0">
                <a:effectLst>
                  <a:outerShdw blurRad="38100" dist="38100" dir="2700000" algn="tl">
                    <a:srgbClr val="000000">
                      <a:alpha val="43137"/>
                    </a:srgbClr>
                  </a:outerShdw>
                </a:effectLst>
              </a:rPr>
              <a:t>.</a:t>
            </a:r>
            <a:endParaRPr lang="en-US" sz="2200"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632" y="-350296"/>
            <a:ext cx="8687553" cy="1688738"/>
          </a:xfrm>
          <a:prstGeom prst="rect">
            <a:avLst/>
          </a:prstGeom>
        </p:spPr>
      </p:pic>
    </p:spTree>
    <p:extLst>
      <p:ext uri="{BB962C8B-B14F-4D97-AF65-F5344CB8AC3E}">
        <p14:creationId xmlns:p14="http://schemas.microsoft.com/office/powerpoint/2010/main" val="259601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0" y="2556781"/>
            <a:ext cx="11901714" cy="1325563"/>
          </a:xfrm>
        </p:spPr>
        <p:txBody>
          <a:bodyPr>
            <a:noAutofit/>
          </a:bodyPr>
          <a:lstStyle/>
          <a:p>
            <a:pPr algn="ctr"/>
            <a:r>
              <a:rPr lang="en-US" sz="3200" b="1" baseline="30000" dirty="0" smtClean="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Then </a:t>
            </a:r>
            <a:r>
              <a:rPr lang="en-US" sz="3200" b="1" dirty="0">
                <a:effectLst>
                  <a:outerShdw blurRad="38100" dist="38100" dir="2700000" algn="tl">
                    <a:srgbClr val="000000">
                      <a:alpha val="43137"/>
                    </a:srgbClr>
                  </a:outerShdw>
                </a:effectLst>
                <a:latin typeface="+mn-lt"/>
              </a:rPr>
              <a:t>after fourteen years I went up again to Jerusalem with Barnabas, taking Titus along with me.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I went up because of a revelation and set before them (though privately before those who seemed influential) the gospel that I proclaim among the Gentiles, in order to make sure I was not running or had not run in vain.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3 </a:t>
            </a:r>
            <a:r>
              <a:rPr lang="en-US" sz="3200" b="1" dirty="0">
                <a:solidFill>
                  <a:srgbClr val="FF0000"/>
                </a:solidFill>
                <a:effectLst>
                  <a:glow rad="203200">
                    <a:schemeClr val="bg1"/>
                  </a:glow>
                  <a:outerShdw blurRad="38100" dist="38100" dir="2700000" algn="tl">
                    <a:srgbClr val="000000">
                      <a:alpha val="43137"/>
                    </a:srgbClr>
                  </a:outerShdw>
                </a:effectLst>
                <a:latin typeface="+mn-lt"/>
              </a:rPr>
              <a:t>But even Titus, who was with me, was not forced to be circumcised, though he was a Greek.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Yet because of false brothers secretly brought in—who slipped in to spy out our freedom that we have in Christ Jesus, so that they might bring us into slavery—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to them we did not yield in submission even for a moment, so that the truth of the gospel might be preserved for you.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And from those who seemed to be influential (what they were makes no difference to me; God shows no partiality)—those, I say, who seemed influential added nothing to me.  </a:t>
            </a:r>
            <a:endParaRPr lang="en-US" sz="32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20361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542268"/>
            <a:ext cx="11916231" cy="1325563"/>
          </a:xfrm>
        </p:spPr>
        <p:txBody>
          <a:bodyPr>
            <a:noAutofit/>
          </a:bodyPr>
          <a:lstStyle/>
          <a:p>
            <a:pPr algn="ct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7 </a:t>
            </a:r>
            <a:r>
              <a:rPr lang="en-US" sz="3200" b="1" dirty="0">
                <a:solidFill>
                  <a:srgbClr val="FF0000"/>
                </a:solidFill>
                <a:effectLst>
                  <a:glow rad="203200">
                    <a:schemeClr val="bg1"/>
                  </a:glow>
                  <a:outerShdw blurRad="38100" dist="38100" dir="2700000" algn="tl">
                    <a:srgbClr val="000000">
                      <a:alpha val="43137"/>
                    </a:srgbClr>
                  </a:outerShdw>
                </a:effectLst>
                <a:latin typeface="+mn-lt"/>
              </a:rPr>
              <a:t>On the contrary, when they saw that I had been entrusted with the gospel to the uncircumcised, just as Peter had been entrusted with the gospel to the circumcised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8 </a:t>
            </a:r>
            <a:r>
              <a:rPr lang="en-US" sz="3200" b="1" dirty="0">
                <a:solidFill>
                  <a:srgbClr val="FF0000"/>
                </a:solidFill>
                <a:effectLst>
                  <a:glow rad="203200">
                    <a:schemeClr val="bg1"/>
                  </a:glow>
                  <a:outerShdw blurRad="38100" dist="38100" dir="2700000" algn="tl">
                    <a:srgbClr val="000000">
                      <a:alpha val="43137"/>
                    </a:srgbClr>
                  </a:outerShdw>
                </a:effectLst>
                <a:latin typeface="+mn-lt"/>
              </a:rPr>
              <a:t>(for he who worked through Peter for his apostolic ministry to the circumcised worked also through me for mine to the Gentiles),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9 </a:t>
            </a:r>
            <a:r>
              <a:rPr lang="en-US" sz="3200" b="1" dirty="0">
                <a:solidFill>
                  <a:srgbClr val="FF0000"/>
                </a:solidFill>
                <a:effectLst>
                  <a:glow rad="203200">
                    <a:schemeClr val="bg1"/>
                  </a:glow>
                  <a:outerShdw blurRad="38100" dist="38100" dir="2700000" algn="tl">
                    <a:srgbClr val="000000">
                      <a:alpha val="43137"/>
                    </a:srgbClr>
                  </a:outerShdw>
                </a:effectLst>
                <a:latin typeface="+mn-lt"/>
              </a:rPr>
              <a:t>and when James and Cephas and John, who seemed to be pillars, perceived the grace that was given to me, they gave the right hand of fellowship to Barnabas and me, that we should go to the Gentiles and they to the circumcised. </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Only, they asked us to remember the poor, the very thing I was eager to do</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2:1-10 ESV</a:t>
            </a:r>
            <a:endParaRPr lang="en-US" sz="3200"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8677681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542268"/>
            <a:ext cx="11916231"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On the contrary, when they saw that I had been entrusted with the gospel to the uncircumcised, just as Peter had been entrusted with the gospel to the circumcised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8 </a:t>
            </a:r>
            <a:r>
              <a:rPr lang="en-US" sz="3200" b="1" dirty="0">
                <a:solidFill>
                  <a:srgbClr val="FF0000"/>
                </a:solidFill>
                <a:effectLst>
                  <a:glow rad="203200">
                    <a:schemeClr val="bg1"/>
                  </a:glow>
                  <a:outerShdw blurRad="38100" dist="38100" dir="2700000" algn="tl">
                    <a:srgbClr val="000000">
                      <a:alpha val="43137"/>
                    </a:srgbClr>
                  </a:outerShdw>
                </a:effectLst>
                <a:latin typeface="+mn-lt"/>
              </a:rPr>
              <a:t>(for he who worked through Peter for his apostolic ministry to the circumcised worked also through me for mine to the Gentiles)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and when James and Cephas and John, who seemed to be pillars, perceived the grace that was given to me, they gave the right hand of fellowship to Barnabas and me, that we should go to the Gentiles and they to the circumcised.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Only, they asked us to remember the poor, the very thing I was eager to do</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2:1-10 ESV</a:t>
            </a:r>
            <a:endParaRPr lang="en-US" sz="3200"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3701435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8" y="2542268"/>
            <a:ext cx="11916231"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On the contrary, when they saw that I had been entrusted with the gospel to the uncircumcised, just as Peter had been entrusted with the gospel to the circumcised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(for he who worked through Peter for his apostolic ministry to the circumcised worked also through me for mine to the Gentiles),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and when James and Cephas and John, who seemed to be pillars, perceived the grace that was given to me, they gave the right hand of fellowship to Barnabas and me, that we should go to the Gentiles and they to the circumcised.  </a:t>
            </a:r>
            <a:r>
              <a:rPr lang="en-US" sz="3200" b="1" baseline="30000" dirty="0">
                <a:solidFill>
                  <a:srgbClr val="FF0000"/>
                </a:solidFill>
                <a:effectLst>
                  <a:glow rad="203200">
                    <a:schemeClr val="bg1"/>
                  </a:glow>
                  <a:outerShdw blurRad="38100" dist="38100" dir="2700000" algn="tl">
                    <a:srgbClr val="000000">
                      <a:alpha val="43137"/>
                    </a:srgbClr>
                  </a:outerShdw>
                </a:effectLst>
                <a:latin typeface="+mn-lt"/>
              </a:rPr>
              <a:t>10 </a:t>
            </a:r>
            <a:r>
              <a:rPr lang="en-US" sz="3200" b="1" dirty="0">
                <a:solidFill>
                  <a:srgbClr val="FF0000"/>
                </a:solidFill>
                <a:effectLst>
                  <a:glow rad="203200">
                    <a:schemeClr val="bg1"/>
                  </a:glow>
                  <a:outerShdw blurRad="38100" dist="38100" dir="2700000" algn="tl">
                    <a:srgbClr val="000000">
                      <a:alpha val="43137"/>
                    </a:srgbClr>
                  </a:outerShdw>
                </a:effectLst>
                <a:latin typeface="+mn-lt"/>
              </a:rPr>
              <a:t>Only, they asked us to remember the poor, the very thing I was eager to do</a:t>
            </a:r>
            <a:r>
              <a:rPr lang="en-US" sz="3200" b="1" dirty="0" smtClean="0">
                <a:solidFill>
                  <a:srgbClr val="FF0000"/>
                </a:solidFill>
                <a:effectLst>
                  <a:glow rad="203200">
                    <a:schemeClr val="bg1"/>
                  </a:glow>
                  <a:outerShdw blurRad="38100" dist="38100" dir="2700000" algn="tl">
                    <a:srgbClr val="000000">
                      <a:alpha val="43137"/>
                    </a:srgbClr>
                  </a:outerShdw>
                </a:effectLst>
                <a:latin typeface="+mn-lt"/>
              </a:rPr>
              <a:t>.</a:t>
            </a:r>
            <a:br>
              <a:rPr lang="en-US" sz="3200" b="1" dirty="0" smtClean="0">
                <a:solidFill>
                  <a:srgbClr val="FF0000"/>
                </a:solidFill>
                <a:effectLst>
                  <a:glow rad="203200">
                    <a:schemeClr val="bg1"/>
                  </a:glow>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Galatians 2:1-10 ESV</a:t>
            </a:r>
            <a:endParaRPr lang="en-US" sz="3200"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9192" y="5701594"/>
            <a:ext cx="3931779" cy="1156406"/>
          </a:xfrm>
          <a:prstGeom prst="rect">
            <a:avLst/>
          </a:prstGeom>
        </p:spPr>
      </p:pic>
    </p:spTree>
    <p:extLst>
      <p:ext uri="{BB962C8B-B14F-4D97-AF65-F5344CB8AC3E}">
        <p14:creationId xmlns:p14="http://schemas.microsoft.com/office/powerpoint/2010/main" val="2004334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135</Words>
  <Application>Microsoft Office PowerPoint</Application>
  <PresentationFormat>Widescreen</PresentationFormat>
  <Paragraphs>13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 Then after fourteen years I went up again to Jerusalem with Barnabas, taking Titus along with me.  2 I went up because of a revelation and set before them (though privately before those who seemed influential) the gospel that I proclaim among the Gentiles, in order to make sure I was not running or had not run in vain.  3 But even Titus, who was with me, was not forced to be circumcised, though he was a Greek.  4 Yet because of false brothers secretly brought in—who slipped in to spy out our freedom that we have in Christ Jesus, so that they might bring us into slavery— 5 to them we did not yield in submission even for a moment, so that the truth of the gospel might be preserved for you.  6 And from those who seemed to be influential (what they were makes no difference to me; God shows no partiality)—those, I say, who seemed influential added nothing to me.  </vt:lpstr>
      <vt:lpstr>7 On the contrary, when they saw that I had been entrusted with the gospel to the uncircumcised, just as Peter had been entrusted with the gospel to the circumcised 8 (for he who worked through Peter for his apostolic ministry to the circumcised worked also through me for mine to the Gentiles), 9 and when James and Cephas and John, who seemed to be pillars, perceived the grace that was given to me, they gave the right hand of fellowship to Barnabas and me, that we should go to the Gentiles and they to the circumcised.  10 Only, they asked us to remember the poor, the very thing I was eager to do.  Galatians 2:1-10 ESV</vt:lpstr>
      <vt:lpstr>1 Then after fourteen years I went up again to Jerusalem with Barnabas, taking Titus along with me.  2 I went up because of a revelation and set before them (though privately before those who seemed influential) the gospel that I proclaim among the Gentiles, in order to make sure I was not running or had not run in vain.  3 But even Titus, who was with me, was not forced to be circumcised, though he was a Greek.  4 Yet because of false brothers secretly brought in—who slipped in to spy out our freedom that we have in Christ Jesus, so that they might bring us into slavery— 5 to them we did not yield in submission even for a moment, so that the truth of the gospel might be preserved for you.  6 And from those who seemed to be influential (what they were makes no difference to me; God shows no partiality)—those, I say, who seemed influential added nothing to me.  </vt:lpstr>
      <vt:lpstr>1 Then after fourteen years I went up again to Jerusalem with Barnabas, taking Titus along with me.  2 I went up because of a revelation and set before them (though privately before those who seemed influential) the gospel that I proclaim among the Gentiles, in order to make sure I was not running or had not run in vain.  3 But even Titus, who was with me, was not forced to be circumcised, though he was a Greek.  4 Yet because of false brothers secretly brought in—who slipped in to spy out our freedom that we have in Christ Jesus, so that they might bring us into slavery— 5 to them we did not yield in submission even for a moment, so that the truth of the gospel might be preserved for you.  6 And from those who seemed to be influential (what they were makes no difference to me; God shows no partiality)—those, I say, who seemed influential added nothing to me.  </vt:lpstr>
      <vt:lpstr>1 Then after fourteen years I went up again to Jerusalem with Barnabas, taking Titus along with me.  2 I went up because of a revelation and set before them (though privately before those who seemed influential) the gospel that I proclaim among the Gentiles, in order to make sure I was not running or had not run in vain.  3 But even Titus, who was with me, was not forced to be circumcised, though he was a Greek.  4 Yet because of false brothers secretly brought in—who slipped in to spy out our freedom that we have in Christ Jesus, so that they might bring us into slavery— 5 to them we did not yield in submission even for a moment, so that the truth of the gospel might be preserved for you.  6 And from those who seemed to be influential (what they were makes no difference to me; God shows no partiality)—those, I say, who seemed influential added nothing to me.  </vt:lpstr>
      <vt:lpstr>1 Then after fourteen years I went up again to Jerusalem with Barnabas, taking Titus along with me.  2 I went up because of a revelation and set before them (though privately before those who seemed influential) the gospel that I proclaim among the Gentiles, in order to make sure I was not running or had not run in vain.  3 But even Titus, who was with me, was not forced to be circumcised, though he was a Greek.  4 Yet because of false brothers secretly brought in—who slipped in to spy out our freedom that we have in Christ Jesus, so that they might bring us into slavery— 5 to them we did not yield in submission even for a moment, so that the truth of the gospel might be preserved for you.  6 And from those who seemed to be influential (what they were makes no difference to me; God shows no partiality)—those, I say, who seemed influential added nothing to me.  </vt:lpstr>
      <vt:lpstr>PowerPoint Presentation</vt:lpstr>
      <vt:lpstr>1 Then after fourteen years I went up again to Jerusalem with Barnabas, taking Titus along with me.  2 I went up because of a revelation and set before them (though privately before those who seemed influential) the gospel that I proclaim among the Gentiles, in order to make sure I was not running or had not run in vain.  3 But even Titus, who was with me, was not forced to be circumcised, though he was a Greek.  4 Yet because of false brothers secretly brought in—who slipped in to spy out our freedom that we have in Christ Jesus, so that they might bring us into slavery— 5 to them we did not yield in submission even for a moment, so that the truth of the gospel might be preserved for you.  6 And from those who seemed to be influential (what they were makes no difference to me; God shows no partiality)—those, I say, who seemed influential added nothing to me.  </vt:lpstr>
      <vt:lpstr>7 On the contrary, when they saw that I had been entrusted with the gospel to the uncircumcised, just as Peter had been entrusted with the gospel to the circumcised 8 (for he who worked through Peter for his apostolic ministry to the circumcised worked also through me for mine to the Gentiles), 9 and when James and Cephas and John, who seemed to be pillars, perceived the grace that was given to me, they gave the right hand of fellowship to Barnabas and me, that we should go to the Gentiles and they to the circumcised.  10 Only, they asked us to remember the poor, the very thing I was eager to do.  Galatians 2:1-10 ESV</vt:lpstr>
      <vt:lpstr>7 On the contrary, when they saw that I had been entrusted with the gospel to the uncircumcised, just as Peter had been entrusted with the gospel to the circumcised 8 (for he who worked through Peter for his apostolic ministry to the circumcised worked also through me for mine to the Gentiles), 9 and when James and Cephas and John, who seemed to be pillars, perceived the grace that was given to me, they gave the right hand of fellowship to Barnabas and me, that we should go to the Gentiles and they to the circumcised.  10 Only, they asked us to remember the poor, the very thing I was eager to do.  Galatians 2:1-10 ESV</vt:lpstr>
      <vt:lpstr>7 On the contrary, when they saw that I had been entrusted with the gospel to the uncircumcised, just as Peter had been entrusted with the gospel to the circumcised 8 (for he who worked through Peter for his apostolic ministry to the circumcised worked also through me for mine to the Gentiles), 9 and when James and Cephas and John, who seemed to be pillars, perceived the grace that was given to me, they gave the right hand of fellowship to Barnabas and me, that we should go to the Gentiles and they to the circumcised.  10 Only, they asked us to remember the poor, the very thing I was eager to do.  Galatians 2:1-10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8</cp:revision>
  <dcterms:created xsi:type="dcterms:W3CDTF">2019-03-10T02:25:10Z</dcterms:created>
  <dcterms:modified xsi:type="dcterms:W3CDTF">2019-03-10T09:42:54Z</dcterms:modified>
</cp:coreProperties>
</file>