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05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74F36B-9A65-498A-9D2F-952E1EE38B27}"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1395816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74F36B-9A65-498A-9D2F-952E1EE38B27}"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332739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4F36B-9A65-498A-9D2F-952E1EE38B27}"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58481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74F36B-9A65-498A-9D2F-952E1EE38B27}"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159135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74F36B-9A65-498A-9D2F-952E1EE38B27}" type="datetimeFigureOut">
              <a:rPr lang="en-US" smtClean="0"/>
              <a:t>11/25/2018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4155146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74F36B-9A65-498A-9D2F-952E1EE38B27}" type="datetimeFigureOut">
              <a:rPr lang="en-US" smtClean="0"/>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217129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74F36B-9A65-498A-9D2F-952E1EE38B27}" type="datetimeFigureOut">
              <a:rPr lang="en-US" smtClean="0"/>
              <a:t>11/25/2018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2888696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74F36B-9A65-498A-9D2F-952E1EE38B27}"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87322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74F36B-9A65-498A-9D2F-952E1EE38B27}"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232109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74F36B-9A65-498A-9D2F-952E1EE38B27}"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844073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74F36B-9A65-498A-9D2F-952E1EE38B27}"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B0C6D-A87D-4BE7-89B1-023C7E79B839}" type="slidenum">
              <a:rPr lang="en-US" smtClean="0"/>
              <a:t>‹#›</a:t>
            </a:fld>
            <a:endParaRPr lang="en-US"/>
          </a:p>
        </p:txBody>
      </p:sp>
    </p:spTree>
    <p:extLst>
      <p:ext uri="{BB962C8B-B14F-4D97-AF65-F5344CB8AC3E}">
        <p14:creationId xmlns:p14="http://schemas.microsoft.com/office/powerpoint/2010/main" val="136723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74F36B-9A65-498A-9D2F-952E1EE38B27}" type="datetimeFigureOut">
              <a:rPr lang="en-US" smtClean="0"/>
              <a:t>11/25/2018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B0C6D-A87D-4BE7-89B1-023C7E79B839}" type="slidenum">
              <a:rPr lang="en-US" smtClean="0"/>
              <a:t>‹#›</a:t>
            </a:fld>
            <a:endParaRPr lang="en-US"/>
          </a:p>
        </p:txBody>
      </p:sp>
    </p:spTree>
    <p:extLst>
      <p:ext uri="{BB962C8B-B14F-4D97-AF65-F5344CB8AC3E}">
        <p14:creationId xmlns:p14="http://schemas.microsoft.com/office/powerpoint/2010/main" val="2452318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6760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a:effectLst>
                  <a:outerShdw blurRad="38100" dist="38100" dir="2700000" algn="tl">
                    <a:srgbClr val="000000">
                      <a:alpha val="43137"/>
                    </a:srgbClr>
                  </a:outerShdw>
                </a:effectLst>
                <a:latin typeface="+mn-lt"/>
              </a:rPr>
              <a:t>8 </a:t>
            </a:r>
            <a:r>
              <a:rPr lang="en-US" sz="3200" b="1" i="1" dirty="0">
                <a:effectLst>
                  <a:outerShdw blurRad="38100" dist="38100" dir="2700000" algn="tl">
                    <a:srgbClr val="000000">
                      <a:alpha val="43137"/>
                    </a:srgbClr>
                  </a:outerShdw>
                </a:effectLst>
                <a:latin typeface="+mn-lt"/>
              </a:rPr>
              <a:t>With flaming fire he will mete out punishment on those who do not know God</a:t>
            </a:r>
            <a:r>
              <a:rPr lang="en-US" sz="3200" b="1" dirty="0">
                <a:effectLst>
                  <a:outerShdw blurRad="38100" dist="38100" dir="2700000" algn="tl">
                    <a:srgbClr val="000000">
                      <a:alpha val="43137"/>
                    </a:srgbClr>
                  </a:outerShdw>
                </a:effectLst>
                <a:latin typeface="+mn-lt"/>
              </a:rPr>
              <a:t> and do not obey the gospel of our Lord Jesus.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They will undergo the penalty of eternal destruction, </a:t>
            </a:r>
            <a:r>
              <a:rPr lang="en-US" sz="3200" b="1" i="1" dirty="0">
                <a:effectLst>
                  <a:outerShdw blurRad="38100" dist="38100" dir="2700000" algn="tl">
                    <a:srgbClr val="000000">
                      <a:alpha val="43137"/>
                    </a:srgbClr>
                  </a:outerShdw>
                </a:effectLst>
                <a:latin typeface="+mn-lt"/>
              </a:rPr>
              <a:t>away from the presence of the Lord and from the glory of his strength</a:t>
            </a:r>
            <a:r>
              <a:rPr lang="en-US" sz="3200" b="1" dirty="0">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69090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effectLst>
                  <a:outerShdw blurRad="38100" dist="38100" dir="2700000" algn="tl">
                    <a:srgbClr val="000000">
                      <a:alpha val="43137"/>
                    </a:srgbClr>
                  </a:outerShdw>
                </a:effectLst>
                <a:latin typeface="+mn-lt"/>
              </a:rPr>
              <a:t>5 </a:t>
            </a:r>
            <a:r>
              <a:rPr lang="en-US" sz="3200" b="1" dirty="0">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solidFill>
                  <a:schemeClr val="bg1">
                    <a:lumMod val="85000"/>
                  </a:schemeClr>
                </a:solidFill>
                <a:effectLst>
                  <a:outerShdw blurRad="38100" dist="38100" dir="2700000" algn="tl">
                    <a:srgbClr val="000000">
                      <a:alpha val="43137"/>
                    </a:srgbClr>
                  </a:outerShdw>
                </a:effectLst>
                <a:latin typeface="+mn-lt"/>
              </a:rPr>
              <a:t>6 </a:t>
            </a:r>
            <a:r>
              <a:rPr lang="en-US" sz="3200" b="1" dirty="0">
                <a:solidFill>
                  <a:schemeClr val="bg1">
                    <a:lumMod val="85000"/>
                  </a:schemeClr>
                </a:solidFill>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a:solidFill>
                  <a:schemeClr val="bg1">
                    <a:lumMod val="85000"/>
                  </a:schemeClr>
                </a:solidFill>
                <a:effectLst>
                  <a:outerShdw blurRad="38100" dist="38100" dir="2700000" algn="tl">
                    <a:srgbClr val="000000">
                      <a:alpha val="43137"/>
                    </a:srgbClr>
                  </a:outerShdw>
                </a:effectLst>
                <a:latin typeface="+mn-lt"/>
              </a:rPr>
              <a:t>7 </a:t>
            </a:r>
            <a:r>
              <a:rPr lang="en-US" sz="3200" b="1" dirty="0">
                <a:solidFill>
                  <a:schemeClr val="bg1">
                    <a:lumMod val="85000"/>
                  </a:schemeClr>
                </a:solidFill>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8 </a:t>
            </a:r>
            <a:r>
              <a:rPr lang="en-US" sz="3200" b="1" i="1" dirty="0">
                <a:solidFill>
                  <a:schemeClr val="bg1">
                    <a:lumMod val="85000"/>
                  </a:schemeClr>
                </a:solidFill>
                <a:effectLst>
                  <a:outerShdw blurRad="38100" dist="38100" dir="2700000" algn="tl">
                    <a:srgbClr val="000000">
                      <a:alpha val="43137"/>
                    </a:srgbClr>
                  </a:outerShdw>
                </a:effectLst>
                <a:latin typeface="+mn-lt"/>
              </a:rPr>
              <a:t>With flaming fire he will mete out punishment on those who do not know God</a:t>
            </a:r>
            <a:r>
              <a:rPr lang="en-US" sz="3200" b="1" dirty="0">
                <a:solidFill>
                  <a:schemeClr val="bg1">
                    <a:lumMod val="85000"/>
                  </a:schemeClr>
                </a:solidFill>
                <a:effectLst>
                  <a:outerShdw blurRad="38100" dist="38100" dir="2700000" algn="tl">
                    <a:srgbClr val="000000">
                      <a:alpha val="43137"/>
                    </a:srgbClr>
                  </a:outerShdw>
                </a:effectLst>
                <a:latin typeface="+mn-lt"/>
              </a:rPr>
              <a:t> and do not obey the gospel of our Lord Jesus.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9 </a:t>
            </a:r>
            <a:r>
              <a:rPr lang="en-US" sz="3200" b="1" dirty="0">
                <a:solidFill>
                  <a:schemeClr val="bg1">
                    <a:lumMod val="85000"/>
                  </a:schemeClr>
                </a:solidFill>
                <a:effectLst>
                  <a:outerShdw blurRad="38100" dist="38100" dir="2700000" algn="tl">
                    <a:srgbClr val="000000">
                      <a:alpha val="43137"/>
                    </a:srgbClr>
                  </a:outerShdw>
                </a:effectLst>
                <a:latin typeface="+mn-lt"/>
              </a:rPr>
              <a:t>They will undergo the penalty of eternal destruction, </a:t>
            </a:r>
            <a:r>
              <a:rPr lang="en-US" sz="3200" b="1" i="1" dirty="0">
                <a:solidFill>
                  <a:schemeClr val="bg1">
                    <a:lumMod val="85000"/>
                  </a:schemeClr>
                </a:solidFill>
                <a:effectLst>
                  <a:outerShdw blurRad="38100" dist="38100" dir="2700000" algn="tl">
                    <a:srgbClr val="000000">
                      <a:alpha val="43137"/>
                    </a:srgbClr>
                  </a:outerShdw>
                </a:effectLst>
                <a:latin typeface="+mn-lt"/>
              </a:rPr>
              <a:t>away from the presence of the Lord and from the glory of his strength</a:t>
            </a:r>
            <a:r>
              <a:rPr lang="en-US" sz="3200" b="1" dirty="0">
                <a:solidFill>
                  <a:schemeClr val="bg1">
                    <a:lumMod val="85000"/>
                  </a:schemeClr>
                </a:solidFill>
                <a:effectLst>
                  <a:outerShdw blurRad="38100" dist="38100" dir="2700000" algn="tl">
                    <a:srgbClr val="000000">
                      <a:alpha val="43137"/>
                    </a:srgbClr>
                  </a:outerShdw>
                </a:effectLst>
                <a:latin typeface="+mn-lt"/>
              </a:rPr>
              <a:t>, </a:t>
            </a:r>
            <a:r>
              <a:rPr lang="en-US" sz="3200" b="1" baseline="30000" dirty="0">
                <a:solidFill>
                  <a:schemeClr val="bg1">
                    <a:lumMod val="85000"/>
                  </a:schemeClr>
                </a:solidFill>
                <a:effectLst>
                  <a:outerShdw blurRad="38100" dist="38100" dir="2700000" algn="tl">
                    <a:srgbClr val="000000">
                      <a:alpha val="43137"/>
                    </a:srgbClr>
                  </a:outerShdw>
                </a:effectLst>
                <a:latin typeface="+mn-lt"/>
              </a:rPr>
              <a:t>10 </a:t>
            </a:r>
            <a:r>
              <a:rPr lang="en-US" sz="3200" b="1" dirty="0">
                <a:solidFill>
                  <a:schemeClr val="bg1">
                    <a:lumMod val="85000"/>
                  </a:schemeClr>
                </a:solidFill>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solidFill>
                  <a:schemeClr val="bg1">
                    <a:lumMod val="85000"/>
                  </a:schemeClr>
                </a:solidFill>
                <a:effectLst>
                  <a:outerShdw blurRad="38100" dist="38100" dir="2700000" algn="tl">
                    <a:srgbClr val="000000">
                      <a:alpha val="43137"/>
                    </a:srgbClr>
                  </a:outerShdw>
                </a:effectLst>
                <a:latin typeface="+mn-lt"/>
              </a:rPr>
              <a:t>.</a:t>
            </a:r>
            <a:br>
              <a:rPr lang="en-US" sz="3200" b="1" dirty="0" smtClean="0">
                <a:solidFill>
                  <a:schemeClr val="bg1">
                    <a:lumMod val="85000"/>
                  </a:schemeClr>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254007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solidFill>
                  <a:schemeClr val="bg1">
                    <a:lumMod val="85000"/>
                  </a:schemeClr>
                </a:solidFill>
                <a:effectLst>
                  <a:outerShdw blurRad="38100" dist="38100" dir="2700000" algn="tl">
                    <a:srgbClr val="000000">
                      <a:alpha val="43137"/>
                    </a:srgbClr>
                  </a:outerShdw>
                </a:effectLst>
                <a:latin typeface="+mn-lt"/>
              </a:rPr>
              <a:t>5 </a:t>
            </a:r>
            <a:r>
              <a:rPr lang="en-US" sz="3200" b="1" dirty="0">
                <a:solidFill>
                  <a:schemeClr val="bg1">
                    <a:lumMod val="85000"/>
                  </a:schemeClr>
                </a:solidFill>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a:effectLst>
                  <a:outerShdw blurRad="38100" dist="38100" dir="2700000" algn="tl">
                    <a:srgbClr val="000000">
                      <a:alpha val="43137"/>
                    </a:srgbClr>
                  </a:outerShdw>
                </a:effectLst>
                <a:latin typeface="+mn-lt"/>
              </a:rPr>
              <a:t>7 </a:t>
            </a:r>
            <a:r>
              <a:rPr lang="en-US" sz="3200" b="1" dirty="0">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8 </a:t>
            </a:r>
            <a:r>
              <a:rPr lang="en-US" sz="3200" b="1" i="1" dirty="0">
                <a:solidFill>
                  <a:schemeClr val="bg1">
                    <a:lumMod val="85000"/>
                  </a:schemeClr>
                </a:solidFill>
                <a:effectLst>
                  <a:outerShdw blurRad="38100" dist="38100" dir="2700000" algn="tl">
                    <a:srgbClr val="000000">
                      <a:alpha val="43137"/>
                    </a:srgbClr>
                  </a:outerShdw>
                </a:effectLst>
                <a:latin typeface="+mn-lt"/>
              </a:rPr>
              <a:t>With flaming fire he will mete out punishment on those who do not know God</a:t>
            </a:r>
            <a:r>
              <a:rPr lang="en-US" sz="3200" b="1" dirty="0">
                <a:solidFill>
                  <a:schemeClr val="bg1">
                    <a:lumMod val="85000"/>
                  </a:schemeClr>
                </a:solidFill>
                <a:effectLst>
                  <a:outerShdw blurRad="38100" dist="38100" dir="2700000" algn="tl">
                    <a:srgbClr val="000000">
                      <a:alpha val="43137"/>
                    </a:srgbClr>
                  </a:outerShdw>
                </a:effectLst>
                <a:latin typeface="+mn-lt"/>
              </a:rPr>
              <a:t> and do not obey the gospel of our Lord Jesus.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9 </a:t>
            </a:r>
            <a:r>
              <a:rPr lang="en-US" sz="3200" b="1" dirty="0">
                <a:solidFill>
                  <a:schemeClr val="bg1">
                    <a:lumMod val="85000"/>
                  </a:schemeClr>
                </a:solidFill>
                <a:effectLst>
                  <a:outerShdw blurRad="38100" dist="38100" dir="2700000" algn="tl">
                    <a:srgbClr val="000000">
                      <a:alpha val="43137"/>
                    </a:srgbClr>
                  </a:outerShdw>
                </a:effectLst>
                <a:latin typeface="+mn-lt"/>
              </a:rPr>
              <a:t>They will undergo the penalty of eternal destruction, </a:t>
            </a:r>
            <a:r>
              <a:rPr lang="en-US" sz="3200" b="1" i="1" dirty="0">
                <a:solidFill>
                  <a:schemeClr val="bg1">
                    <a:lumMod val="85000"/>
                  </a:schemeClr>
                </a:solidFill>
                <a:effectLst>
                  <a:outerShdw blurRad="38100" dist="38100" dir="2700000" algn="tl">
                    <a:srgbClr val="000000">
                      <a:alpha val="43137"/>
                    </a:srgbClr>
                  </a:outerShdw>
                </a:effectLst>
                <a:latin typeface="+mn-lt"/>
              </a:rPr>
              <a:t>away from the presence of the Lord and from the glory of his strength</a:t>
            </a:r>
            <a:r>
              <a:rPr lang="en-US" sz="3200" b="1" dirty="0">
                <a:solidFill>
                  <a:schemeClr val="bg1">
                    <a:lumMod val="85000"/>
                  </a:schemeClr>
                </a:solidFill>
                <a:effectLst>
                  <a:outerShdw blurRad="38100" dist="38100" dir="2700000" algn="tl">
                    <a:srgbClr val="000000">
                      <a:alpha val="43137"/>
                    </a:srgbClr>
                  </a:outerShdw>
                </a:effectLst>
                <a:latin typeface="+mn-lt"/>
              </a:rPr>
              <a:t>, </a:t>
            </a:r>
            <a:r>
              <a:rPr lang="en-US" sz="3200" b="1" baseline="30000" dirty="0">
                <a:solidFill>
                  <a:schemeClr val="bg1">
                    <a:lumMod val="85000"/>
                  </a:schemeClr>
                </a:solidFill>
                <a:effectLst>
                  <a:outerShdw blurRad="38100" dist="38100" dir="2700000" algn="tl">
                    <a:srgbClr val="000000">
                      <a:alpha val="43137"/>
                    </a:srgbClr>
                  </a:outerShdw>
                </a:effectLst>
                <a:latin typeface="+mn-lt"/>
              </a:rPr>
              <a:t>10 </a:t>
            </a:r>
            <a:r>
              <a:rPr lang="en-US" sz="3200" b="1" dirty="0">
                <a:solidFill>
                  <a:schemeClr val="bg1">
                    <a:lumMod val="85000"/>
                  </a:schemeClr>
                </a:solidFill>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solidFill>
                  <a:schemeClr val="bg1">
                    <a:lumMod val="85000"/>
                  </a:schemeClr>
                </a:solidFill>
                <a:effectLst>
                  <a:outerShdw blurRad="38100" dist="38100" dir="2700000" algn="tl">
                    <a:srgbClr val="000000">
                      <a:alpha val="43137"/>
                    </a:srgbClr>
                  </a:outerShdw>
                </a:effectLst>
                <a:latin typeface="+mn-lt"/>
              </a:rPr>
              <a:t>.</a:t>
            </a:r>
            <a:br>
              <a:rPr lang="en-US" sz="3200" b="1" dirty="0" smtClean="0">
                <a:solidFill>
                  <a:schemeClr val="bg1">
                    <a:lumMod val="85000"/>
                  </a:schemeClr>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102844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solidFill>
                  <a:schemeClr val="bg1">
                    <a:lumMod val="85000"/>
                  </a:schemeClr>
                </a:solidFill>
                <a:effectLst>
                  <a:outerShdw blurRad="38100" dist="38100" dir="2700000" algn="tl">
                    <a:srgbClr val="000000">
                      <a:alpha val="43137"/>
                    </a:srgbClr>
                  </a:outerShdw>
                </a:effectLst>
                <a:latin typeface="+mn-lt"/>
              </a:rPr>
              <a:t>5 </a:t>
            </a:r>
            <a:r>
              <a:rPr lang="en-US" sz="3200" b="1" dirty="0">
                <a:solidFill>
                  <a:schemeClr val="bg1">
                    <a:lumMod val="85000"/>
                  </a:schemeClr>
                </a:solidFill>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solidFill>
                  <a:schemeClr val="bg1">
                    <a:lumMod val="85000"/>
                  </a:schemeClr>
                </a:solidFill>
                <a:effectLst>
                  <a:outerShdw blurRad="38100" dist="38100" dir="2700000" algn="tl">
                    <a:srgbClr val="000000">
                      <a:alpha val="43137"/>
                    </a:srgbClr>
                  </a:outerShdw>
                </a:effectLst>
                <a:latin typeface="+mn-lt"/>
              </a:rPr>
              <a:t>6 </a:t>
            </a:r>
            <a:r>
              <a:rPr lang="en-US" sz="3200" b="1" dirty="0">
                <a:solidFill>
                  <a:schemeClr val="bg1">
                    <a:lumMod val="85000"/>
                  </a:schemeClr>
                </a:solidFill>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a:solidFill>
                  <a:schemeClr val="bg1">
                    <a:lumMod val="85000"/>
                  </a:schemeClr>
                </a:solidFill>
                <a:effectLst>
                  <a:outerShdw blurRad="38100" dist="38100" dir="2700000" algn="tl">
                    <a:srgbClr val="000000">
                      <a:alpha val="43137"/>
                    </a:srgbClr>
                  </a:outerShdw>
                </a:effectLst>
                <a:latin typeface="+mn-lt"/>
              </a:rPr>
              <a:t>7 </a:t>
            </a:r>
            <a:r>
              <a:rPr lang="en-US" sz="3200" b="1" dirty="0">
                <a:solidFill>
                  <a:schemeClr val="bg1">
                    <a:lumMod val="85000"/>
                  </a:schemeClr>
                </a:solidFill>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a:effectLst>
                  <a:outerShdw blurRad="38100" dist="38100" dir="2700000" algn="tl">
                    <a:srgbClr val="000000">
                      <a:alpha val="43137"/>
                    </a:srgbClr>
                  </a:outerShdw>
                </a:effectLst>
                <a:latin typeface="+mn-lt"/>
              </a:rPr>
              <a:t>8 </a:t>
            </a:r>
            <a:r>
              <a:rPr lang="en-US" sz="3200" b="1" i="1" dirty="0">
                <a:effectLst>
                  <a:outerShdw blurRad="38100" dist="38100" dir="2700000" algn="tl">
                    <a:srgbClr val="000000">
                      <a:alpha val="43137"/>
                    </a:srgbClr>
                  </a:outerShdw>
                </a:effectLst>
                <a:latin typeface="+mn-lt"/>
              </a:rPr>
              <a:t>With flaming fire he will mete out punishment on those who do not know God</a:t>
            </a:r>
            <a:r>
              <a:rPr lang="en-US" sz="3200" b="1" dirty="0">
                <a:effectLst>
                  <a:outerShdw blurRad="38100" dist="38100" dir="2700000" algn="tl">
                    <a:srgbClr val="000000">
                      <a:alpha val="43137"/>
                    </a:srgbClr>
                  </a:outerShdw>
                </a:effectLst>
                <a:latin typeface="+mn-lt"/>
              </a:rPr>
              <a:t> and do not obey the gospel of our Lord Jesus.  </a:t>
            </a:r>
            <a:r>
              <a:rPr lang="en-US" sz="3200" b="1" baseline="30000" dirty="0">
                <a:effectLst>
                  <a:outerShdw blurRad="38100" dist="38100" dir="2700000" algn="tl">
                    <a:srgbClr val="000000">
                      <a:alpha val="43137"/>
                    </a:srgbClr>
                  </a:outerShdw>
                </a:effectLst>
                <a:latin typeface="+mn-lt"/>
              </a:rPr>
              <a:t>9 </a:t>
            </a:r>
            <a:r>
              <a:rPr lang="en-US" sz="3200" b="1" dirty="0">
                <a:effectLst>
                  <a:outerShdw blurRad="38100" dist="38100" dir="2700000" algn="tl">
                    <a:srgbClr val="000000">
                      <a:alpha val="43137"/>
                    </a:srgbClr>
                  </a:outerShdw>
                </a:effectLst>
                <a:latin typeface="+mn-lt"/>
              </a:rPr>
              <a:t>They will undergo the penalty of eternal destruction, </a:t>
            </a:r>
            <a:r>
              <a:rPr lang="en-US" sz="3200" b="1" i="1" dirty="0">
                <a:effectLst>
                  <a:outerShdw blurRad="38100" dist="38100" dir="2700000" algn="tl">
                    <a:srgbClr val="000000">
                      <a:alpha val="43137"/>
                    </a:srgbClr>
                  </a:outerShdw>
                </a:effectLst>
                <a:latin typeface="+mn-lt"/>
              </a:rPr>
              <a:t>away from the presence of the Lord and from the glory of his strength</a:t>
            </a:r>
            <a:r>
              <a:rPr lang="en-US" sz="3200" b="1" dirty="0">
                <a:effectLst>
                  <a:outerShdw blurRad="38100" dist="38100" dir="2700000" algn="tl">
                    <a:srgbClr val="000000">
                      <a:alpha val="43137"/>
                    </a:srgbClr>
                  </a:outerShdw>
                </a:effectLst>
                <a:latin typeface="+mn-lt"/>
              </a:rPr>
              <a:t>, </a:t>
            </a:r>
            <a:r>
              <a:rPr lang="en-US" sz="3200" b="1" baseline="30000" dirty="0">
                <a:solidFill>
                  <a:schemeClr val="bg1">
                    <a:lumMod val="85000"/>
                  </a:schemeClr>
                </a:solidFill>
                <a:effectLst>
                  <a:outerShdw blurRad="38100" dist="38100" dir="2700000" algn="tl">
                    <a:srgbClr val="000000">
                      <a:alpha val="43137"/>
                    </a:srgbClr>
                  </a:outerShdw>
                </a:effectLst>
                <a:latin typeface="+mn-lt"/>
              </a:rPr>
              <a:t>10 </a:t>
            </a:r>
            <a:r>
              <a:rPr lang="en-US" sz="3200" b="1" dirty="0">
                <a:solidFill>
                  <a:schemeClr val="bg1">
                    <a:lumMod val="85000"/>
                  </a:schemeClr>
                </a:solidFill>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solidFill>
                  <a:schemeClr val="bg1">
                    <a:lumMod val="85000"/>
                  </a:schemeClr>
                </a:solidFill>
                <a:effectLst>
                  <a:outerShdw blurRad="38100" dist="38100" dir="2700000" algn="tl">
                    <a:srgbClr val="000000">
                      <a:alpha val="43137"/>
                    </a:srgbClr>
                  </a:outerShdw>
                </a:effectLst>
                <a:latin typeface="+mn-lt"/>
              </a:rPr>
              <a:t>.</a:t>
            </a:r>
            <a:br>
              <a:rPr lang="en-US" sz="3200" b="1" dirty="0" smtClean="0">
                <a:solidFill>
                  <a:schemeClr val="bg1">
                    <a:lumMod val="85000"/>
                  </a:schemeClr>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2151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60" y="2154823"/>
            <a:ext cx="11620500" cy="1325563"/>
          </a:xfrm>
        </p:spPr>
        <p:txBody>
          <a:bodyPr>
            <a:noAutofit/>
          </a:bodyPr>
          <a:lstStyle/>
          <a:p>
            <a:pPr algn="ctr"/>
            <a:r>
              <a:rPr lang="en-US" sz="4000" b="1" dirty="0">
                <a:effectLst>
                  <a:outerShdw blurRad="38100" dist="38100" dir="2700000" algn="tl">
                    <a:srgbClr val="000000">
                      <a:alpha val="43137"/>
                    </a:srgbClr>
                  </a:outerShdw>
                </a:effectLst>
                <a:latin typeface="+mn-lt"/>
              </a:rPr>
              <a:t>You make known to me the path of life; in your presence there is fullness of joy; at your right hand are pleasures forevermore.</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Psalm16:11 ESV</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2874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60" y="2154823"/>
            <a:ext cx="11620500" cy="1325563"/>
          </a:xfrm>
        </p:spPr>
        <p:txBody>
          <a:bodyPr>
            <a:noAutofit/>
          </a:bodyPr>
          <a:lstStyle/>
          <a:p>
            <a:pPr algn="ctr"/>
            <a:r>
              <a:rPr lang="en-US" sz="4000" b="1" baseline="30000" dirty="0">
                <a:effectLst>
                  <a:outerShdw blurRad="38100" dist="38100" dir="2700000" algn="tl">
                    <a:srgbClr val="000000">
                      <a:alpha val="43137"/>
                    </a:srgbClr>
                  </a:outerShdw>
                </a:effectLst>
                <a:latin typeface="+mn-lt"/>
              </a:rPr>
              <a:t>27 </a:t>
            </a:r>
            <a:r>
              <a:rPr lang="en-US" sz="4000" b="1" dirty="0">
                <a:effectLst>
                  <a:outerShdw blurRad="38100" dist="38100" dir="2700000" algn="tl">
                    <a:srgbClr val="000000">
                      <a:alpha val="43137"/>
                    </a:srgbClr>
                  </a:outerShdw>
                </a:effectLst>
                <a:latin typeface="+mn-lt"/>
              </a:rPr>
              <a:t>And just as people are appointed to die once, and then to face judgment</a:t>
            </a:r>
            <a:r>
              <a:rPr lang="en-US" sz="3200" b="1" dirty="0" smtClean="0">
                <a:effectLst>
                  <a:outerShdw blurRad="38100" dist="38100" dir="2700000" algn="tl">
                    <a:srgbClr val="000000">
                      <a:alpha val="43137"/>
                    </a:srgbClr>
                  </a:outerShdw>
                </a:effectLst>
                <a:latin typeface="+mn-lt"/>
              </a:rPr>
              <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3200" b="1" dirty="0" smtClean="0">
                <a:effectLst>
                  <a:outerShdw blurRad="38100" dist="38100" dir="2700000" algn="tl">
                    <a:srgbClr val="000000">
                      <a:alpha val="43137"/>
                    </a:srgbClr>
                  </a:outerShdw>
                </a:effectLst>
                <a:latin typeface="+mn-lt"/>
              </a:rPr>
              <a:t>Hebrews 9:27 NET</a:t>
            </a:r>
            <a:endParaRPr lang="en-US" sz="40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06702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860" y="2459621"/>
            <a:ext cx="11620500" cy="1325563"/>
          </a:xfrm>
        </p:spPr>
        <p:txBody>
          <a:bodyPr>
            <a:noAutofit/>
          </a:bodyPr>
          <a:lstStyle/>
          <a:p>
            <a:pPr algn="ctr"/>
            <a:r>
              <a:rPr lang="en-US" sz="3600" b="1" baseline="30000" dirty="0">
                <a:effectLst>
                  <a:outerShdw blurRad="38100" dist="38100" dir="2700000" algn="tl">
                    <a:srgbClr val="000000">
                      <a:alpha val="43137"/>
                    </a:srgbClr>
                  </a:outerShdw>
                </a:effectLst>
                <a:latin typeface="+mn-lt"/>
              </a:rPr>
              <a:t>23 </a:t>
            </a:r>
            <a:r>
              <a:rPr lang="en-US" sz="3600" b="1" dirty="0">
                <a:effectLst>
                  <a:outerShdw blurRad="38100" dist="38100" dir="2700000" algn="tl">
                    <a:srgbClr val="000000">
                      <a:alpha val="43137"/>
                    </a:srgbClr>
                  </a:outerShdw>
                </a:effectLst>
                <a:latin typeface="+mn-lt"/>
              </a:rPr>
              <a:t>for all have sinned and fall short of the glory of God, </a:t>
            </a:r>
            <a:r>
              <a:rPr lang="en-US" sz="3600" b="1" baseline="30000" dirty="0">
                <a:effectLst>
                  <a:outerShdw blurRad="38100" dist="38100" dir="2700000" algn="tl">
                    <a:srgbClr val="000000">
                      <a:alpha val="43137"/>
                    </a:srgbClr>
                  </a:outerShdw>
                </a:effectLst>
                <a:latin typeface="+mn-lt"/>
              </a:rPr>
              <a:t>24 </a:t>
            </a:r>
            <a:r>
              <a:rPr lang="en-US" sz="3600" b="1" dirty="0">
                <a:effectLst>
                  <a:outerShdw blurRad="38100" dist="38100" dir="2700000" algn="tl">
                    <a:srgbClr val="000000">
                      <a:alpha val="43137"/>
                    </a:srgbClr>
                  </a:outerShdw>
                </a:effectLst>
                <a:latin typeface="+mn-lt"/>
              </a:rPr>
              <a:t>and are justified by his grace as a gift, through the redemption that is in Christ Jesus, </a:t>
            </a:r>
            <a:r>
              <a:rPr lang="en-US" sz="3600" b="1" baseline="30000" dirty="0">
                <a:effectLst>
                  <a:outerShdw blurRad="38100" dist="38100" dir="2700000" algn="tl">
                    <a:srgbClr val="000000">
                      <a:alpha val="43137"/>
                    </a:srgbClr>
                  </a:outerShdw>
                </a:effectLst>
                <a:latin typeface="+mn-lt"/>
              </a:rPr>
              <a:t>25 </a:t>
            </a:r>
            <a:r>
              <a:rPr lang="en-US" sz="3600" b="1" dirty="0">
                <a:effectLst>
                  <a:outerShdw blurRad="38100" dist="38100" dir="2700000" algn="tl">
                    <a:srgbClr val="000000">
                      <a:alpha val="43137"/>
                    </a:srgbClr>
                  </a:outerShdw>
                </a:effectLst>
                <a:latin typeface="+mn-lt"/>
              </a:rPr>
              <a:t>whom God put forward as a propitiation by his blood, to be received by faith. This was to show God's righteousness, because in his divine forbearance he had passed over former sins.  </a:t>
            </a:r>
            <a:r>
              <a:rPr lang="en-US" sz="3600" b="1" baseline="30000" dirty="0">
                <a:effectLst>
                  <a:outerShdw blurRad="38100" dist="38100" dir="2700000" algn="tl">
                    <a:srgbClr val="000000">
                      <a:alpha val="43137"/>
                    </a:srgbClr>
                  </a:outerShdw>
                </a:effectLst>
                <a:latin typeface="+mn-lt"/>
              </a:rPr>
              <a:t>26 </a:t>
            </a:r>
            <a:r>
              <a:rPr lang="en-US" sz="3600" b="1" dirty="0">
                <a:effectLst>
                  <a:outerShdw blurRad="38100" dist="38100" dir="2700000" algn="tl">
                    <a:srgbClr val="000000">
                      <a:alpha val="43137"/>
                    </a:srgbClr>
                  </a:outerShdw>
                </a:effectLst>
                <a:latin typeface="+mn-lt"/>
              </a:rPr>
              <a:t>It was to show his righteousness at the present time, so that he might be just and the justifier of the one who has faith in Jesus.</a:t>
            </a:r>
            <a:r>
              <a:rPr lang="en-US" sz="3600" dirty="0">
                <a:effectLst>
                  <a:outerShdw blurRad="38100" dist="38100" dir="2700000" algn="tl">
                    <a:srgbClr val="000000">
                      <a:alpha val="43137"/>
                    </a:srgbClr>
                  </a:outerShdw>
                </a:effectLst>
                <a:latin typeface="+mn-lt"/>
              </a:rPr>
              <a:t/>
            </a:r>
            <a:br>
              <a:rPr lang="en-US" sz="3600" dirty="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
            </a:r>
            <a:br>
              <a:rPr lang="en-US" sz="2800" b="1" dirty="0" smtClean="0">
                <a:effectLst>
                  <a:outerShdw blurRad="38100" dist="38100" dir="2700000" algn="tl">
                    <a:srgbClr val="000000">
                      <a:alpha val="43137"/>
                    </a:srgbClr>
                  </a:outerShdw>
                </a:effectLst>
                <a:latin typeface="+mn-lt"/>
              </a:rPr>
            </a:br>
            <a:r>
              <a:rPr lang="en-US" sz="2800" b="1" dirty="0" smtClean="0">
                <a:effectLst>
                  <a:outerShdw blurRad="38100" dist="38100" dir="2700000" algn="tl">
                    <a:srgbClr val="000000">
                      <a:alpha val="43137"/>
                    </a:srgbClr>
                  </a:outerShdw>
                </a:effectLst>
                <a:latin typeface="+mn-lt"/>
              </a:rPr>
              <a:t>Romans 3:23-26 ESV</a:t>
            </a:r>
            <a:endParaRPr lang="en-US"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5720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solidFill>
                  <a:schemeClr val="bg1">
                    <a:lumMod val="85000"/>
                  </a:schemeClr>
                </a:solidFill>
                <a:effectLst>
                  <a:outerShdw blurRad="38100" dist="38100" dir="2700000" algn="tl">
                    <a:srgbClr val="000000">
                      <a:alpha val="43137"/>
                    </a:srgbClr>
                  </a:outerShdw>
                </a:effectLst>
                <a:latin typeface="+mn-lt"/>
              </a:rPr>
              <a:t>5 </a:t>
            </a:r>
            <a:r>
              <a:rPr lang="en-US" sz="3200" b="1" dirty="0">
                <a:solidFill>
                  <a:schemeClr val="bg1">
                    <a:lumMod val="85000"/>
                  </a:schemeClr>
                </a:solidFill>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effectLst>
                  <a:outerShdw blurRad="38100" dist="38100" dir="2700000" algn="tl">
                    <a:srgbClr val="000000">
                      <a:alpha val="43137"/>
                    </a:srgbClr>
                  </a:outerShdw>
                </a:effectLst>
                <a:latin typeface="+mn-lt"/>
              </a:rPr>
              <a:t>6 </a:t>
            </a:r>
            <a:r>
              <a:rPr lang="en-US" sz="3200" b="1" dirty="0">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smtClean="0">
                <a:solidFill>
                  <a:srgbClr val="C00000"/>
                </a:solidFill>
                <a:effectLst>
                  <a:outerShdw blurRad="38100" dist="38100" dir="2700000" algn="tl">
                    <a:srgbClr val="000000">
                      <a:alpha val="43137"/>
                    </a:srgbClr>
                  </a:outerShdw>
                </a:effectLst>
                <a:latin typeface="+mn-lt"/>
              </a:rPr>
              <a:t>7 </a:t>
            </a:r>
            <a:r>
              <a:rPr lang="en-US" sz="3200" b="1" dirty="0" smtClean="0">
                <a:solidFill>
                  <a:srgbClr val="C00000"/>
                </a:solidFill>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smtClean="0">
                <a:solidFill>
                  <a:schemeClr val="bg1">
                    <a:lumMod val="85000"/>
                  </a:schemeClr>
                </a:solidFill>
                <a:effectLst>
                  <a:outerShdw blurRad="38100" dist="38100" dir="2700000" algn="tl">
                    <a:srgbClr val="000000">
                      <a:alpha val="43137"/>
                    </a:srgbClr>
                  </a:outerShdw>
                </a:effectLst>
                <a:latin typeface="+mn-lt"/>
              </a:rPr>
              <a:t>8</a:t>
            </a:r>
            <a:r>
              <a:rPr lang="en-US" sz="3200" b="1" baseline="30000" dirty="0">
                <a:solidFill>
                  <a:schemeClr val="bg1">
                    <a:lumMod val="85000"/>
                  </a:schemeClr>
                </a:solidFill>
                <a:effectLst>
                  <a:outerShdw blurRad="38100" dist="38100" dir="2700000" algn="tl">
                    <a:srgbClr val="000000">
                      <a:alpha val="43137"/>
                    </a:srgbClr>
                  </a:outerShdw>
                </a:effectLst>
                <a:latin typeface="+mn-lt"/>
              </a:rPr>
              <a:t> </a:t>
            </a:r>
            <a:r>
              <a:rPr lang="en-US" sz="3200" b="1" i="1" dirty="0">
                <a:solidFill>
                  <a:schemeClr val="bg1">
                    <a:lumMod val="85000"/>
                  </a:schemeClr>
                </a:solidFill>
                <a:effectLst>
                  <a:outerShdw blurRad="38100" dist="38100" dir="2700000" algn="tl">
                    <a:srgbClr val="000000">
                      <a:alpha val="43137"/>
                    </a:srgbClr>
                  </a:outerShdw>
                </a:effectLst>
                <a:latin typeface="+mn-lt"/>
              </a:rPr>
              <a:t>With flaming fire he will mete out punishment on those who do not know God</a:t>
            </a:r>
            <a:r>
              <a:rPr lang="en-US" sz="3200" b="1" dirty="0">
                <a:solidFill>
                  <a:schemeClr val="bg1">
                    <a:lumMod val="85000"/>
                  </a:schemeClr>
                </a:solidFill>
                <a:effectLst>
                  <a:outerShdw blurRad="38100" dist="38100" dir="2700000" algn="tl">
                    <a:srgbClr val="000000">
                      <a:alpha val="43137"/>
                    </a:srgbClr>
                  </a:outerShdw>
                </a:effectLst>
                <a:latin typeface="+mn-lt"/>
              </a:rPr>
              <a:t> and do not obey the gospel of our Lord Jesus.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9 </a:t>
            </a:r>
            <a:r>
              <a:rPr lang="en-US" sz="3200" b="1" dirty="0">
                <a:solidFill>
                  <a:schemeClr val="bg1">
                    <a:lumMod val="85000"/>
                  </a:schemeClr>
                </a:solidFill>
                <a:effectLst>
                  <a:outerShdw blurRad="38100" dist="38100" dir="2700000" algn="tl">
                    <a:srgbClr val="000000">
                      <a:alpha val="43137"/>
                    </a:srgbClr>
                  </a:outerShdw>
                </a:effectLst>
                <a:latin typeface="+mn-lt"/>
              </a:rPr>
              <a:t>They will undergo the penalty of eternal destruction, </a:t>
            </a:r>
            <a:r>
              <a:rPr lang="en-US" sz="3200" b="1" i="1" dirty="0">
                <a:solidFill>
                  <a:schemeClr val="bg1">
                    <a:lumMod val="85000"/>
                  </a:schemeClr>
                </a:solidFill>
                <a:effectLst>
                  <a:outerShdw blurRad="38100" dist="38100" dir="2700000" algn="tl">
                    <a:srgbClr val="000000">
                      <a:alpha val="43137"/>
                    </a:srgbClr>
                  </a:outerShdw>
                </a:effectLst>
                <a:latin typeface="+mn-lt"/>
              </a:rPr>
              <a:t>away from the presence of the Lord and from the glory of his strength</a:t>
            </a:r>
            <a:r>
              <a:rPr lang="en-US" sz="3200" b="1" dirty="0">
                <a:solidFill>
                  <a:schemeClr val="bg1">
                    <a:lumMod val="85000"/>
                  </a:schemeClr>
                </a:solidFill>
                <a:effectLst>
                  <a:outerShdw blurRad="38100" dist="38100" dir="2700000" algn="tl">
                    <a:srgbClr val="000000">
                      <a:alpha val="43137"/>
                    </a:srgbClr>
                  </a:outerShdw>
                </a:effectLst>
                <a:latin typeface="+mn-lt"/>
              </a:rPr>
              <a:t>, </a:t>
            </a:r>
            <a:r>
              <a:rPr lang="en-US" sz="3200" b="1" baseline="30000" dirty="0">
                <a:solidFill>
                  <a:schemeClr val="bg1">
                    <a:lumMod val="85000"/>
                  </a:schemeClr>
                </a:solidFill>
                <a:effectLst>
                  <a:outerShdw blurRad="38100" dist="38100" dir="2700000" algn="tl">
                    <a:srgbClr val="000000">
                      <a:alpha val="43137"/>
                    </a:srgbClr>
                  </a:outerShdw>
                </a:effectLst>
                <a:latin typeface="+mn-lt"/>
              </a:rPr>
              <a:t>10 </a:t>
            </a:r>
            <a:r>
              <a:rPr lang="en-US" sz="3200" b="1" dirty="0">
                <a:solidFill>
                  <a:schemeClr val="bg1">
                    <a:lumMod val="85000"/>
                  </a:schemeClr>
                </a:solidFill>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solidFill>
                  <a:schemeClr val="bg1">
                    <a:lumMod val="85000"/>
                  </a:schemeClr>
                </a:solidFill>
                <a:effectLst>
                  <a:outerShdw blurRad="38100" dist="38100" dir="2700000" algn="tl">
                    <a:srgbClr val="000000">
                      <a:alpha val="43137"/>
                    </a:srgbClr>
                  </a:outerShdw>
                </a:effectLst>
                <a:latin typeface="+mn-lt"/>
              </a:rPr>
              <a:t>.</a:t>
            </a:r>
            <a:br>
              <a:rPr lang="en-US" sz="3200" b="1" dirty="0" smtClean="0">
                <a:solidFill>
                  <a:schemeClr val="bg1">
                    <a:lumMod val="85000"/>
                  </a:schemeClr>
                </a:solidFill>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70505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60675"/>
            <a:ext cx="11620500" cy="1325563"/>
          </a:xfrm>
        </p:spPr>
        <p:txBody>
          <a:bodyPr>
            <a:noAutofit/>
          </a:bodyPr>
          <a:lstStyle/>
          <a:p>
            <a:pPr algn="ctr"/>
            <a:r>
              <a:rPr lang="en-US" sz="3200" b="1" baseline="30000" dirty="0">
                <a:solidFill>
                  <a:schemeClr val="bg1">
                    <a:lumMod val="85000"/>
                  </a:schemeClr>
                </a:solidFill>
                <a:effectLst>
                  <a:outerShdw blurRad="38100" dist="38100" dir="2700000" algn="tl">
                    <a:srgbClr val="000000">
                      <a:alpha val="43137"/>
                    </a:srgbClr>
                  </a:outerShdw>
                </a:effectLst>
                <a:latin typeface="+mn-lt"/>
              </a:rPr>
              <a:t>5 </a:t>
            </a:r>
            <a:r>
              <a:rPr lang="en-US" sz="3200" b="1" dirty="0">
                <a:solidFill>
                  <a:schemeClr val="bg1">
                    <a:lumMod val="85000"/>
                  </a:schemeClr>
                </a:solidFill>
                <a:effectLst>
                  <a:outerShdw blurRad="38100" dist="38100" dir="2700000" algn="tl">
                    <a:srgbClr val="000000">
                      <a:alpha val="43137"/>
                    </a:srgbClr>
                  </a:outerShdw>
                </a:effectLst>
                <a:latin typeface="+mn-lt"/>
              </a:rPr>
              <a:t>This is evidence of God’s righteous judgment, to make you worthy of the kingdom of God, for which in fact you are suffering.  </a:t>
            </a:r>
            <a:r>
              <a:rPr lang="en-US" sz="3200" b="1" baseline="30000" dirty="0">
                <a:solidFill>
                  <a:schemeClr val="bg1">
                    <a:lumMod val="85000"/>
                  </a:schemeClr>
                </a:solidFill>
                <a:effectLst>
                  <a:outerShdw blurRad="38100" dist="38100" dir="2700000" algn="tl">
                    <a:srgbClr val="000000">
                      <a:alpha val="43137"/>
                    </a:srgbClr>
                  </a:outerShdw>
                </a:effectLst>
                <a:latin typeface="+mn-lt"/>
              </a:rPr>
              <a:t>6 </a:t>
            </a:r>
            <a:r>
              <a:rPr lang="en-US" sz="3200" b="1" dirty="0">
                <a:solidFill>
                  <a:schemeClr val="bg1">
                    <a:lumMod val="85000"/>
                  </a:schemeClr>
                </a:solidFill>
                <a:effectLst>
                  <a:outerShdw blurRad="38100" dist="38100" dir="2700000" algn="tl">
                    <a:srgbClr val="000000">
                      <a:alpha val="43137"/>
                    </a:srgbClr>
                  </a:outerShdw>
                </a:effectLst>
                <a:latin typeface="+mn-lt"/>
              </a:rPr>
              <a:t>For it is right for God to repay with affliction those who afflict you, </a:t>
            </a:r>
            <a:r>
              <a:rPr lang="en-US" sz="3200" b="1" baseline="30000" dirty="0">
                <a:solidFill>
                  <a:schemeClr val="bg1">
                    <a:lumMod val="85000"/>
                  </a:schemeClr>
                </a:solidFill>
                <a:effectLst>
                  <a:outerShdw blurRad="38100" dist="38100" dir="2700000" algn="tl">
                    <a:srgbClr val="000000">
                      <a:alpha val="43137"/>
                    </a:srgbClr>
                  </a:outerShdw>
                </a:effectLst>
                <a:latin typeface="+mn-lt"/>
              </a:rPr>
              <a:t>7 </a:t>
            </a:r>
            <a:r>
              <a:rPr lang="en-US" sz="3200" b="1" dirty="0">
                <a:solidFill>
                  <a:schemeClr val="bg1">
                    <a:lumMod val="85000"/>
                  </a:schemeClr>
                </a:solidFill>
                <a:effectLst>
                  <a:outerShdw blurRad="38100" dist="38100" dir="2700000" algn="tl">
                    <a:srgbClr val="000000">
                      <a:alpha val="43137"/>
                    </a:srgbClr>
                  </a:outerShdw>
                </a:effectLst>
                <a:latin typeface="+mn-lt"/>
              </a:rPr>
              <a:t>and to you who are being afflicted to give rest together with us when the Lord Jesus is revealed from heaven with his mighty angels.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8 </a:t>
            </a:r>
            <a:r>
              <a:rPr lang="en-US" sz="3200" b="1" i="1" dirty="0">
                <a:solidFill>
                  <a:schemeClr val="bg1">
                    <a:lumMod val="85000"/>
                  </a:schemeClr>
                </a:solidFill>
                <a:effectLst>
                  <a:outerShdw blurRad="38100" dist="38100" dir="2700000" algn="tl">
                    <a:srgbClr val="000000">
                      <a:alpha val="43137"/>
                    </a:srgbClr>
                  </a:outerShdw>
                </a:effectLst>
                <a:latin typeface="+mn-lt"/>
              </a:rPr>
              <a:t>With flaming fire he will mete out punishment on those who do not know God</a:t>
            </a:r>
            <a:r>
              <a:rPr lang="en-US" sz="3200" b="1" dirty="0">
                <a:solidFill>
                  <a:schemeClr val="bg1">
                    <a:lumMod val="85000"/>
                  </a:schemeClr>
                </a:solidFill>
                <a:effectLst>
                  <a:outerShdw blurRad="38100" dist="38100" dir="2700000" algn="tl">
                    <a:srgbClr val="000000">
                      <a:alpha val="43137"/>
                    </a:srgbClr>
                  </a:outerShdw>
                </a:effectLst>
                <a:latin typeface="+mn-lt"/>
              </a:rPr>
              <a:t> and do not obey the gospel of our Lord Jesus.  </a:t>
            </a:r>
            <a:r>
              <a:rPr lang="en-US" sz="3200" b="1" baseline="30000" dirty="0">
                <a:solidFill>
                  <a:schemeClr val="bg1">
                    <a:lumMod val="85000"/>
                  </a:schemeClr>
                </a:solidFill>
                <a:effectLst>
                  <a:outerShdw blurRad="38100" dist="38100" dir="2700000" algn="tl">
                    <a:srgbClr val="000000">
                      <a:alpha val="43137"/>
                    </a:srgbClr>
                  </a:outerShdw>
                </a:effectLst>
                <a:latin typeface="+mn-lt"/>
              </a:rPr>
              <a:t>9 </a:t>
            </a:r>
            <a:r>
              <a:rPr lang="en-US" sz="3200" b="1" dirty="0">
                <a:solidFill>
                  <a:schemeClr val="bg1">
                    <a:lumMod val="85000"/>
                  </a:schemeClr>
                </a:solidFill>
                <a:effectLst>
                  <a:outerShdw blurRad="38100" dist="38100" dir="2700000" algn="tl">
                    <a:srgbClr val="000000">
                      <a:alpha val="43137"/>
                    </a:srgbClr>
                  </a:outerShdw>
                </a:effectLst>
                <a:latin typeface="+mn-lt"/>
              </a:rPr>
              <a:t>They will undergo the penalty of eternal destruction, </a:t>
            </a:r>
            <a:r>
              <a:rPr lang="en-US" sz="3200" b="1" i="1" dirty="0">
                <a:solidFill>
                  <a:schemeClr val="bg1">
                    <a:lumMod val="85000"/>
                  </a:schemeClr>
                </a:solidFill>
                <a:effectLst>
                  <a:outerShdw blurRad="38100" dist="38100" dir="2700000" algn="tl">
                    <a:srgbClr val="000000">
                      <a:alpha val="43137"/>
                    </a:srgbClr>
                  </a:outerShdw>
                </a:effectLst>
                <a:latin typeface="+mn-lt"/>
              </a:rPr>
              <a:t>away from the presence of the Lord and from the glory of his strength</a:t>
            </a:r>
            <a:r>
              <a:rPr lang="en-US" sz="3200" b="1" dirty="0">
                <a:solidFill>
                  <a:schemeClr val="bg1">
                    <a:lumMod val="85000"/>
                  </a:schemeClr>
                </a:solidFill>
                <a:effectLst>
                  <a:outerShdw blurRad="38100" dist="38100" dir="2700000" algn="tl">
                    <a:srgbClr val="000000">
                      <a:alpha val="43137"/>
                    </a:srgbClr>
                  </a:outerShdw>
                </a:effectLst>
                <a:latin typeface="+mn-lt"/>
              </a:rPr>
              <a:t>, </a:t>
            </a:r>
            <a:r>
              <a:rPr lang="en-US" sz="3200" b="1" baseline="30000" dirty="0">
                <a:effectLst>
                  <a:outerShdw blurRad="38100" dist="38100" dir="2700000" algn="tl">
                    <a:srgbClr val="000000">
                      <a:alpha val="43137"/>
                    </a:srgbClr>
                  </a:outerShdw>
                </a:effectLst>
                <a:latin typeface="+mn-lt"/>
              </a:rPr>
              <a:t>10 </a:t>
            </a:r>
            <a:r>
              <a:rPr lang="en-US" sz="3200" b="1" dirty="0">
                <a:effectLst>
                  <a:outerShdw blurRad="38100" dist="38100" dir="2700000" algn="tl">
                    <a:srgbClr val="000000">
                      <a:alpha val="43137"/>
                    </a:srgbClr>
                  </a:outerShdw>
                </a:effectLst>
                <a:latin typeface="+mn-lt"/>
              </a:rPr>
              <a:t>when he comes to be glorified among his saints and admired on that day among all who have believed—and you did in fact believe our testimony</a:t>
            </a:r>
            <a:r>
              <a:rPr lang="en-US" sz="3200" b="1" dirty="0" smtClean="0">
                <a:effectLst>
                  <a:outerShdw blurRad="38100" dist="38100" dir="2700000" algn="tl">
                    <a:srgbClr val="000000">
                      <a:alpha val="43137"/>
                    </a:srgbClr>
                  </a:outerShdw>
                </a:effectLst>
                <a:latin typeface="+mn-lt"/>
              </a:rPr>
              <a:t>.</a:t>
            </a:r>
            <a:br>
              <a:rPr lang="en-US" sz="3200" b="1" dirty="0" smtClean="0">
                <a:effectLst>
                  <a:outerShdw blurRad="38100" dist="38100" dir="2700000" algn="tl">
                    <a:srgbClr val="000000">
                      <a:alpha val="43137"/>
                    </a:srgbClr>
                  </a:outerShdw>
                </a:effectLst>
                <a:latin typeface="+mn-lt"/>
              </a:rPr>
            </a:br>
            <a:r>
              <a:rPr lang="en-US" sz="2400" b="1" dirty="0">
                <a:effectLst>
                  <a:outerShdw blurRad="38100" dist="38100" dir="2700000" algn="tl">
                    <a:srgbClr val="000000">
                      <a:alpha val="43137"/>
                    </a:srgbClr>
                  </a:outerShdw>
                </a:effectLst>
                <a:latin typeface="+mn-lt"/>
              </a:rPr>
              <a:t/>
            </a:r>
            <a:br>
              <a:rPr lang="en-US" sz="2400" b="1" dirty="0">
                <a:effectLst>
                  <a:outerShdw blurRad="38100" dist="38100" dir="2700000" algn="tl">
                    <a:srgbClr val="000000">
                      <a:alpha val="43137"/>
                    </a:srgbClr>
                  </a:outerShdw>
                </a:effectLst>
                <a:latin typeface="+mn-lt"/>
              </a:rPr>
            </a:br>
            <a:r>
              <a:rPr lang="en-US" sz="2400" b="1" dirty="0" smtClean="0">
                <a:effectLst>
                  <a:outerShdw blurRad="38100" dist="38100" dir="2700000" algn="tl">
                    <a:srgbClr val="000000">
                      <a:alpha val="43137"/>
                    </a:srgbClr>
                  </a:outerShdw>
                </a:effectLst>
                <a:latin typeface="+mn-lt"/>
              </a:rPr>
              <a:t>2 Thessalonians 1:5-10 NET</a:t>
            </a:r>
            <a:r>
              <a:rPr lang="en-US" sz="3200" dirty="0">
                <a:effectLst>
                  <a:outerShdw blurRad="38100" dist="38100" dir="2700000" algn="tl">
                    <a:srgbClr val="000000">
                      <a:alpha val="43137"/>
                    </a:srgbClr>
                  </a:outerShdw>
                </a:effectLst>
                <a:latin typeface="+mn-lt"/>
              </a:rPr>
              <a:t/>
            </a:r>
            <a:br>
              <a:rPr lang="en-US" sz="3200" dirty="0">
                <a:effectLst>
                  <a:outerShdw blurRad="38100" dist="38100" dir="2700000" algn="tl">
                    <a:srgbClr val="000000">
                      <a:alpha val="43137"/>
                    </a:srgbClr>
                  </a:outerShdw>
                </a:effectLst>
                <a:latin typeface="+mn-lt"/>
              </a:rPr>
            </a:br>
            <a:endParaRPr lang="en-US" sz="32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064270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13</Words>
  <Application>Microsoft Office PowerPoint</Application>
  <PresentationFormat>Widescreen</PresentationFormat>
  <Paragraphs>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lpstr>You make known to me the path of life; in your presence there is fullness of joy; at your right hand are pleasures forevermore.  Psalm16:11 ESV</vt:lpstr>
      <vt:lpstr>27 And just as people are appointed to die once, and then to face judgment  Hebrews 9:27 NET</vt:lpstr>
      <vt:lpstr>23 for all have sinned and fall short of the glory of God, 24 and are justified by his grace as a gift, through the redemption that is in Christ Jesus, 25 whom God put forward as a propitiation by his blood, to be received by faith. This was to show God's righteousness, because in his divine forbearance he had passed over former sins.  26 It was to show his righteousness at the present time, so that he might be just and the justifier of the one who has faith in Jesus.  Romans 3:23-26 ESV</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lpstr>5 This is evidence of God’s righteous judgment, to make you worthy of the kingdom of God, for which in fact you are suffering.  6 For it is right for God to repay with affliction those who afflict you, 7 and to you who are being afflicted to give rest together with us when the Lord Jesus is revealed from heaven with his mighty angels.  8 With flaming fire he will mete out punishment on those who do not know God and do not obey the gospel of our Lord Jesus.  9 They will undergo the penalty of eternal destruction, away from the presence of the Lord and from the glory of his strength, 10 when he comes to be glorified among his saints and admired on that day among all who have believed—and you did in fact believe our testimony.  2 Thessalonians 1:5-10 NET </vt:lpstr>
    </vt:vector>
  </TitlesOfParts>
  <Company>Maryland Department of Natural Resources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dc:title>
  <dc:creator>Dad</dc:creator>
  <cp:lastModifiedBy>Dad</cp:lastModifiedBy>
  <cp:revision>5</cp:revision>
  <dcterms:created xsi:type="dcterms:W3CDTF">2018-11-25T10:47:00Z</dcterms:created>
  <dcterms:modified xsi:type="dcterms:W3CDTF">2018-11-25T11:16:28Z</dcterms:modified>
</cp:coreProperties>
</file>