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71" r:id="rId3"/>
    <p:sldId id="258" r:id="rId4"/>
    <p:sldId id="260" r:id="rId5"/>
    <p:sldId id="272" r:id="rId6"/>
    <p:sldId id="273" r:id="rId7"/>
    <p:sldId id="274" r:id="rId8"/>
    <p:sldId id="275" r:id="rId9"/>
    <p:sldId id="276" r:id="rId10"/>
    <p:sldId id="277" r:id="rId11"/>
    <p:sldId id="278" r:id="rId12"/>
    <p:sldId id="279" r:id="rId13"/>
    <p:sldId id="280" r:id="rId14"/>
    <p:sldId id="281" r:id="rId15"/>
    <p:sldId id="282"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6" d="100"/>
          <a:sy n="66" d="100"/>
        </p:scale>
        <p:origin x="90"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95618CF-07FC-404C-BA8C-5DCFF6549463}" type="datetimeFigureOut">
              <a:rPr lang="en-US" smtClean="0"/>
              <a:t>10/7/2018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890250-1807-492B-9EA4-81F119E2C3DE}" type="slidenum">
              <a:rPr lang="en-US" smtClean="0"/>
              <a:t>‹#›</a:t>
            </a:fld>
            <a:endParaRPr lang="en-US"/>
          </a:p>
        </p:txBody>
      </p:sp>
    </p:spTree>
    <p:extLst>
      <p:ext uri="{BB962C8B-B14F-4D97-AF65-F5344CB8AC3E}">
        <p14:creationId xmlns:p14="http://schemas.microsoft.com/office/powerpoint/2010/main" val="1064486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5618CF-07FC-404C-BA8C-5DCFF6549463}" type="datetimeFigureOut">
              <a:rPr lang="en-US" smtClean="0"/>
              <a:t>10/7/2018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890250-1807-492B-9EA4-81F119E2C3DE}" type="slidenum">
              <a:rPr lang="en-US" smtClean="0"/>
              <a:t>‹#›</a:t>
            </a:fld>
            <a:endParaRPr lang="en-US"/>
          </a:p>
        </p:txBody>
      </p:sp>
    </p:spTree>
    <p:extLst>
      <p:ext uri="{BB962C8B-B14F-4D97-AF65-F5344CB8AC3E}">
        <p14:creationId xmlns:p14="http://schemas.microsoft.com/office/powerpoint/2010/main" val="2822716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5618CF-07FC-404C-BA8C-5DCFF6549463}" type="datetimeFigureOut">
              <a:rPr lang="en-US" smtClean="0"/>
              <a:t>10/7/2018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890250-1807-492B-9EA4-81F119E2C3DE}" type="slidenum">
              <a:rPr lang="en-US" smtClean="0"/>
              <a:t>‹#›</a:t>
            </a:fld>
            <a:endParaRPr lang="en-US"/>
          </a:p>
        </p:txBody>
      </p:sp>
    </p:spTree>
    <p:extLst>
      <p:ext uri="{BB962C8B-B14F-4D97-AF65-F5344CB8AC3E}">
        <p14:creationId xmlns:p14="http://schemas.microsoft.com/office/powerpoint/2010/main" val="1540627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95618CF-07FC-404C-BA8C-5DCFF6549463}" type="datetimeFigureOut">
              <a:rPr lang="en-US" smtClean="0"/>
              <a:t>10/7/2018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890250-1807-492B-9EA4-81F119E2C3DE}" type="slidenum">
              <a:rPr lang="en-US" smtClean="0"/>
              <a:t>‹#›</a:t>
            </a:fld>
            <a:endParaRPr lang="en-US"/>
          </a:p>
        </p:txBody>
      </p:sp>
    </p:spTree>
    <p:extLst>
      <p:ext uri="{BB962C8B-B14F-4D97-AF65-F5344CB8AC3E}">
        <p14:creationId xmlns:p14="http://schemas.microsoft.com/office/powerpoint/2010/main" val="2902869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95618CF-07FC-404C-BA8C-5DCFF6549463}" type="datetimeFigureOut">
              <a:rPr lang="en-US" smtClean="0"/>
              <a:t>10/7/2018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6890250-1807-492B-9EA4-81F119E2C3DE}" type="slidenum">
              <a:rPr lang="en-US" smtClean="0"/>
              <a:t>‹#›</a:t>
            </a:fld>
            <a:endParaRPr lang="en-US"/>
          </a:p>
        </p:txBody>
      </p:sp>
    </p:spTree>
    <p:extLst>
      <p:ext uri="{BB962C8B-B14F-4D97-AF65-F5344CB8AC3E}">
        <p14:creationId xmlns:p14="http://schemas.microsoft.com/office/powerpoint/2010/main" val="964199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95618CF-07FC-404C-BA8C-5DCFF6549463}" type="datetimeFigureOut">
              <a:rPr lang="en-US" smtClean="0"/>
              <a:t>10/7/2018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6890250-1807-492B-9EA4-81F119E2C3DE}" type="slidenum">
              <a:rPr lang="en-US" smtClean="0"/>
              <a:t>‹#›</a:t>
            </a:fld>
            <a:endParaRPr lang="en-US"/>
          </a:p>
        </p:txBody>
      </p:sp>
    </p:spTree>
    <p:extLst>
      <p:ext uri="{BB962C8B-B14F-4D97-AF65-F5344CB8AC3E}">
        <p14:creationId xmlns:p14="http://schemas.microsoft.com/office/powerpoint/2010/main" val="3690462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5618CF-07FC-404C-BA8C-5DCFF6549463}" type="datetimeFigureOut">
              <a:rPr lang="en-US" smtClean="0"/>
              <a:t>10/7/2018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6890250-1807-492B-9EA4-81F119E2C3DE}" type="slidenum">
              <a:rPr lang="en-US" smtClean="0"/>
              <a:t>‹#›</a:t>
            </a:fld>
            <a:endParaRPr lang="en-US"/>
          </a:p>
        </p:txBody>
      </p:sp>
    </p:spTree>
    <p:extLst>
      <p:ext uri="{BB962C8B-B14F-4D97-AF65-F5344CB8AC3E}">
        <p14:creationId xmlns:p14="http://schemas.microsoft.com/office/powerpoint/2010/main" val="3203417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5618CF-07FC-404C-BA8C-5DCFF6549463}" type="datetimeFigureOut">
              <a:rPr lang="en-US" smtClean="0"/>
              <a:t>10/7/2018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890250-1807-492B-9EA4-81F119E2C3DE}" type="slidenum">
              <a:rPr lang="en-US" smtClean="0"/>
              <a:t>‹#›</a:t>
            </a:fld>
            <a:endParaRPr lang="en-US"/>
          </a:p>
        </p:txBody>
      </p:sp>
    </p:spTree>
    <p:extLst>
      <p:ext uri="{BB962C8B-B14F-4D97-AF65-F5344CB8AC3E}">
        <p14:creationId xmlns:p14="http://schemas.microsoft.com/office/powerpoint/2010/main" val="3763032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5618CF-07FC-404C-BA8C-5DCFF6549463}" type="datetimeFigureOut">
              <a:rPr lang="en-US" smtClean="0"/>
              <a:t>10/7/2018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890250-1807-492B-9EA4-81F119E2C3DE}" type="slidenum">
              <a:rPr lang="en-US" smtClean="0"/>
              <a:t>‹#›</a:t>
            </a:fld>
            <a:endParaRPr lang="en-US"/>
          </a:p>
        </p:txBody>
      </p:sp>
    </p:spTree>
    <p:extLst>
      <p:ext uri="{BB962C8B-B14F-4D97-AF65-F5344CB8AC3E}">
        <p14:creationId xmlns:p14="http://schemas.microsoft.com/office/powerpoint/2010/main" val="16790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5618CF-07FC-404C-BA8C-5DCFF6549463}" type="datetimeFigureOut">
              <a:rPr lang="en-US" smtClean="0"/>
              <a:t>10/7/2018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890250-1807-492B-9EA4-81F119E2C3DE}" type="slidenum">
              <a:rPr lang="en-US" smtClean="0"/>
              <a:t>‹#›</a:t>
            </a:fld>
            <a:endParaRPr lang="en-US"/>
          </a:p>
        </p:txBody>
      </p:sp>
    </p:spTree>
    <p:extLst>
      <p:ext uri="{BB962C8B-B14F-4D97-AF65-F5344CB8AC3E}">
        <p14:creationId xmlns:p14="http://schemas.microsoft.com/office/powerpoint/2010/main" val="2230411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5618CF-07FC-404C-BA8C-5DCFF6549463}" type="datetimeFigureOut">
              <a:rPr lang="en-US" smtClean="0"/>
              <a:t>10/7/2018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890250-1807-492B-9EA4-81F119E2C3DE}" type="slidenum">
              <a:rPr lang="en-US" smtClean="0"/>
              <a:t>‹#›</a:t>
            </a:fld>
            <a:endParaRPr lang="en-US"/>
          </a:p>
        </p:txBody>
      </p:sp>
    </p:spTree>
    <p:extLst>
      <p:ext uri="{BB962C8B-B14F-4D97-AF65-F5344CB8AC3E}">
        <p14:creationId xmlns:p14="http://schemas.microsoft.com/office/powerpoint/2010/main" val="1333216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5618CF-07FC-404C-BA8C-5DCFF6549463}" type="datetimeFigureOut">
              <a:rPr lang="en-US" smtClean="0"/>
              <a:t>10/7/2018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890250-1807-492B-9EA4-81F119E2C3DE}" type="slidenum">
              <a:rPr lang="en-US" smtClean="0"/>
              <a:t>‹#›</a:t>
            </a:fld>
            <a:endParaRPr lang="en-US"/>
          </a:p>
        </p:txBody>
      </p:sp>
    </p:spTree>
    <p:extLst>
      <p:ext uri="{BB962C8B-B14F-4D97-AF65-F5344CB8AC3E}">
        <p14:creationId xmlns:p14="http://schemas.microsoft.com/office/powerpoint/2010/main" val="13512223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1818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2128118"/>
            <a:ext cx="6710497" cy="4351338"/>
          </a:xfrm>
          <a:prstGeom prst="rect">
            <a:avLst/>
          </a:prstGeom>
          <a:ln>
            <a:noFill/>
          </a:ln>
          <a:effectLst>
            <a:softEdge rad="112500"/>
          </a:effectLst>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03490" y="23547"/>
            <a:ext cx="6588510" cy="3706037"/>
          </a:xfrm>
          <a:prstGeom prst="rect">
            <a:avLst/>
          </a:prstGeom>
          <a:ln>
            <a:noFill/>
          </a:ln>
          <a:effectLst>
            <a:softEdge rad="112500"/>
          </a:effec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2764677"/>
            <a:ext cx="4925151" cy="3078219"/>
          </a:xfrm>
          <a:prstGeom prst="rect">
            <a:avLst/>
          </a:prstGeom>
          <a:ln>
            <a:noFill/>
          </a:ln>
          <a:effectLst>
            <a:softEdge rad="112500"/>
          </a:effectLst>
        </p:spPr>
      </p:pic>
    </p:spTree>
    <p:extLst>
      <p:ext uri="{BB962C8B-B14F-4D97-AF65-F5344CB8AC3E}">
        <p14:creationId xmlns:p14="http://schemas.microsoft.com/office/powerpoint/2010/main" val="1720481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715" y="2789005"/>
            <a:ext cx="11789229" cy="1325563"/>
          </a:xfrm>
        </p:spPr>
        <p:txBody>
          <a:bodyPr>
            <a:noAutofit/>
          </a:bodyPr>
          <a:lstStyle/>
          <a:p>
            <a:pPr algn="ctr"/>
            <a:r>
              <a:rPr lang="en-US" sz="2800" b="1" baseline="30000" dirty="0">
                <a:effectLst>
                  <a:outerShdw blurRad="38100" dist="38100" dir="2700000" algn="tl">
                    <a:srgbClr val="000000">
                      <a:alpha val="43137"/>
                    </a:srgbClr>
                  </a:outerShdw>
                </a:effectLst>
                <a:latin typeface="+mn-lt"/>
              </a:rPr>
              <a:t>1 </a:t>
            </a:r>
            <a:r>
              <a:rPr lang="en-US" sz="2800" b="1" dirty="0">
                <a:effectLst>
                  <a:outerShdw blurRad="38100" dist="38100" dir="2700000" algn="tl">
                    <a:srgbClr val="000000">
                      <a:alpha val="43137"/>
                    </a:srgbClr>
                  </a:outerShdw>
                </a:effectLst>
                <a:latin typeface="+mn-lt"/>
              </a:rPr>
              <a:t>Now on the topic of times and seasons, brothers and sisters, you have no need for anything to be written to you.  </a:t>
            </a:r>
            <a:r>
              <a:rPr lang="en-US" sz="2800" b="1" baseline="30000" dirty="0">
                <a:effectLst>
                  <a:outerShdw blurRad="38100" dist="38100" dir="2700000" algn="tl">
                    <a:srgbClr val="000000">
                      <a:alpha val="43137"/>
                    </a:srgbClr>
                  </a:outerShdw>
                </a:effectLst>
                <a:latin typeface="+mn-lt"/>
              </a:rPr>
              <a:t>2 </a:t>
            </a:r>
            <a:r>
              <a:rPr lang="en-US" sz="2800" b="1" dirty="0">
                <a:effectLst>
                  <a:outerShdw blurRad="38100" dist="38100" dir="2700000" algn="tl">
                    <a:srgbClr val="000000">
                      <a:alpha val="43137"/>
                    </a:srgbClr>
                  </a:outerShdw>
                </a:effectLst>
                <a:latin typeface="+mn-lt"/>
              </a:rPr>
              <a:t>For you know quite well that the day of the Lord will come in the same way as a thief in the night.  </a:t>
            </a:r>
            <a:r>
              <a:rPr lang="en-US" sz="2800" b="1" baseline="30000" dirty="0">
                <a:effectLst>
                  <a:outerShdw blurRad="38100" dist="38100" dir="2700000" algn="tl">
                    <a:srgbClr val="000000">
                      <a:alpha val="43137"/>
                    </a:srgbClr>
                  </a:outerShdw>
                </a:effectLst>
                <a:latin typeface="+mn-lt"/>
              </a:rPr>
              <a:t>3 </a:t>
            </a:r>
            <a:r>
              <a:rPr lang="en-US" sz="2800" b="1" dirty="0">
                <a:effectLst>
                  <a:outerShdw blurRad="38100" dist="38100" dir="2700000" algn="tl">
                    <a:srgbClr val="000000">
                      <a:alpha val="43137"/>
                    </a:srgbClr>
                  </a:outerShdw>
                </a:effectLst>
                <a:latin typeface="+mn-lt"/>
              </a:rPr>
              <a:t>Now when they are saying, “There is peace and security,” then sudden destruction comes on them, like labor pains on a pregnant woman, and they will surely not escape.  </a:t>
            </a:r>
            <a:r>
              <a:rPr lang="en-US" sz="2800" b="1" baseline="30000" dirty="0">
                <a:effectLst>
                  <a:outerShdw blurRad="38100" dist="38100" dir="2700000" algn="tl">
                    <a:srgbClr val="000000">
                      <a:alpha val="43137"/>
                    </a:srgbClr>
                  </a:outerShdw>
                </a:effectLst>
                <a:latin typeface="+mn-lt"/>
              </a:rPr>
              <a:t>4 </a:t>
            </a:r>
            <a:r>
              <a:rPr lang="en-US" sz="2800" b="1" dirty="0">
                <a:effectLst>
                  <a:outerShdw blurRad="38100" dist="38100" dir="2700000" algn="tl">
                    <a:srgbClr val="000000">
                      <a:alpha val="43137"/>
                    </a:srgbClr>
                  </a:outerShdw>
                </a:effectLst>
                <a:latin typeface="+mn-lt"/>
              </a:rPr>
              <a:t>But you, brothers and sisters, are not in the darkness for the day to overtake you like a thief would.  </a:t>
            </a:r>
            <a:r>
              <a:rPr lang="en-US" sz="2800" b="1" baseline="30000" dirty="0">
                <a:effectLst>
                  <a:outerShdw blurRad="38100" dist="38100" dir="2700000" algn="tl">
                    <a:srgbClr val="000000">
                      <a:alpha val="43137"/>
                    </a:srgbClr>
                  </a:outerShdw>
                </a:effectLst>
                <a:latin typeface="+mn-lt"/>
              </a:rPr>
              <a:t>5 </a:t>
            </a:r>
            <a:r>
              <a:rPr lang="en-US" sz="2800" b="1" dirty="0">
                <a:effectLst>
                  <a:outerShdw blurRad="38100" dist="38100" dir="2700000" algn="tl">
                    <a:srgbClr val="000000">
                      <a:alpha val="43137"/>
                    </a:srgbClr>
                  </a:outerShdw>
                </a:effectLst>
                <a:latin typeface="+mn-lt"/>
              </a:rPr>
              <a:t>For you all are sons of the light and sons of the day. We are not of the night nor of the darkness.  </a:t>
            </a:r>
            <a:r>
              <a:rPr lang="en-US" sz="2800" b="1" baseline="30000" dirty="0">
                <a:effectLst>
                  <a:outerShdw blurRad="38100" dist="38100" dir="2700000" algn="tl">
                    <a:srgbClr val="000000">
                      <a:alpha val="43137"/>
                    </a:srgbClr>
                  </a:outerShdw>
                </a:effectLst>
                <a:latin typeface="+mn-lt"/>
              </a:rPr>
              <a:t>6 </a:t>
            </a:r>
            <a:r>
              <a:rPr lang="en-US" sz="2800" b="1" dirty="0">
                <a:effectLst>
                  <a:outerShdw blurRad="38100" dist="38100" dir="2700000" algn="tl">
                    <a:srgbClr val="000000">
                      <a:alpha val="43137"/>
                    </a:srgbClr>
                  </a:outerShdw>
                </a:effectLst>
                <a:latin typeface="+mn-lt"/>
              </a:rPr>
              <a:t>So then we must not sleep as the rest, but must stay alert and sober.  </a:t>
            </a:r>
            <a:r>
              <a:rPr lang="en-US" sz="2800" b="1" baseline="30000" dirty="0">
                <a:effectLst>
                  <a:outerShdw blurRad="38100" dist="38100" dir="2700000" algn="tl">
                    <a:srgbClr val="000000">
                      <a:alpha val="43137"/>
                    </a:srgbClr>
                  </a:outerShdw>
                </a:effectLst>
                <a:latin typeface="+mn-lt"/>
              </a:rPr>
              <a:t>7 </a:t>
            </a:r>
            <a:r>
              <a:rPr lang="en-US" sz="2800" b="1" dirty="0">
                <a:effectLst>
                  <a:outerShdw blurRad="38100" dist="38100" dir="2700000" algn="tl">
                    <a:srgbClr val="000000">
                      <a:alpha val="43137"/>
                    </a:srgbClr>
                  </a:outerShdw>
                </a:effectLst>
                <a:latin typeface="+mn-lt"/>
              </a:rPr>
              <a:t>For those who sleep, sleep at night and those who get drunk are drunk at night.  </a:t>
            </a:r>
            <a:r>
              <a:rPr lang="en-US" sz="2800" b="1" baseline="30000" dirty="0">
                <a:effectLst>
                  <a:outerShdw blurRad="38100" dist="38100" dir="2700000" algn="tl">
                    <a:srgbClr val="000000">
                      <a:alpha val="43137"/>
                    </a:srgbClr>
                  </a:outerShdw>
                </a:effectLst>
                <a:latin typeface="+mn-lt"/>
              </a:rPr>
              <a:t>8 </a:t>
            </a:r>
            <a:r>
              <a:rPr lang="en-US" sz="2800" b="1" dirty="0">
                <a:effectLst>
                  <a:outerShdw blurRad="38100" dist="38100" dir="2700000" algn="tl">
                    <a:srgbClr val="000000">
                      <a:alpha val="43137"/>
                    </a:srgbClr>
                  </a:outerShdw>
                </a:effectLst>
                <a:latin typeface="+mn-lt"/>
              </a:rPr>
              <a:t>But since we are of the day, we must stay sober </a:t>
            </a:r>
            <a:r>
              <a:rPr lang="en-US" sz="2800" b="1" i="1" dirty="0">
                <a:effectLst>
                  <a:outerShdw blurRad="38100" dist="38100" dir="2700000" algn="tl">
                    <a:srgbClr val="000000">
                      <a:alpha val="43137"/>
                    </a:srgbClr>
                  </a:outerShdw>
                </a:effectLst>
                <a:latin typeface="+mn-lt"/>
              </a:rPr>
              <a:t>by putting on the breastplate</a:t>
            </a:r>
            <a:r>
              <a:rPr lang="en-US" sz="2800" b="1" dirty="0">
                <a:effectLst>
                  <a:outerShdw blurRad="38100" dist="38100" dir="2700000" algn="tl">
                    <a:srgbClr val="000000">
                      <a:alpha val="43137"/>
                    </a:srgbClr>
                  </a:outerShdw>
                </a:effectLst>
                <a:latin typeface="+mn-lt"/>
              </a:rPr>
              <a:t> of faith and love and as </a:t>
            </a:r>
            <a:r>
              <a:rPr lang="en-US" sz="2800" b="1" i="1" dirty="0">
                <a:effectLst>
                  <a:outerShdw blurRad="38100" dist="38100" dir="2700000" algn="tl">
                    <a:srgbClr val="000000">
                      <a:alpha val="43137"/>
                    </a:srgbClr>
                  </a:outerShdw>
                </a:effectLst>
                <a:latin typeface="+mn-lt"/>
              </a:rPr>
              <a:t>a helmet</a:t>
            </a:r>
            <a:r>
              <a:rPr lang="en-US" sz="2800" b="1" dirty="0">
                <a:effectLst>
                  <a:outerShdw blurRad="38100" dist="38100" dir="2700000" algn="tl">
                    <a:srgbClr val="000000">
                      <a:alpha val="43137"/>
                    </a:srgbClr>
                  </a:outerShdw>
                </a:effectLst>
                <a:latin typeface="+mn-lt"/>
              </a:rPr>
              <a:t> our hope </a:t>
            </a:r>
            <a:r>
              <a:rPr lang="en-US" sz="2800" b="1" i="1" dirty="0">
                <a:effectLst>
                  <a:outerShdw blurRad="38100" dist="38100" dir="2700000" algn="tl">
                    <a:srgbClr val="000000">
                      <a:alpha val="43137"/>
                    </a:srgbClr>
                  </a:outerShdw>
                </a:effectLst>
                <a:latin typeface="+mn-lt"/>
              </a:rPr>
              <a:t>for salvation</a:t>
            </a:r>
            <a:r>
              <a:rPr lang="en-US" sz="2800" b="1" dirty="0">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9 </a:t>
            </a:r>
            <a:r>
              <a:rPr lang="en-US" sz="2800" b="1" dirty="0">
                <a:effectLst>
                  <a:outerShdw blurRad="38100" dist="38100" dir="2700000" algn="tl">
                    <a:srgbClr val="000000">
                      <a:alpha val="43137"/>
                    </a:srgbClr>
                  </a:outerShdw>
                </a:effectLst>
                <a:latin typeface="+mn-lt"/>
              </a:rPr>
              <a:t>For God did not destine us for wrath but for gaining salvation through our Lord Jesus Christ.  </a:t>
            </a:r>
            <a:r>
              <a:rPr lang="en-US" sz="2800" b="1" baseline="30000" dirty="0">
                <a:effectLst>
                  <a:outerShdw blurRad="38100" dist="38100" dir="2700000" algn="tl">
                    <a:srgbClr val="000000">
                      <a:alpha val="43137"/>
                    </a:srgbClr>
                  </a:outerShdw>
                </a:effectLst>
                <a:latin typeface="+mn-lt"/>
              </a:rPr>
              <a:t>10 </a:t>
            </a:r>
            <a:r>
              <a:rPr lang="en-US" sz="2800" b="1" dirty="0">
                <a:effectLst>
                  <a:outerShdw blurRad="38100" dist="38100" dir="2700000" algn="tl">
                    <a:srgbClr val="000000">
                      <a:alpha val="43137"/>
                    </a:srgbClr>
                  </a:outerShdw>
                </a:effectLst>
                <a:latin typeface="+mn-lt"/>
              </a:rPr>
              <a:t>He died for us so that whether we are alert or asleep we will come to life together with him.  </a:t>
            </a:r>
            <a:r>
              <a:rPr lang="en-US" sz="2800" b="1" baseline="30000" dirty="0">
                <a:effectLst>
                  <a:outerShdw blurRad="38100" dist="38100" dir="2700000" algn="tl">
                    <a:srgbClr val="000000">
                      <a:alpha val="43137"/>
                    </a:srgbClr>
                  </a:outerShdw>
                </a:effectLst>
                <a:latin typeface="+mn-lt"/>
              </a:rPr>
              <a:t>11 </a:t>
            </a:r>
            <a:r>
              <a:rPr lang="en-US" sz="2800" b="1" dirty="0">
                <a:effectLst>
                  <a:outerShdw blurRad="38100" dist="38100" dir="2700000" algn="tl">
                    <a:srgbClr val="000000">
                      <a:alpha val="43137"/>
                    </a:srgbClr>
                  </a:outerShdw>
                </a:effectLst>
                <a:latin typeface="+mn-lt"/>
              </a:rPr>
              <a:t>Therefore encourage one another and build up each other, just as you are in fact doing.</a:t>
            </a:r>
            <a:r>
              <a:rPr lang="en-US" sz="3200" dirty="0"/>
              <a:t/>
            </a:r>
            <a:br>
              <a:rPr lang="en-US" sz="3200" dirty="0"/>
            </a:br>
            <a:r>
              <a:rPr lang="en-US" sz="1600" dirty="0">
                <a:effectLst>
                  <a:outerShdw blurRad="38100" dist="38100" dir="2700000" algn="tl">
                    <a:srgbClr val="000000">
                      <a:alpha val="43137"/>
                    </a:srgbClr>
                  </a:outerShdw>
                </a:effectLst>
                <a:latin typeface="+mn-lt"/>
              </a:rPr>
              <a:t/>
            </a:r>
            <a:br>
              <a:rPr lang="en-US" sz="1600" dirty="0">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1 </a:t>
            </a:r>
            <a:r>
              <a:rPr lang="en-US" sz="2000" b="1" dirty="0">
                <a:effectLst>
                  <a:outerShdw blurRad="38100" dist="38100" dir="2700000" algn="tl">
                    <a:srgbClr val="000000">
                      <a:alpha val="43137"/>
                    </a:srgbClr>
                  </a:outerShdw>
                </a:effectLst>
                <a:latin typeface="+mn-lt"/>
              </a:rPr>
              <a:t>Thessalonians </a:t>
            </a:r>
            <a:r>
              <a:rPr lang="en-US" sz="2000" b="1" dirty="0" smtClean="0">
                <a:effectLst>
                  <a:outerShdw blurRad="38100" dist="38100" dir="2700000" algn="tl">
                    <a:srgbClr val="000000">
                      <a:alpha val="43137"/>
                    </a:srgbClr>
                  </a:outerShdw>
                </a:effectLst>
                <a:latin typeface="+mn-lt"/>
              </a:rPr>
              <a:t>5:1-11 </a:t>
            </a:r>
            <a:r>
              <a:rPr lang="en-US" sz="2000" b="1" dirty="0">
                <a:effectLst>
                  <a:outerShdw blurRad="38100" dist="38100" dir="2700000" algn="tl">
                    <a:srgbClr val="000000">
                      <a:alpha val="43137"/>
                    </a:srgbClr>
                  </a:outerShdw>
                </a:effectLst>
                <a:latin typeface="+mn-lt"/>
              </a:rPr>
              <a:t>NET</a:t>
            </a:r>
          </a:p>
        </p:txBody>
      </p:sp>
    </p:spTree>
    <p:extLst>
      <p:ext uri="{BB962C8B-B14F-4D97-AF65-F5344CB8AC3E}">
        <p14:creationId xmlns:p14="http://schemas.microsoft.com/office/powerpoint/2010/main" val="2145072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201" y="1424670"/>
            <a:ext cx="11789229"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16 </a:t>
            </a:r>
            <a:r>
              <a:rPr lang="en-US" sz="3600" b="1" dirty="0">
                <a:effectLst>
                  <a:outerShdw blurRad="38100" dist="38100" dir="2700000" algn="tl">
                    <a:srgbClr val="000000">
                      <a:alpha val="43137"/>
                    </a:srgbClr>
                  </a:outerShdw>
                </a:effectLst>
                <a:latin typeface="+mn-lt"/>
              </a:rPr>
              <a:t>All Scripture is breathed out by God and profitable for teaching, for reproof, for correction, and for training in righteousness, </a:t>
            </a:r>
            <a:r>
              <a:rPr lang="en-US" sz="3600" b="1" baseline="30000" dirty="0">
                <a:effectLst>
                  <a:outerShdw blurRad="38100" dist="38100" dir="2700000" algn="tl">
                    <a:srgbClr val="000000">
                      <a:alpha val="43137"/>
                    </a:srgbClr>
                  </a:outerShdw>
                </a:effectLst>
                <a:latin typeface="+mn-lt"/>
              </a:rPr>
              <a:t>17 </a:t>
            </a:r>
            <a:r>
              <a:rPr lang="en-US" sz="3600" b="1" dirty="0">
                <a:effectLst>
                  <a:outerShdw blurRad="38100" dist="38100" dir="2700000" algn="tl">
                    <a:srgbClr val="000000">
                      <a:alpha val="43137"/>
                    </a:srgbClr>
                  </a:outerShdw>
                </a:effectLst>
                <a:latin typeface="+mn-lt"/>
              </a:rPr>
              <a:t>that the man of God may be complete, equipped for every good work.</a:t>
            </a: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r>
              <a:rPr lang="en-US" sz="3200" dirty="0" smtClean="0">
                <a:effectLst>
                  <a:outerShdw blurRad="38100" dist="38100" dir="2700000" algn="tl">
                    <a:srgbClr val="000000">
                      <a:alpha val="43137"/>
                    </a:srgbClr>
                  </a:outerShdw>
                </a:effectLst>
                <a:latin typeface="+mn-lt"/>
              </a:rPr>
              <a:t/>
            </a:r>
            <a:br>
              <a:rPr lang="en-US" sz="3200" dirty="0" smtClean="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2 Timothy 3:16-17 ESV</a:t>
            </a:r>
            <a:endParaRPr lang="en-US" sz="28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702608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715" y="2789005"/>
            <a:ext cx="11789229" cy="1325563"/>
          </a:xfrm>
        </p:spPr>
        <p:txBody>
          <a:bodyPr>
            <a:noAutofit/>
          </a:bodyPr>
          <a:lstStyle/>
          <a:p>
            <a:pPr algn="ctr"/>
            <a:r>
              <a:rPr lang="en-US" sz="2800" b="1" baseline="30000" dirty="0">
                <a:solidFill>
                  <a:srgbClr val="FF0000"/>
                </a:solidFill>
                <a:effectLst>
                  <a:outerShdw blurRad="38100" dist="38100" dir="2700000" algn="tl">
                    <a:srgbClr val="000000">
                      <a:alpha val="43137"/>
                    </a:srgbClr>
                  </a:outerShdw>
                </a:effectLst>
                <a:latin typeface="+mn-lt"/>
              </a:rPr>
              <a:t>1 </a:t>
            </a:r>
            <a:r>
              <a:rPr lang="en-US" sz="2800" b="1" dirty="0">
                <a:solidFill>
                  <a:srgbClr val="FF0000"/>
                </a:solidFill>
                <a:effectLst>
                  <a:outerShdw blurRad="38100" dist="38100" dir="2700000" algn="tl">
                    <a:srgbClr val="000000">
                      <a:alpha val="43137"/>
                    </a:srgbClr>
                  </a:outerShdw>
                </a:effectLst>
                <a:latin typeface="+mn-lt"/>
              </a:rPr>
              <a:t>Now on the topic of times and seasons, brothers and sisters, you have no need for anything to be written to you.  </a:t>
            </a:r>
            <a:r>
              <a:rPr lang="en-US" sz="2800" b="1" baseline="30000" dirty="0">
                <a:solidFill>
                  <a:srgbClr val="FF0000"/>
                </a:solidFill>
                <a:effectLst>
                  <a:outerShdw blurRad="38100" dist="38100" dir="2700000" algn="tl">
                    <a:srgbClr val="000000">
                      <a:alpha val="43137"/>
                    </a:srgbClr>
                  </a:outerShdw>
                </a:effectLst>
                <a:latin typeface="+mn-lt"/>
              </a:rPr>
              <a:t>2 </a:t>
            </a:r>
            <a:r>
              <a:rPr lang="en-US" sz="2800" b="1" dirty="0">
                <a:solidFill>
                  <a:srgbClr val="FF0000"/>
                </a:solidFill>
                <a:effectLst>
                  <a:outerShdw blurRad="38100" dist="38100" dir="2700000" algn="tl">
                    <a:srgbClr val="000000">
                      <a:alpha val="43137"/>
                    </a:srgbClr>
                  </a:outerShdw>
                </a:effectLst>
                <a:latin typeface="+mn-lt"/>
              </a:rPr>
              <a:t>For you know quite well that the day of the Lord will come in the same way as a thief in the night.</a:t>
            </a:r>
            <a:r>
              <a:rPr lang="en-US" sz="2800" b="1" dirty="0">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3 </a:t>
            </a:r>
            <a:r>
              <a:rPr lang="en-US" sz="2800" b="1" dirty="0">
                <a:effectLst>
                  <a:outerShdw blurRad="38100" dist="38100" dir="2700000" algn="tl">
                    <a:srgbClr val="000000">
                      <a:alpha val="43137"/>
                    </a:srgbClr>
                  </a:outerShdw>
                </a:effectLst>
                <a:latin typeface="+mn-lt"/>
              </a:rPr>
              <a:t>Now when they are saying, “There is peace and security,” then sudden destruction comes on them, like labor pains on a pregnant woman, and they will surely not escape.  </a:t>
            </a:r>
            <a:r>
              <a:rPr lang="en-US" sz="2800" b="1" baseline="30000" dirty="0">
                <a:effectLst>
                  <a:outerShdw blurRad="38100" dist="38100" dir="2700000" algn="tl">
                    <a:srgbClr val="000000">
                      <a:alpha val="43137"/>
                    </a:srgbClr>
                  </a:outerShdw>
                </a:effectLst>
                <a:latin typeface="+mn-lt"/>
              </a:rPr>
              <a:t>4 </a:t>
            </a:r>
            <a:r>
              <a:rPr lang="en-US" sz="2800" b="1" dirty="0">
                <a:effectLst>
                  <a:outerShdw blurRad="38100" dist="38100" dir="2700000" algn="tl">
                    <a:srgbClr val="000000">
                      <a:alpha val="43137"/>
                    </a:srgbClr>
                  </a:outerShdw>
                </a:effectLst>
                <a:latin typeface="+mn-lt"/>
              </a:rPr>
              <a:t>But you, brothers and sisters, are not in the darkness for the day to overtake you like a thief would.  </a:t>
            </a:r>
            <a:r>
              <a:rPr lang="en-US" sz="2800" b="1" baseline="30000" dirty="0">
                <a:effectLst>
                  <a:outerShdw blurRad="38100" dist="38100" dir="2700000" algn="tl">
                    <a:srgbClr val="000000">
                      <a:alpha val="43137"/>
                    </a:srgbClr>
                  </a:outerShdw>
                </a:effectLst>
                <a:latin typeface="+mn-lt"/>
              </a:rPr>
              <a:t>5 </a:t>
            </a:r>
            <a:r>
              <a:rPr lang="en-US" sz="2800" b="1" dirty="0">
                <a:effectLst>
                  <a:outerShdw blurRad="38100" dist="38100" dir="2700000" algn="tl">
                    <a:srgbClr val="000000">
                      <a:alpha val="43137"/>
                    </a:srgbClr>
                  </a:outerShdw>
                </a:effectLst>
                <a:latin typeface="+mn-lt"/>
              </a:rPr>
              <a:t>For you all are sons of the light and sons of the day. We are not of the night nor of the darkness.  </a:t>
            </a:r>
            <a:r>
              <a:rPr lang="en-US" sz="2800" b="1" baseline="30000" dirty="0">
                <a:effectLst>
                  <a:outerShdw blurRad="38100" dist="38100" dir="2700000" algn="tl">
                    <a:srgbClr val="000000">
                      <a:alpha val="43137"/>
                    </a:srgbClr>
                  </a:outerShdw>
                </a:effectLst>
                <a:latin typeface="+mn-lt"/>
              </a:rPr>
              <a:t>6 </a:t>
            </a:r>
            <a:r>
              <a:rPr lang="en-US" sz="2800" b="1" dirty="0">
                <a:effectLst>
                  <a:outerShdw blurRad="38100" dist="38100" dir="2700000" algn="tl">
                    <a:srgbClr val="000000">
                      <a:alpha val="43137"/>
                    </a:srgbClr>
                  </a:outerShdw>
                </a:effectLst>
                <a:latin typeface="+mn-lt"/>
              </a:rPr>
              <a:t>So then we must not sleep as the rest, but must stay alert and sober.  </a:t>
            </a:r>
            <a:r>
              <a:rPr lang="en-US" sz="2800" b="1" baseline="30000" dirty="0">
                <a:effectLst>
                  <a:outerShdw blurRad="38100" dist="38100" dir="2700000" algn="tl">
                    <a:srgbClr val="000000">
                      <a:alpha val="43137"/>
                    </a:srgbClr>
                  </a:outerShdw>
                </a:effectLst>
                <a:latin typeface="+mn-lt"/>
              </a:rPr>
              <a:t>7 </a:t>
            </a:r>
            <a:r>
              <a:rPr lang="en-US" sz="2800" b="1" dirty="0">
                <a:effectLst>
                  <a:outerShdw blurRad="38100" dist="38100" dir="2700000" algn="tl">
                    <a:srgbClr val="000000">
                      <a:alpha val="43137"/>
                    </a:srgbClr>
                  </a:outerShdw>
                </a:effectLst>
                <a:latin typeface="+mn-lt"/>
              </a:rPr>
              <a:t>For those who sleep, sleep at night and those who get drunk are drunk at night.  </a:t>
            </a:r>
            <a:r>
              <a:rPr lang="en-US" sz="2800" b="1" baseline="30000" dirty="0">
                <a:effectLst>
                  <a:outerShdw blurRad="38100" dist="38100" dir="2700000" algn="tl">
                    <a:srgbClr val="000000">
                      <a:alpha val="43137"/>
                    </a:srgbClr>
                  </a:outerShdw>
                </a:effectLst>
                <a:latin typeface="+mn-lt"/>
              </a:rPr>
              <a:t>8 </a:t>
            </a:r>
            <a:r>
              <a:rPr lang="en-US" sz="2800" b="1" dirty="0">
                <a:effectLst>
                  <a:outerShdw blurRad="38100" dist="38100" dir="2700000" algn="tl">
                    <a:srgbClr val="000000">
                      <a:alpha val="43137"/>
                    </a:srgbClr>
                  </a:outerShdw>
                </a:effectLst>
                <a:latin typeface="+mn-lt"/>
              </a:rPr>
              <a:t>But since we are of the day, we must stay sober </a:t>
            </a:r>
            <a:r>
              <a:rPr lang="en-US" sz="2800" b="1" i="1" dirty="0">
                <a:effectLst>
                  <a:outerShdw blurRad="38100" dist="38100" dir="2700000" algn="tl">
                    <a:srgbClr val="000000">
                      <a:alpha val="43137"/>
                    </a:srgbClr>
                  </a:outerShdw>
                </a:effectLst>
                <a:latin typeface="+mn-lt"/>
              </a:rPr>
              <a:t>by putting on the breastplate</a:t>
            </a:r>
            <a:r>
              <a:rPr lang="en-US" sz="2800" b="1" dirty="0">
                <a:effectLst>
                  <a:outerShdw blurRad="38100" dist="38100" dir="2700000" algn="tl">
                    <a:srgbClr val="000000">
                      <a:alpha val="43137"/>
                    </a:srgbClr>
                  </a:outerShdw>
                </a:effectLst>
                <a:latin typeface="+mn-lt"/>
              </a:rPr>
              <a:t> of faith and love and as </a:t>
            </a:r>
            <a:r>
              <a:rPr lang="en-US" sz="2800" b="1" i="1" dirty="0">
                <a:effectLst>
                  <a:outerShdw blurRad="38100" dist="38100" dir="2700000" algn="tl">
                    <a:srgbClr val="000000">
                      <a:alpha val="43137"/>
                    </a:srgbClr>
                  </a:outerShdw>
                </a:effectLst>
                <a:latin typeface="+mn-lt"/>
              </a:rPr>
              <a:t>a helmet</a:t>
            </a:r>
            <a:r>
              <a:rPr lang="en-US" sz="2800" b="1" dirty="0">
                <a:effectLst>
                  <a:outerShdw blurRad="38100" dist="38100" dir="2700000" algn="tl">
                    <a:srgbClr val="000000">
                      <a:alpha val="43137"/>
                    </a:srgbClr>
                  </a:outerShdw>
                </a:effectLst>
                <a:latin typeface="+mn-lt"/>
              </a:rPr>
              <a:t> our hope </a:t>
            </a:r>
            <a:r>
              <a:rPr lang="en-US" sz="2800" b="1" i="1" dirty="0">
                <a:effectLst>
                  <a:outerShdw blurRad="38100" dist="38100" dir="2700000" algn="tl">
                    <a:srgbClr val="000000">
                      <a:alpha val="43137"/>
                    </a:srgbClr>
                  </a:outerShdw>
                </a:effectLst>
                <a:latin typeface="+mn-lt"/>
              </a:rPr>
              <a:t>for salvation</a:t>
            </a:r>
            <a:r>
              <a:rPr lang="en-US" sz="2800" b="1" dirty="0">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9 </a:t>
            </a:r>
            <a:r>
              <a:rPr lang="en-US" sz="2800" b="1" dirty="0">
                <a:effectLst>
                  <a:outerShdw blurRad="38100" dist="38100" dir="2700000" algn="tl">
                    <a:srgbClr val="000000">
                      <a:alpha val="43137"/>
                    </a:srgbClr>
                  </a:outerShdw>
                </a:effectLst>
                <a:latin typeface="+mn-lt"/>
              </a:rPr>
              <a:t>For God did not destine us for wrath but for gaining salvation through our Lord Jesus Christ.  </a:t>
            </a:r>
            <a:r>
              <a:rPr lang="en-US" sz="2800" b="1" baseline="30000" dirty="0">
                <a:effectLst>
                  <a:outerShdw blurRad="38100" dist="38100" dir="2700000" algn="tl">
                    <a:srgbClr val="000000">
                      <a:alpha val="43137"/>
                    </a:srgbClr>
                  </a:outerShdw>
                </a:effectLst>
                <a:latin typeface="+mn-lt"/>
              </a:rPr>
              <a:t>10 </a:t>
            </a:r>
            <a:r>
              <a:rPr lang="en-US" sz="2800" b="1" dirty="0">
                <a:effectLst>
                  <a:outerShdw blurRad="38100" dist="38100" dir="2700000" algn="tl">
                    <a:srgbClr val="000000">
                      <a:alpha val="43137"/>
                    </a:srgbClr>
                  </a:outerShdw>
                </a:effectLst>
                <a:latin typeface="+mn-lt"/>
              </a:rPr>
              <a:t>He died for us so that whether we are alert or asleep we will come to life together with him.  </a:t>
            </a:r>
            <a:r>
              <a:rPr lang="en-US" sz="2800" b="1" baseline="30000" dirty="0">
                <a:effectLst>
                  <a:outerShdw blurRad="38100" dist="38100" dir="2700000" algn="tl">
                    <a:srgbClr val="000000">
                      <a:alpha val="43137"/>
                    </a:srgbClr>
                  </a:outerShdw>
                </a:effectLst>
                <a:latin typeface="+mn-lt"/>
              </a:rPr>
              <a:t>11 </a:t>
            </a:r>
            <a:r>
              <a:rPr lang="en-US" sz="2800" b="1" dirty="0">
                <a:effectLst>
                  <a:outerShdw blurRad="38100" dist="38100" dir="2700000" algn="tl">
                    <a:srgbClr val="000000">
                      <a:alpha val="43137"/>
                    </a:srgbClr>
                  </a:outerShdw>
                </a:effectLst>
                <a:latin typeface="+mn-lt"/>
              </a:rPr>
              <a:t>Therefore encourage one another and build up each other, just as you are in fact doing.</a:t>
            </a:r>
            <a:r>
              <a:rPr lang="en-US" sz="3200" dirty="0"/>
              <a:t/>
            </a:r>
            <a:br>
              <a:rPr lang="en-US" sz="3200" dirty="0"/>
            </a:br>
            <a:r>
              <a:rPr lang="en-US" sz="1600" dirty="0">
                <a:effectLst>
                  <a:outerShdw blurRad="38100" dist="38100" dir="2700000" algn="tl">
                    <a:srgbClr val="000000">
                      <a:alpha val="43137"/>
                    </a:srgbClr>
                  </a:outerShdw>
                </a:effectLst>
                <a:latin typeface="+mn-lt"/>
              </a:rPr>
              <a:t/>
            </a:r>
            <a:br>
              <a:rPr lang="en-US" sz="1600" dirty="0">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1 </a:t>
            </a:r>
            <a:r>
              <a:rPr lang="en-US" sz="2000" b="1" dirty="0">
                <a:effectLst>
                  <a:outerShdw blurRad="38100" dist="38100" dir="2700000" algn="tl">
                    <a:srgbClr val="000000">
                      <a:alpha val="43137"/>
                    </a:srgbClr>
                  </a:outerShdw>
                </a:effectLst>
                <a:latin typeface="+mn-lt"/>
              </a:rPr>
              <a:t>Thessalonians </a:t>
            </a:r>
            <a:r>
              <a:rPr lang="en-US" sz="2000" b="1" dirty="0" smtClean="0">
                <a:effectLst>
                  <a:outerShdw blurRad="38100" dist="38100" dir="2700000" algn="tl">
                    <a:srgbClr val="000000">
                      <a:alpha val="43137"/>
                    </a:srgbClr>
                  </a:outerShdw>
                </a:effectLst>
                <a:latin typeface="+mn-lt"/>
              </a:rPr>
              <a:t>5:1-11 </a:t>
            </a:r>
            <a:r>
              <a:rPr lang="en-US" sz="2000" b="1" dirty="0">
                <a:effectLst>
                  <a:outerShdw blurRad="38100" dist="38100" dir="2700000" algn="tl">
                    <a:srgbClr val="000000">
                      <a:alpha val="43137"/>
                    </a:srgbClr>
                  </a:outerShdw>
                </a:effectLst>
                <a:latin typeface="+mn-lt"/>
              </a:rPr>
              <a:t>NET</a:t>
            </a:r>
          </a:p>
        </p:txBody>
      </p:sp>
    </p:spTree>
    <p:extLst>
      <p:ext uri="{BB962C8B-B14F-4D97-AF65-F5344CB8AC3E}">
        <p14:creationId xmlns:p14="http://schemas.microsoft.com/office/powerpoint/2010/main" val="3858866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629" y="350611"/>
            <a:ext cx="10515600" cy="1325563"/>
          </a:xfrm>
        </p:spPr>
        <p:txBody>
          <a:bodyPr/>
          <a:lstStyle/>
          <a:p>
            <a:r>
              <a:rPr lang="en-US" i="1" dirty="0" smtClean="0">
                <a:effectLst>
                  <a:outerShdw blurRad="38100" dist="38100" dir="2700000" algn="tl">
                    <a:srgbClr val="000000">
                      <a:alpha val="43137"/>
                    </a:srgbClr>
                  </a:outerShdw>
                </a:effectLst>
                <a:latin typeface="+mn-lt"/>
              </a:rPr>
              <a:t>No Excuses</a:t>
            </a:r>
            <a:endParaRPr lang="en-US" i="1"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507999" y="1480457"/>
            <a:ext cx="11234058" cy="4696506"/>
          </a:xfrm>
        </p:spPr>
        <p:txBody>
          <a:bodyPr>
            <a:normAutofit fontScale="92500" lnSpcReduction="10000"/>
          </a:bodyPr>
          <a:lstStyle/>
          <a:p>
            <a:r>
              <a:rPr lang="en-US" dirty="0">
                <a:effectLst>
                  <a:outerShdw blurRad="38100" dist="38100" dir="2700000" algn="tl">
                    <a:srgbClr val="000000">
                      <a:alpha val="43137"/>
                    </a:srgbClr>
                  </a:outerShdw>
                </a:effectLst>
              </a:rPr>
              <a:t>Romans 1:18-21 NET - </a:t>
            </a:r>
            <a:r>
              <a:rPr lang="en-US" b="1" baseline="30000" dirty="0">
                <a:effectLst>
                  <a:outerShdw blurRad="38100" dist="38100" dir="2700000" algn="tl">
                    <a:srgbClr val="000000">
                      <a:alpha val="43137"/>
                    </a:srgbClr>
                  </a:outerShdw>
                </a:effectLst>
              </a:rPr>
              <a:t>18 </a:t>
            </a:r>
            <a:r>
              <a:rPr lang="en-US" b="1" dirty="0">
                <a:effectLst>
                  <a:outerShdw blurRad="38100" dist="38100" dir="2700000" algn="tl">
                    <a:srgbClr val="000000">
                      <a:alpha val="43137"/>
                    </a:srgbClr>
                  </a:outerShdw>
                </a:effectLst>
              </a:rPr>
              <a:t>For the wrath of God is revealed from heaven against all ungodliness and unrighteousness of people who suppress the truth by their unrighteousness, </a:t>
            </a:r>
            <a:r>
              <a:rPr lang="en-US" b="1" baseline="30000" dirty="0">
                <a:effectLst>
                  <a:outerShdw blurRad="38100" dist="38100" dir="2700000" algn="tl">
                    <a:srgbClr val="000000">
                      <a:alpha val="43137"/>
                    </a:srgbClr>
                  </a:outerShdw>
                </a:effectLst>
              </a:rPr>
              <a:t>19 </a:t>
            </a:r>
            <a:r>
              <a:rPr lang="en-US" b="1" dirty="0">
                <a:effectLst>
                  <a:outerShdw blurRad="38100" dist="38100" dir="2700000" algn="tl">
                    <a:srgbClr val="000000">
                      <a:alpha val="43137"/>
                    </a:srgbClr>
                  </a:outerShdw>
                </a:effectLst>
              </a:rPr>
              <a:t>because what can be known about God is plain to them, because God has made it plain to them. </a:t>
            </a:r>
            <a:r>
              <a:rPr lang="en-US" b="1" baseline="30000" dirty="0">
                <a:effectLst>
                  <a:outerShdw blurRad="38100" dist="38100" dir="2700000" algn="tl">
                    <a:srgbClr val="000000">
                      <a:alpha val="43137"/>
                    </a:srgbClr>
                  </a:outerShdw>
                </a:effectLst>
              </a:rPr>
              <a:t>20</a:t>
            </a:r>
            <a:r>
              <a:rPr lang="en-US" b="1" dirty="0">
                <a:effectLst>
                  <a:outerShdw blurRad="38100" dist="38100" dir="2700000" algn="tl">
                    <a:srgbClr val="000000">
                      <a:alpha val="43137"/>
                    </a:srgbClr>
                  </a:outerShdw>
                </a:effectLst>
              </a:rPr>
              <a:t> For since the creation of the world his invisible attributes—his eternal power and divine nature—have been clearly seen, because they are understood through what has been made. So people are without excuse. </a:t>
            </a:r>
            <a:r>
              <a:rPr lang="en-US" b="1" baseline="30000" dirty="0">
                <a:effectLst>
                  <a:outerShdw blurRad="38100" dist="38100" dir="2700000" algn="tl">
                    <a:srgbClr val="000000">
                      <a:alpha val="43137"/>
                    </a:srgbClr>
                  </a:outerShdw>
                </a:effectLst>
              </a:rPr>
              <a:t>21</a:t>
            </a:r>
            <a:r>
              <a:rPr lang="en-US" b="1" dirty="0">
                <a:effectLst>
                  <a:outerShdw blurRad="38100" dist="38100" dir="2700000" algn="tl">
                    <a:srgbClr val="000000">
                      <a:alpha val="43137"/>
                    </a:srgbClr>
                  </a:outerShdw>
                </a:effectLst>
              </a:rPr>
              <a:t> For although they knew God, they did not glorify him as God or give him thanks, </a:t>
            </a:r>
            <a:r>
              <a:rPr lang="en-US" b="1" dirty="0" smtClean="0">
                <a:effectLst>
                  <a:outerShdw blurRad="38100" dist="38100" dir="2700000" algn="tl">
                    <a:srgbClr val="000000">
                      <a:alpha val="43137"/>
                    </a:srgbClr>
                  </a:outerShdw>
                </a:effectLst>
              </a:rPr>
              <a:t>but </a:t>
            </a:r>
            <a:r>
              <a:rPr lang="en-US" b="1" dirty="0">
                <a:effectLst>
                  <a:outerShdw blurRad="38100" dist="38100" dir="2700000" algn="tl">
                    <a:srgbClr val="000000">
                      <a:alpha val="43137"/>
                    </a:srgbClr>
                  </a:outerShdw>
                </a:effectLst>
              </a:rPr>
              <a:t>they became futile in their thoughts and their senseless hearts were darkened. </a:t>
            </a:r>
            <a:r>
              <a:rPr lang="en-US" b="1" dirty="0" smtClean="0">
                <a:effectLst>
                  <a:outerShdw blurRad="38100" dist="38100" dir="2700000" algn="tl">
                    <a:srgbClr val="000000">
                      <a:alpha val="43137"/>
                    </a:srgbClr>
                  </a:outerShdw>
                </a:effectLst>
              </a:rPr>
              <a:t/>
            </a:r>
            <a:br>
              <a:rPr lang="en-US" b="1" dirty="0" smtClean="0">
                <a:effectLst>
                  <a:outerShdw blurRad="38100" dist="38100" dir="2700000" algn="tl">
                    <a:srgbClr val="000000">
                      <a:alpha val="43137"/>
                    </a:srgbClr>
                  </a:outerShdw>
                </a:effectLst>
              </a:rPr>
            </a:br>
            <a:endParaRPr lang="en-US" b="1" dirty="0" smtClean="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Romans </a:t>
            </a:r>
            <a:r>
              <a:rPr lang="en-US" dirty="0">
                <a:effectLst>
                  <a:outerShdw blurRad="38100" dist="38100" dir="2700000" algn="tl">
                    <a:srgbClr val="000000">
                      <a:alpha val="43137"/>
                    </a:srgbClr>
                  </a:outerShdw>
                </a:effectLst>
              </a:rPr>
              <a:t>1:32 NET </a:t>
            </a:r>
            <a:r>
              <a:rPr lang="en-US" b="1" dirty="0">
                <a:effectLst>
                  <a:outerShdw blurRad="38100" dist="38100" dir="2700000" algn="tl">
                    <a:srgbClr val="000000">
                      <a:alpha val="43137"/>
                    </a:srgbClr>
                  </a:outerShdw>
                </a:effectLst>
              </a:rPr>
              <a:t>- </a:t>
            </a:r>
            <a:r>
              <a:rPr lang="en-US" b="1" baseline="30000" dirty="0">
                <a:effectLst>
                  <a:outerShdw blurRad="38100" dist="38100" dir="2700000" algn="tl">
                    <a:srgbClr val="000000">
                      <a:alpha val="43137"/>
                    </a:srgbClr>
                  </a:outerShdw>
                </a:effectLst>
              </a:rPr>
              <a:t>32 </a:t>
            </a:r>
            <a:r>
              <a:rPr lang="en-US" b="1" dirty="0">
                <a:effectLst>
                  <a:outerShdw blurRad="38100" dist="38100" dir="2700000" algn="tl">
                    <a:srgbClr val="000000">
                      <a:alpha val="43137"/>
                    </a:srgbClr>
                  </a:outerShdw>
                </a:effectLst>
              </a:rPr>
              <a:t>Although they fully know God’s righteous decree that those who practice such things deserve to die, they not only do them but also approve of those who practice them.</a:t>
            </a:r>
          </a:p>
          <a:p>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76199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715" y="2789005"/>
            <a:ext cx="11789229" cy="1325563"/>
          </a:xfrm>
        </p:spPr>
        <p:txBody>
          <a:bodyPr>
            <a:noAutofit/>
          </a:bodyPr>
          <a:lstStyle/>
          <a:p>
            <a:pPr algn="ctr"/>
            <a:r>
              <a:rPr lang="en-US" sz="2800" b="1" baseline="30000" dirty="0">
                <a:effectLst>
                  <a:outerShdw blurRad="38100" dist="38100" dir="2700000" algn="tl">
                    <a:srgbClr val="000000">
                      <a:alpha val="43137"/>
                    </a:srgbClr>
                  </a:outerShdw>
                </a:effectLst>
                <a:latin typeface="+mn-lt"/>
              </a:rPr>
              <a:t>1 </a:t>
            </a:r>
            <a:r>
              <a:rPr lang="en-US" sz="2800" b="1" dirty="0">
                <a:effectLst>
                  <a:outerShdw blurRad="38100" dist="38100" dir="2700000" algn="tl">
                    <a:srgbClr val="000000">
                      <a:alpha val="43137"/>
                    </a:srgbClr>
                  </a:outerShdw>
                </a:effectLst>
                <a:latin typeface="+mn-lt"/>
              </a:rPr>
              <a:t>Now on the topic of times and seasons, brothers and sisters, you have no need for anything to be written to you.  </a:t>
            </a:r>
            <a:r>
              <a:rPr lang="en-US" sz="2800" b="1" baseline="30000" dirty="0">
                <a:effectLst>
                  <a:outerShdw blurRad="38100" dist="38100" dir="2700000" algn="tl">
                    <a:srgbClr val="000000">
                      <a:alpha val="43137"/>
                    </a:srgbClr>
                  </a:outerShdw>
                </a:effectLst>
                <a:latin typeface="+mn-lt"/>
              </a:rPr>
              <a:t>2 </a:t>
            </a:r>
            <a:r>
              <a:rPr lang="en-US" sz="2800" b="1" dirty="0">
                <a:effectLst>
                  <a:outerShdw blurRad="38100" dist="38100" dir="2700000" algn="tl">
                    <a:srgbClr val="000000">
                      <a:alpha val="43137"/>
                    </a:srgbClr>
                  </a:outerShdw>
                </a:effectLst>
                <a:latin typeface="+mn-lt"/>
              </a:rPr>
              <a:t>For you know quite well that the day of the Lord will come in the same way as a thief in the night</a:t>
            </a:r>
            <a:r>
              <a:rPr lang="en-US" sz="2800" b="1" dirty="0">
                <a:solidFill>
                  <a:srgbClr val="FF0000"/>
                </a:solidFill>
                <a:effectLst>
                  <a:outerShdw blurRad="38100" dist="38100" dir="2700000" algn="tl">
                    <a:srgbClr val="000000">
                      <a:alpha val="43137"/>
                    </a:srgbClr>
                  </a:outerShdw>
                </a:effectLst>
                <a:latin typeface="+mn-lt"/>
              </a:rPr>
              <a:t>.  </a:t>
            </a:r>
            <a:r>
              <a:rPr lang="en-US" sz="2800" b="1" baseline="30000" dirty="0">
                <a:solidFill>
                  <a:srgbClr val="FF0000"/>
                </a:solidFill>
                <a:effectLst>
                  <a:outerShdw blurRad="38100" dist="38100" dir="2700000" algn="tl">
                    <a:srgbClr val="000000">
                      <a:alpha val="43137"/>
                    </a:srgbClr>
                  </a:outerShdw>
                </a:effectLst>
                <a:latin typeface="+mn-lt"/>
              </a:rPr>
              <a:t>3 </a:t>
            </a:r>
            <a:r>
              <a:rPr lang="en-US" sz="2800" b="1" dirty="0">
                <a:solidFill>
                  <a:srgbClr val="FF0000"/>
                </a:solidFill>
                <a:effectLst>
                  <a:outerShdw blurRad="38100" dist="38100" dir="2700000" algn="tl">
                    <a:srgbClr val="000000">
                      <a:alpha val="43137"/>
                    </a:srgbClr>
                  </a:outerShdw>
                </a:effectLst>
                <a:latin typeface="+mn-lt"/>
              </a:rPr>
              <a:t>Now when they are saying, “There is peace and security,” then sudden destruction comes on them, like labor pains on a pregnant woman, and they will surely not escape.  </a:t>
            </a:r>
            <a:r>
              <a:rPr lang="en-US" sz="2800" b="1" baseline="30000" dirty="0">
                <a:effectLst>
                  <a:outerShdw blurRad="38100" dist="38100" dir="2700000" algn="tl">
                    <a:srgbClr val="000000">
                      <a:alpha val="43137"/>
                    </a:srgbClr>
                  </a:outerShdw>
                </a:effectLst>
                <a:latin typeface="+mn-lt"/>
              </a:rPr>
              <a:t>4 </a:t>
            </a:r>
            <a:r>
              <a:rPr lang="en-US" sz="2800" b="1" dirty="0">
                <a:effectLst>
                  <a:outerShdw blurRad="38100" dist="38100" dir="2700000" algn="tl">
                    <a:srgbClr val="000000">
                      <a:alpha val="43137"/>
                    </a:srgbClr>
                  </a:outerShdw>
                </a:effectLst>
                <a:latin typeface="+mn-lt"/>
              </a:rPr>
              <a:t>But you, brothers and sisters, are not in the darkness for the day to overtake you like a thief would.  </a:t>
            </a:r>
            <a:r>
              <a:rPr lang="en-US" sz="2800" b="1" baseline="30000" dirty="0">
                <a:effectLst>
                  <a:outerShdw blurRad="38100" dist="38100" dir="2700000" algn="tl">
                    <a:srgbClr val="000000">
                      <a:alpha val="43137"/>
                    </a:srgbClr>
                  </a:outerShdw>
                </a:effectLst>
                <a:latin typeface="+mn-lt"/>
              </a:rPr>
              <a:t>5 </a:t>
            </a:r>
            <a:r>
              <a:rPr lang="en-US" sz="2800" b="1" dirty="0">
                <a:effectLst>
                  <a:outerShdw blurRad="38100" dist="38100" dir="2700000" algn="tl">
                    <a:srgbClr val="000000">
                      <a:alpha val="43137"/>
                    </a:srgbClr>
                  </a:outerShdw>
                </a:effectLst>
                <a:latin typeface="+mn-lt"/>
              </a:rPr>
              <a:t>For you all are sons of the light and sons of the day. We are not of the night nor of the darkness.  </a:t>
            </a:r>
            <a:r>
              <a:rPr lang="en-US" sz="2800" b="1" baseline="30000" dirty="0">
                <a:effectLst>
                  <a:outerShdw blurRad="38100" dist="38100" dir="2700000" algn="tl">
                    <a:srgbClr val="000000">
                      <a:alpha val="43137"/>
                    </a:srgbClr>
                  </a:outerShdw>
                </a:effectLst>
                <a:latin typeface="+mn-lt"/>
              </a:rPr>
              <a:t>6 </a:t>
            </a:r>
            <a:r>
              <a:rPr lang="en-US" sz="2800" b="1" dirty="0">
                <a:effectLst>
                  <a:outerShdw blurRad="38100" dist="38100" dir="2700000" algn="tl">
                    <a:srgbClr val="000000">
                      <a:alpha val="43137"/>
                    </a:srgbClr>
                  </a:outerShdw>
                </a:effectLst>
                <a:latin typeface="+mn-lt"/>
              </a:rPr>
              <a:t>So then we must not sleep as the rest, but must stay alert and sober.  </a:t>
            </a:r>
            <a:r>
              <a:rPr lang="en-US" sz="2800" b="1" baseline="30000" dirty="0">
                <a:effectLst>
                  <a:outerShdw blurRad="38100" dist="38100" dir="2700000" algn="tl">
                    <a:srgbClr val="000000">
                      <a:alpha val="43137"/>
                    </a:srgbClr>
                  </a:outerShdw>
                </a:effectLst>
                <a:latin typeface="+mn-lt"/>
              </a:rPr>
              <a:t>7 </a:t>
            </a:r>
            <a:r>
              <a:rPr lang="en-US" sz="2800" b="1" dirty="0">
                <a:effectLst>
                  <a:outerShdw blurRad="38100" dist="38100" dir="2700000" algn="tl">
                    <a:srgbClr val="000000">
                      <a:alpha val="43137"/>
                    </a:srgbClr>
                  </a:outerShdw>
                </a:effectLst>
                <a:latin typeface="+mn-lt"/>
              </a:rPr>
              <a:t>For those who sleep, sleep at night and those who get drunk are drunk at night.  </a:t>
            </a:r>
            <a:r>
              <a:rPr lang="en-US" sz="2800" b="1" baseline="30000" dirty="0">
                <a:effectLst>
                  <a:outerShdw blurRad="38100" dist="38100" dir="2700000" algn="tl">
                    <a:srgbClr val="000000">
                      <a:alpha val="43137"/>
                    </a:srgbClr>
                  </a:outerShdw>
                </a:effectLst>
                <a:latin typeface="+mn-lt"/>
              </a:rPr>
              <a:t>8 </a:t>
            </a:r>
            <a:r>
              <a:rPr lang="en-US" sz="2800" b="1" dirty="0">
                <a:effectLst>
                  <a:outerShdw blurRad="38100" dist="38100" dir="2700000" algn="tl">
                    <a:srgbClr val="000000">
                      <a:alpha val="43137"/>
                    </a:srgbClr>
                  </a:outerShdw>
                </a:effectLst>
                <a:latin typeface="+mn-lt"/>
              </a:rPr>
              <a:t>But since we are of the day, we must stay sober </a:t>
            </a:r>
            <a:r>
              <a:rPr lang="en-US" sz="2800" b="1" i="1" dirty="0">
                <a:effectLst>
                  <a:outerShdw blurRad="38100" dist="38100" dir="2700000" algn="tl">
                    <a:srgbClr val="000000">
                      <a:alpha val="43137"/>
                    </a:srgbClr>
                  </a:outerShdw>
                </a:effectLst>
                <a:latin typeface="+mn-lt"/>
              </a:rPr>
              <a:t>by putting on the breastplate</a:t>
            </a:r>
            <a:r>
              <a:rPr lang="en-US" sz="2800" b="1" dirty="0">
                <a:effectLst>
                  <a:outerShdw blurRad="38100" dist="38100" dir="2700000" algn="tl">
                    <a:srgbClr val="000000">
                      <a:alpha val="43137"/>
                    </a:srgbClr>
                  </a:outerShdw>
                </a:effectLst>
                <a:latin typeface="+mn-lt"/>
              </a:rPr>
              <a:t> of faith and love and as </a:t>
            </a:r>
            <a:r>
              <a:rPr lang="en-US" sz="2800" b="1" i="1" dirty="0">
                <a:effectLst>
                  <a:outerShdw blurRad="38100" dist="38100" dir="2700000" algn="tl">
                    <a:srgbClr val="000000">
                      <a:alpha val="43137"/>
                    </a:srgbClr>
                  </a:outerShdw>
                </a:effectLst>
                <a:latin typeface="+mn-lt"/>
              </a:rPr>
              <a:t>a helmet</a:t>
            </a:r>
            <a:r>
              <a:rPr lang="en-US" sz="2800" b="1" dirty="0">
                <a:effectLst>
                  <a:outerShdw blurRad="38100" dist="38100" dir="2700000" algn="tl">
                    <a:srgbClr val="000000">
                      <a:alpha val="43137"/>
                    </a:srgbClr>
                  </a:outerShdw>
                </a:effectLst>
                <a:latin typeface="+mn-lt"/>
              </a:rPr>
              <a:t> our hope </a:t>
            </a:r>
            <a:r>
              <a:rPr lang="en-US" sz="2800" b="1" i="1" dirty="0">
                <a:effectLst>
                  <a:outerShdw blurRad="38100" dist="38100" dir="2700000" algn="tl">
                    <a:srgbClr val="000000">
                      <a:alpha val="43137"/>
                    </a:srgbClr>
                  </a:outerShdw>
                </a:effectLst>
                <a:latin typeface="+mn-lt"/>
              </a:rPr>
              <a:t>for salvation</a:t>
            </a:r>
            <a:r>
              <a:rPr lang="en-US" sz="2800" b="1" dirty="0">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9 </a:t>
            </a:r>
            <a:r>
              <a:rPr lang="en-US" sz="2800" b="1" dirty="0">
                <a:effectLst>
                  <a:outerShdw blurRad="38100" dist="38100" dir="2700000" algn="tl">
                    <a:srgbClr val="000000">
                      <a:alpha val="43137"/>
                    </a:srgbClr>
                  </a:outerShdw>
                </a:effectLst>
                <a:latin typeface="+mn-lt"/>
              </a:rPr>
              <a:t>For God did not destine us for wrath but for gaining salvation through our Lord Jesus Christ.  </a:t>
            </a:r>
            <a:r>
              <a:rPr lang="en-US" sz="2800" b="1" baseline="30000" dirty="0">
                <a:effectLst>
                  <a:outerShdw blurRad="38100" dist="38100" dir="2700000" algn="tl">
                    <a:srgbClr val="000000">
                      <a:alpha val="43137"/>
                    </a:srgbClr>
                  </a:outerShdw>
                </a:effectLst>
                <a:latin typeface="+mn-lt"/>
              </a:rPr>
              <a:t>10 </a:t>
            </a:r>
            <a:r>
              <a:rPr lang="en-US" sz="2800" b="1" dirty="0">
                <a:effectLst>
                  <a:outerShdw blurRad="38100" dist="38100" dir="2700000" algn="tl">
                    <a:srgbClr val="000000">
                      <a:alpha val="43137"/>
                    </a:srgbClr>
                  </a:outerShdw>
                </a:effectLst>
                <a:latin typeface="+mn-lt"/>
              </a:rPr>
              <a:t>He died for us so that whether we are alert or asleep we will come to life together with him.  </a:t>
            </a:r>
            <a:r>
              <a:rPr lang="en-US" sz="2800" b="1" baseline="30000" dirty="0">
                <a:effectLst>
                  <a:outerShdw blurRad="38100" dist="38100" dir="2700000" algn="tl">
                    <a:srgbClr val="000000">
                      <a:alpha val="43137"/>
                    </a:srgbClr>
                  </a:outerShdw>
                </a:effectLst>
                <a:latin typeface="+mn-lt"/>
              </a:rPr>
              <a:t>11 </a:t>
            </a:r>
            <a:r>
              <a:rPr lang="en-US" sz="2800" b="1" dirty="0">
                <a:effectLst>
                  <a:outerShdw blurRad="38100" dist="38100" dir="2700000" algn="tl">
                    <a:srgbClr val="000000">
                      <a:alpha val="43137"/>
                    </a:srgbClr>
                  </a:outerShdw>
                </a:effectLst>
                <a:latin typeface="+mn-lt"/>
              </a:rPr>
              <a:t>Therefore encourage one another and build up each other, just as you are in fact doing.</a:t>
            </a:r>
            <a:r>
              <a:rPr lang="en-US" sz="3200" dirty="0"/>
              <a:t/>
            </a:r>
            <a:br>
              <a:rPr lang="en-US" sz="3200" dirty="0"/>
            </a:br>
            <a:r>
              <a:rPr lang="en-US" sz="1600" dirty="0">
                <a:effectLst>
                  <a:outerShdw blurRad="38100" dist="38100" dir="2700000" algn="tl">
                    <a:srgbClr val="000000">
                      <a:alpha val="43137"/>
                    </a:srgbClr>
                  </a:outerShdw>
                </a:effectLst>
                <a:latin typeface="+mn-lt"/>
              </a:rPr>
              <a:t/>
            </a:r>
            <a:br>
              <a:rPr lang="en-US" sz="1600" dirty="0">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1 </a:t>
            </a:r>
            <a:r>
              <a:rPr lang="en-US" sz="2000" b="1" dirty="0">
                <a:effectLst>
                  <a:outerShdw blurRad="38100" dist="38100" dir="2700000" algn="tl">
                    <a:srgbClr val="000000">
                      <a:alpha val="43137"/>
                    </a:srgbClr>
                  </a:outerShdw>
                </a:effectLst>
                <a:latin typeface="+mn-lt"/>
              </a:rPr>
              <a:t>Thessalonians </a:t>
            </a:r>
            <a:r>
              <a:rPr lang="en-US" sz="2000" b="1" dirty="0" smtClean="0">
                <a:effectLst>
                  <a:outerShdw blurRad="38100" dist="38100" dir="2700000" algn="tl">
                    <a:srgbClr val="000000">
                      <a:alpha val="43137"/>
                    </a:srgbClr>
                  </a:outerShdw>
                </a:effectLst>
                <a:latin typeface="+mn-lt"/>
              </a:rPr>
              <a:t>5:1-11 </a:t>
            </a:r>
            <a:r>
              <a:rPr lang="en-US" sz="2000" b="1" dirty="0">
                <a:effectLst>
                  <a:outerShdw blurRad="38100" dist="38100" dir="2700000" algn="tl">
                    <a:srgbClr val="000000">
                      <a:alpha val="43137"/>
                    </a:srgbClr>
                  </a:outerShdw>
                </a:effectLst>
                <a:latin typeface="+mn-lt"/>
              </a:rPr>
              <a:t>NET</a:t>
            </a:r>
          </a:p>
        </p:txBody>
      </p:sp>
    </p:spTree>
    <p:extLst>
      <p:ext uri="{BB962C8B-B14F-4D97-AF65-F5344CB8AC3E}">
        <p14:creationId xmlns:p14="http://schemas.microsoft.com/office/powerpoint/2010/main" val="2981002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76382" y="155349"/>
            <a:ext cx="6527007" cy="4351338"/>
          </a:xfrm>
          <a:prstGeom prst="rect">
            <a:avLst/>
          </a:prstGeom>
          <a:ln>
            <a:noFill/>
          </a:ln>
          <a:effectLst>
            <a:softEdge rad="112500"/>
          </a:effec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3389" y="2971347"/>
            <a:ext cx="5225143" cy="3490232"/>
          </a:xfrm>
          <a:prstGeom prst="rect">
            <a:avLst/>
          </a:prstGeom>
          <a:ln>
            <a:noFill/>
          </a:ln>
          <a:effectLst>
            <a:softEdge rad="112500"/>
          </a:effectLst>
        </p:spPr>
      </p:pic>
    </p:spTree>
    <p:extLst>
      <p:ext uri="{BB962C8B-B14F-4D97-AF65-F5344CB8AC3E}">
        <p14:creationId xmlns:p14="http://schemas.microsoft.com/office/powerpoint/2010/main" val="2557315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715" y="2789005"/>
            <a:ext cx="11789229" cy="1325563"/>
          </a:xfrm>
        </p:spPr>
        <p:txBody>
          <a:bodyPr>
            <a:noAutofit/>
          </a:bodyPr>
          <a:lstStyle/>
          <a:p>
            <a:pPr algn="ctr"/>
            <a:r>
              <a:rPr lang="en-US" sz="2800" b="1" baseline="30000" dirty="0">
                <a:effectLst>
                  <a:outerShdw blurRad="38100" dist="38100" dir="2700000" algn="tl">
                    <a:srgbClr val="000000">
                      <a:alpha val="43137"/>
                    </a:srgbClr>
                  </a:outerShdw>
                </a:effectLst>
                <a:latin typeface="+mn-lt"/>
              </a:rPr>
              <a:t>1 </a:t>
            </a:r>
            <a:r>
              <a:rPr lang="en-US" sz="2800" b="1" dirty="0">
                <a:effectLst>
                  <a:outerShdw blurRad="38100" dist="38100" dir="2700000" algn="tl">
                    <a:srgbClr val="000000">
                      <a:alpha val="43137"/>
                    </a:srgbClr>
                  </a:outerShdw>
                </a:effectLst>
                <a:latin typeface="+mn-lt"/>
              </a:rPr>
              <a:t>Now on the topic of times and seasons, brothers and sisters, you have no need for anything to be written to you.  </a:t>
            </a:r>
            <a:r>
              <a:rPr lang="en-US" sz="2800" b="1" baseline="30000" dirty="0">
                <a:effectLst>
                  <a:outerShdw blurRad="38100" dist="38100" dir="2700000" algn="tl">
                    <a:srgbClr val="000000">
                      <a:alpha val="43137"/>
                    </a:srgbClr>
                  </a:outerShdw>
                </a:effectLst>
                <a:latin typeface="+mn-lt"/>
              </a:rPr>
              <a:t>2 </a:t>
            </a:r>
            <a:r>
              <a:rPr lang="en-US" sz="2800" b="1" dirty="0">
                <a:effectLst>
                  <a:outerShdw blurRad="38100" dist="38100" dir="2700000" algn="tl">
                    <a:srgbClr val="000000">
                      <a:alpha val="43137"/>
                    </a:srgbClr>
                  </a:outerShdw>
                </a:effectLst>
                <a:latin typeface="+mn-lt"/>
              </a:rPr>
              <a:t>For you know quite well that the day of the Lord will come in the same way as a thief in the night.  </a:t>
            </a:r>
            <a:r>
              <a:rPr lang="en-US" sz="2800" b="1" baseline="30000" dirty="0">
                <a:effectLst>
                  <a:outerShdw blurRad="38100" dist="38100" dir="2700000" algn="tl">
                    <a:srgbClr val="000000">
                      <a:alpha val="43137"/>
                    </a:srgbClr>
                  </a:outerShdw>
                </a:effectLst>
                <a:latin typeface="+mn-lt"/>
              </a:rPr>
              <a:t>3 </a:t>
            </a:r>
            <a:r>
              <a:rPr lang="en-US" sz="2800" b="1" dirty="0">
                <a:effectLst>
                  <a:outerShdw blurRad="38100" dist="38100" dir="2700000" algn="tl">
                    <a:srgbClr val="000000">
                      <a:alpha val="43137"/>
                    </a:srgbClr>
                  </a:outerShdw>
                </a:effectLst>
                <a:latin typeface="+mn-lt"/>
              </a:rPr>
              <a:t>Now when they are saying, “There is peace and security,” then sudden destruction comes on them, like labor pains on a pregnant woman, and they will surely not escape.  </a:t>
            </a:r>
            <a:r>
              <a:rPr lang="en-US" sz="2800" b="1" baseline="30000" dirty="0">
                <a:solidFill>
                  <a:srgbClr val="FF0000"/>
                </a:solidFill>
                <a:effectLst>
                  <a:outerShdw blurRad="38100" dist="38100" dir="2700000" algn="tl">
                    <a:srgbClr val="000000">
                      <a:alpha val="43137"/>
                    </a:srgbClr>
                  </a:outerShdw>
                </a:effectLst>
                <a:latin typeface="+mn-lt"/>
              </a:rPr>
              <a:t>4 </a:t>
            </a:r>
            <a:r>
              <a:rPr lang="en-US" sz="2800" b="1" dirty="0">
                <a:solidFill>
                  <a:srgbClr val="FF0000"/>
                </a:solidFill>
                <a:effectLst>
                  <a:outerShdw blurRad="38100" dist="38100" dir="2700000" algn="tl">
                    <a:srgbClr val="000000">
                      <a:alpha val="43137"/>
                    </a:srgbClr>
                  </a:outerShdw>
                </a:effectLst>
                <a:latin typeface="+mn-lt"/>
              </a:rPr>
              <a:t>But you, brothers and sisters, are not in the darkness for the day to overtake you like a thief would.  </a:t>
            </a:r>
            <a:r>
              <a:rPr lang="en-US" sz="2800" b="1" baseline="30000" dirty="0">
                <a:solidFill>
                  <a:srgbClr val="FF0000"/>
                </a:solidFill>
                <a:effectLst>
                  <a:outerShdw blurRad="38100" dist="38100" dir="2700000" algn="tl">
                    <a:srgbClr val="000000">
                      <a:alpha val="43137"/>
                    </a:srgbClr>
                  </a:outerShdw>
                </a:effectLst>
                <a:latin typeface="+mn-lt"/>
              </a:rPr>
              <a:t>5 </a:t>
            </a:r>
            <a:r>
              <a:rPr lang="en-US" sz="2800" b="1" dirty="0">
                <a:solidFill>
                  <a:srgbClr val="FF0000"/>
                </a:solidFill>
                <a:effectLst>
                  <a:outerShdw blurRad="38100" dist="38100" dir="2700000" algn="tl">
                    <a:srgbClr val="000000">
                      <a:alpha val="43137"/>
                    </a:srgbClr>
                  </a:outerShdw>
                </a:effectLst>
                <a:latin typeface="+mn-lt"/>
              </a:rPr>
              <a:t>For you all are sons of the light and sons of the day. We are not of the night nor of the darkness.  </a:t>
            </a:r>
            <a:r>
              <a:rPr lang="en-US" sz="2800" b="1" baseline="30000" dirty="0">
                <a:effectLst>
                  <a:outerShdw blurRad="38100" dist="38100" dir="2700000" algn="tl">
                    <a:srgbClr val="000000">
                      <a:alpha val="43137"/>
                    </a:srgbClr>
                  </a:outerShdw>
                </a:effectLst>
                <a:latin typeface="+mn-lt"/>
              </a:rPr>
              <a:t>6 </a:t>
            </a:r>
            <a:r>
              <a:rPr lang="en-US" sz="2800" b="1" dirty="0">
                <a:effectLst>
                  <a:outerShdw blurRad="38100" dist="38100" dir="2700000" algn="tl">
                    <a:srgbClr val="000000">
                      <a:alpha val="43137"/>
                    </a:srgbClr>
                  </a:outerShdw>
                </a:effectLst>
                <a:latin typeface="+mn-lt"/>
              </a:rPr>
              <a:t>So then we must not sleep as the rest, but must stay alert and sober.  </a:t>
            </a:r>
            <a:r>
              <a:rPr lang="en-US" sz="2800" b="1" baseline="30000" dirty="0">
                <a:effectLst>
                  <a:outerShdw blurRad="38100" dist="38100" dir="2700000" algn="tl">
                    <a:srgbClr val="000000">
                      <a:alpha val="43137"/>
                    </a:srgbClr>
                  </a:outerShdw>
                </a:effectLst>
                <a:latin typeface="+mn-lt"/>
              </a:rPr>
              <a:t>7 </a:t>
            </a:r>
            <a:r>
              <a:rPr lang="en-US" sz="2800" b="1" dirty="0">
                <a:effectLst>
                  <a:outerShdw blurRad="38100" dist="38100" dir="2700000" algn="tl">
                    <a:srgbClr val="000000">
                      <a:alpha val="43137"/>
                    </a:srgbClr>
                  </a:outerShdw>
                </a:effectLst>
                <a:latin typeface="+mn-lt"/>
              </a:rPr>
              <a:t>For those who sleep, sleep at night and those who get drunk are drunk at night.  </a:t>
            </a:r>
            <a:r>
              <a:rPr lang="en-US" sz="2800" b="1" baseline="30000" dirty="0">
                <a:effectLst>
                  <a:outerShdw blurRad="38100" dist="38100" dir="2700000" algn="tl">
                    <a:srgbClr val="000000">
                      <a:alpha val="43137"/>
                    </a:srgbClr>
                  </a:outerShdw>
                </a:effectLst>
                <a:latin typeface="+mn-lt"/>
              </a:rPr>
              <a:t>8 </a:t>
            </a:r>
            <a:r>
              <a:rPr lang="en-US" sz="2800" b="1" dirty="0">
                <a:effectLst>
                  <a:outerShdw blurRad="38100" dist="38100" dir="2700000" algn="tl">
                    <a:srgbClr val="000000">
                      <a:alpha val="43137"/>
                    </a:srgbClr>
                  </a:outerShdw>
                </a:effectLst>
                <a:latin typeface="+mn-lt"/>
              </a:rPr>
              <a:t>But since we are of the day, we must stay sober </a:t>
            </a:r>
            <a:r>
              <a:rPr lang="en-US" sz="2800" b="1" i="1" dirty="0">
                <a:effectLst>
                  <a:outerShdw blurRad="38100" dist="38100" dir="2700000" algn="tl">
                    <a:srgbClr val="000000">
                      <a:alpha val="43137"/>
                    </a:srgbClr>
                  </a:outerShdw>
                </a:effectLst>
                <a:latin typeface="+mn-lt"/>
              </a:rPr>
              <a:t>by putting on the breastplate</a:t>
            </a:r>
            <a:r>
              <a:rPr lang="en-US" sz="2800" b="1" dirty="0">
                <a:effectLst>
                  <a:outerShdw blurRad="38100" dist="38100" dir="2700000" algn="tl">
                    <a:srgbClr val="000000">
                      <a:alpha val="43137"/>
                    </a:srgbClr>
                  </a:outerShdw>
                </a:effectLst>
                <a:latin typeface="+mn-lt"/>
              </a:rPr>
              <a:t> of faith and love and as </a:t>
            </a:r>
            <a:r>
              <a:rPr lang="en-US" sz="2800" b="1" i="1" dirty="0">
                <a:effectLst>
                  <a:outerShdw blurRad="38100" dist="38100" dir="2700000" algn="tl">
                    <a:srgbClr val="000000">
                      <a:alpha val="43137"/>
                    </a:srgbClr>
                  </a:outerShdw>
                </a:effectLst>
                <a:latin typeface="+mn-lt"/>
              </a:rPr>
              <a:t>a helmet</a:t>
            </a:r>
            <a:r>
              <a:rPr lang="en-US" sz="2800" b="1" dirty="0">
                <a:effectLst>
                  <a:outerShdw blurRad="38100" dist="38100" dir="2700000" algn="tl">
                    <a:srgbClr val="000000">
                      <a:alpha val="43137"/>
                    </a:srgbClr>
                  </a:outerShdw>
                </a:effectLst>
                <a:latin typeface="+mn-lt"/>
              </a:rPr>
              <a:t> our hope </a:t>
            </a:r>
            <a:r>
              <a:rPr lang="en-US" sz="2800" b="1" i="1" dirty="0">
                <a:effectLst>
                  <a:outerShdw blurRad="38100" dist="38100" dir="2700000" algn="tl">
                    <a:srgbClr val="000000">
                      <a:alpha val="43137"/>
                    </a:srgbClr>
                  </a:outerShdw>
                </a:effectLst>
                <a:latin typeface="+mn-lt"/>
              </a:rPr>
              <a:t>for salvation</a:t>
            </a:r>
            <a:r>
              <a:rPr lang="en-US" sz="2800" b="1" dirty="0">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9 </a:t>
            </a:r>
            <a:r>
              <a:rPr lang="en-US" sz="2800" b="1" dirty="0">
                <a:effectLst>
                  <a:outerShdw blurRad="38100" dist="38100" dir="2700000" algn="tl">
                    <a:srgbClr val="000000">
                      <a:alpha val="43137"/>
                    </a:srgbClr>
                  </a:outerShdw>
                </a:effectLst>
                <a:latin typeface="+mn-lt"/>
              </a:rPr>
              <a:t>For God did not destine us for wrath but for gaining salvation through our Lord Jesus Christ.  </a:t>
            </a:r>
            <a:r>
              <a:rPr lang="en-US" sz="2800" b="1" baseline="30000" dirty="0">
                <a:effectLst>
                  <a:outerShdw blurRad="38100" dist="38100" dir="2700000" algn="tl">
                    <a:srgbClr val="000000">
                      <a:alpha val="43137"/>
                    </a:srgbClr>
                  </a:outerShdw>
                </a:effectLst>
                <a:latin typeface="+mn-lt"/>
              </a:rPr>
              <a:t>10 </a:t>
            </a:r>
            <a:r>
              <a:rPr lang="en-US" sz="2800" b="1" dirty="0">
                <a:effectLst>
                  <a:outerShdw blurRad="38100" dist="38100" dir="2700000" algn="tl">
                    <a:srgbClr val="000000">
                      <a:alpha val="43137"/>
                    </a:srgbClr>
                  </a:outerShdw>
                </a:effectLst>
                <a:latin typeface="+mn-lt"/>
              </a:rPr>
              <a:t>He died for us so that whether we are alert or asleep we will come to life together with him.  </a:t>
            </a:r>
            <a:r>
              <a:rPr lang="en-US" sz="2800" b="1" baseline="30000" dirty="0">
                <a:effectLst>
                  <a:outerShdw blurRad="38100" dist="38100" dir="2700000" algn="tl">
                    <a:srgbClr val="000000">
                      <a:alpha val="43137"/>
                    </a:srgbClr>
                  </a:outerShdw>
                </a:effectLst>
                <a:latin typeface="+mn-lt"/>
              </a:rPr>
              <a:t>11 </a:t>
            </a:r>
            <a:r>
              <a:rPr lang="en-US" sz="2800" b="1" dirty="0">
                <a:effectLst>
                  <a:outerShdw blurRad="38100" dist="38100" dir="2700000" algn="tl">
                    <a:srgbClr val="000000">
                      <a:alpha val="43137"/>
                    </a:srgbClr>
                  </a:outerShdw>
                </a:effectLst>
                <a:latin typeface="+mn-lt"/>
              </a:rPr>
              <a:t>Therefore encourage one another and build up each other, just as you are in fact doing.</a:t>
            </a:r>
            <a:r>
              <a:rPr lang="en-US" sz="3200" dirty="0"/>
              <a:t/>
            </a:r>
            <a:br>
              <a:rPr lang="en-US" sz="3200" dirty="0"/>
            </a:br>
            <a:r>
              <a:rPr lang="en-US" sz="1600" dirty="0">
                <a:effectLst>
                  <a:outerShdw blurRad="38100" dist="38100" dir="2700000" algn="tl">
                    <a:srgbClr val="000000">
                      <a:alpha val="43137"/>
                    </a:srgbClr>
                  </a:outerShdw>
                </a:effectLst>
                <a:latin typeface="+mn-lt"/>
              </a:rPr>
              <a:t/>
            </a:r>
            <a:br>
              <a:rPr lang="en-US" sz="1600" dirty="0">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1 </a:t>
            </a:r>
            <a:r>
              <a:rPr lang="en-US" sz="2000" b="1" dirty="0">
                <a:effectLst>
                  <a:outerShdw blurRad="38100" dist="38100" dir="2700000" algn="tl">
                    <a:srgbClr val="000000">
                      <a:alpha val="43137"/>
                    </a:srgbClr>
                  </a:outerShdw>
                </a:effectLst>
                <a:latin typeface="+mn-lt"/>
              </a:rPr>
              <a:t>Thessalonians </a:t>
            </a:r>
            <a:r>
              <a:rPr lang="en-US" sz="2000" b="1" dirty="0" smtClean="0">
                <a:effectLst>
                  <a:outerShdw blurRad="38100" dist="38100" dir="2700000" algn="tl">
                    <a:srgbClr val="000000">
                      <a:alpha val="43137"/>
                    </a:srgbClr>
                  </a:outerShdw>
                </a:effectLst>
                <a:latin typeface="+mn-lt"/>
              </a:rPr>
              <a:t>5:1-11 </a:t>
            </a:r>
            <a:r>
              <a:rPr lang="en-US" sz="2000" b="1" dirty="0">
                <a:effectLst>
                  <a:outerShdw blurRad="38100" dist="38100" dir="2700000" algn="tl">
                    <a:srgbClr val="000000">
                      <a:alpha val="43137"/>
                    </a:srgbClr>
                  </a:outerShdw>
                </a:effectLst>
                <a:latin typeface="+mn-lt"/>
              </a:rPr>
              <a:t>NET</a:t>
            </a:r>
          </a:p>
        </p:txBody>
      </p:sp>
    </p:spTree>
    <p:extLst>
      <p:ext uri="{BB962C8B-B14F-4D97-AF65-F5344CB8AC3E}">
        <p14:creationId xmlns:p14="http://schemas.microsoft.com/office/powerpoint/2010/main" val="2561620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715" y="2789005"/>
            <a:ext cx="11789229" cy="1325563"/>
          </a:xfrm>
        </p:spPr>
        <p:txBody>
          <a:bodyPr>
            <a:noAutofit/>
          </a:bodyPr>
          <a:lstStyle/>
          <a:p>
            <a:pPr algn="ctr"/>
            <a:r>
              <a:rPr lang="en-US" sz="2800" b="1" baseline="30000" dirty="0">
                <a:effectLst>
                  <a:outerShdw blurRad="38100" dist="38100" dir="2700000" algn="tl">
                    <a:srgbClr val="000000">
                      <a:alpha val="43137"/>
                    </a:srgbClr>
                  </a:outerShdw>
                </a:effectLst>
                <a:latin typeface="+mn-lt"/>
              </a:rPr>
              <a:t>1 </a:t>
            </a:r>
            <a:r>
              <a:rPr lang="en-US" sz="2800" b="1" dirty="0">
                <a:effectLst>
                  <a:outerShdw blurRad="38100" dist="38100" dir="2700000" algn="tl">
                    <a:srgbClr val="000000">
                      <a:alpha val="43137"/>
                    </a:srgbClr>
                  </a:outerShdw>
                </a:effectLst>
                <a:latin typeface="+mn-lt"/>
              </a:rPr>
              <a:t>Now on the topic of times and seasons, brothers and sisters, </a:t>
            </a:r>
            <a:r>
              <a:rPr lang="en-US" sz="2800" b="1" dirty="0">
                <a:solidFill>
                  <a:srgbClr val="FF0000"/>
                </a:solidFill>
                <a:effectLst>
                  <a:outerShdw blurRad="38100" dist="38100" dir="2700000" algn="tl">
                    <a:srgbClr val="000000">
                      <a:alpha val="43137"/>
                    </a:srgbClr>
                  </a:outerShdw>
                </a:effectLst>
                <a:latin typeface="+mn-lt"/>
              </a:rPr>
              <a:t>you</a:t>
            </a:r>
            <a:r>
              <a:rPr lang="en-US" sz="2800" b="1" dirty="0">
                <a:effectLst>
                  <a:outerShdw blurRad="38100" dist="38100" dir="2700000" algn="tl">
                    <a:srgbClr val="000000">
                      <a:alpha val="43137"/>
                    </a:srgbClr>
                  </a:outerShdw>
                </a:effectLst>
                <a:latin typeface="+mn-lt"/>
              </a:rPr>
              <a:t> have no need for anything to be written to </a:t>
            </a:r>
            <a:r>
              <a:rPr lang="en-US" sz="2800" b="1" dirty="0">
                <a:solidFill>
                  <a:srgbClr val="FF0000"/>
                </a:solidFill>
                <a:effectLst>
                  <a:outerShdw blurRad="38100" dist="38100" dir="2700000" algn="tl">
                    <a:srgbClr val="000000">
                      <a:alpha val="43137"/>
                    </a:srgbClr>
                  </a:outerShdw>
                </a:effectLst>
                <a:latin typeface="+mn-lt"/>
              </a:rPr>
              <a:t>you</a:t>
            </a:r>
            <a:r>
              <a:rPr lang="en-US" sz="2800" b="1" dirty="0">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2 </a:t>
            </a:r>
            <a:r>
              <a:rPr lang="en-US" sz="2800" b="1" dirty="0">
                <a:effectLst>
                  <a:outerShdw blurRad="38100" dist="38100" dir="2700000" algn="tl">
                    <a:srgbClr val="000000">
                      <a:alpha val="43137"/>
                    </a:srgbClr>
                  </a:outerShdw>
                </a:effectLst>
                <a:latin typeface="+mn-lt"/>
              </a:rPr>
              <a:t>For </a:t>
            </a:r>
            <a:r>
              <a:rPr lang="en-US" sz="2800" b="1" dirty="0">
                <a:solidFill>
                  <a:srgbClr val="FF0000"/>
                </a:solidFill>
                <a:effectLst>
                  <a:outerShdw blurRad="38100" dist="38100" dir="2700000" algn="tl">
                    <a:srgbClr val="000000">
                      <a:alpha val="43137"/>
                    </a:srgbClr>
                  </a:outerShdw>
                </a:effectLst>
                <a:latin typeface="+mn-lt"/>
              </a:rPr>
              <a:t>you</a:t>
            </a:r>
            <a:r>
              <a:rPr lang="en-US" sz="2800" b="1" dirty="0">
                <a:effectLst>
                  <a:outerShdw blurRad="38100" dist="38100" dir="2700000" algn="tl">
                    <a:srgbClr val="000000">
                      <a:alpha val="43137"/>
                    </a:srgbClr>
                  </a:outerShdw>
                </a:effectLst>
                <a:latin typeface="+mn-lt"/>
              </a:rPr>
              <a:t> know quite well that the day of the Lord will come in the same way as a thief in the night.  </a:t>
            </a:r>
            <a:r>
              <a:rPr lang="en-US" sz="2800" b="1" baseline="30000" dirty="0">
                <a:effectLst>
                  <a:outerShdw blurRad="38100" dist="38100" dir="2700000" algn="tl">
                    <a:srgbClr val="000000">
                      <a:alpha val="43137"/>
                    </a:srgbClr>
                  </a:outerShdw>
                </a:effectLst>
                <a:latin typeface="+mn-lt"/>
              </a:rPr>
              <a:t>3 </a:t>
            </a:r>
            <a:r>
              <a:rPr lang="en-US" sz="2800" b="1" dirty="0">
                <a:effectLst>
                  <a:outerShdw blurRad="38100" dist="38100" dir="2700000" algn="tl">
                    <a:srgbClr val="000000">
                      <a:alpha val="43137"/>
                    </a:srgbClr>
                  </a:outerShdw>
                </a:effectLst>
                <a:latin typeface="+mn-lt"/>
              </a:rPr>
              <a:t>Now when </a:t>
            </a:r>
            <a:r>
              <a:rPr lang="en-US" sz="2800" b="1" dirty="0">
                <a:solidFill>
                  <a:srgbClr val="0070C0"/>
                </a:solidFill>
                <a:effectLst>
                  <a:outerShdw blurRad="38100" dist="38100" dir="2700000" algn="tl">
                    <a:srgbClr val="000000">
                      <a:alpha val="43137"/>
                    </a:srgbClr>
                  </a:outerShdw>
                </a:effectLst>
                <a:latin typeface="+mn-lt"/>
              </a:rPr>
              <a:t>they </a:t>
            </a:r>
            <a:r>
              <a:rPr lang="en-US" sz="2800" b="1" dirty="0">
                <a:effectLst>
                  <a:outerShdw blurRad="38100" dist="38100" dir="2700000" algn="tl">
                    <a:srgbClr val="000000">
                      <a:alpha val="43137"/>
                    </a:srgbClr>
                  </a:outerShdw>
                </a:effectLst>
                <a:latin typeface="+mn-lt"/>
              </a:rPr>
              <a:t>are saying, “There is peace and security,” then sudden destruction comes on </a:t>
            </a:r>
            <a:r>
              <a:rPr lang="en-US" sz="2800" b="1" dirty="0">
                <a:solidFill>
                  <a:srgbClr val="0070C0"/>
                </a:solidFill>
                <a:effectLst>
                  <a:outerShdw blurRad="38100" dist="38100" dir="2700000" algn="tl">
                    <a:srgbClr val="000000">
                      <a:alpha val="43137"/>
                    </a:srgbClr>
                  </a:outerShdw>
                </a:effectLst>
                <a:latin typeface="+mn-lt"/>
              </a:rPr>
              <a:t>them</a:t>
            </a:r>
            <a:r>
              <a:rPr lang="en-US" sz="2800" b="1" dirty="0">
                <a:effectLst>
                  <a:outerShdw blurRad="38100" dist="38100" dir="2700000" algn="tl">
                    <a:srgbClr val="000000">
                      <a:alpha val="43137"/>
                    </a:srgbClr>
                  </a:outerShdw>
                </a:effectLst>
                <a:latin typeface="+mn-lt"/>
              </a:rPr>
              <a:t>, like labor pains on a pregnant woman, and </a:t>
            </a:r>
            <a:r>
              <a:rPr lang="en-US" sz="2800" b="1" dirty="0">
                <a:solidFill>
                  <a:srgbClr val="0070C0"/>
                </a:solidFill>
                <a:effectLst>
                  <a:outerShdw blurRad="38100" dist="38100" dir="2700000" algn="tl">
                    <a:srgbClr val="000000">
                      <a:alpha val="43137"/>
                    </a:srgbClr>
                  </a:outerShdw>
                </a:effectLst>
                <a:latin typeface="+mn-lt"/>
              </a:rPr>
              <a:t>they</a:t>
            </a:r>
            <a:r>
              <a:rPr lang="en-US" sz="2800" b="1" dirty="0">
                <a:effectLst>
                  <a:outerShdw blurRad="38100" dist="38100" dir="2700000" algn="tl">
                    <a:srgbClr val="000000">
                      <a:alpha val="43137"/>
                    </a:srgbClr>
                  </a:outerShdw>
                </a:effectLst>
                <a:latin typeface="+mn-lt"/>
              </a:rPr>
              <a:t> will surely not escape.  </a:t>
            </a:r>
            <a:r>
              <a:rPr lang="en-US" sz="2800" b="1" baseline="30000" dirty="0">
                <a:effectLst>
                  <a:outerShdw blurRad="38100" dist="38100" dir="2700000" algn="tl">
                    <a:srgbClr val="000000">
                      <a:alpha val="43137"/>
                    </a:srgbClr>
                  </a:outerShdw>
                </a:effectLst>
                <a:latin typeface="+mn-lt"/>
              </a:rPr>
              <a:t>4 </a:t>
            </a:r>
            <a:r>
              <a:rPr lang="en-US" sz="2800" b="1" dirty="0">
                <a:effectLst>
                  <a:outerShdw blurRad="38100" dist="38100" dir="2700000" algn="tl">
                    <a:srgbClr val="000000">
                      <a:alpha val="43137"/>
                    </a:srgbClr>
                  </a:outerShdw>
                </a:effectLst>
                <a:latin typeface="+mn-lt"/>
              </a:rPr>
              <a:t>But </a:t>
            </a:r>
            <a:r>
              <a:rPr lang="en-US" sz="2800" b="1" dirty="0">
                <a:solidFill>
                  <a:srgbClr val="FF0000"/>
                </a:solidFill>
                <a:effectLst>
                  <a:outerShdw blurRad="38100" dist="38100" dir="2700000" algn="tl">
                    <a:srgbClr val="000000">
                      <a:alpha val="43137"/>
                    </a:srgbClr>
                  </a:outerShdw>
                </a:effectLst>
                <a:latin typeface="+mn-lt"/>
              </a:rPr>
              <a:t>you</a:t>
            </a:r>
            <a:r>
              <a:rPr lang="en-US" sz="2800" b="1" dirty="0">
                <a:effectLst>
                  <a:outerShdw blurRad="38100" dist="38100" dir="2700000" algn="tl">
                    <a:srgbClr val="000000">
                      <a:alpha val="43137"/>
                    </a:srgbClr>
                  </a:outerShdw>
                </a:effectLst>
                <a:latin typeface="+mn-lt"/>
              </a:rPr>
              <a:t>, brothers and sisters, are not in the darkness for the day to overtake </a:t>
            </a:r>
            <a:r>
              <a:rPr lang="en-US" sz="2800" b="1" dirty="0">
                <a:solidFill>
                  <a:srgbClr val="FF0000"/>
                </a:solidFill>
                <a:effectLst>
                  <a:outerShdw blurRad="38100" dist="38100" dir="2700000" algn="tl">
                    <a:srgbClr val="000000">
                      <a:alpha val="43137"/>
                    </a:srgbClr>
                  </a:outerShdw>
                </a:effectLst>
                <a:latin typeface="+mn-lt"/>
              </a:rPr>
              <a:t>you</a:t>
            </a:r>
            <a:r>
              <a:rPr lang="en-US" sz="2800" b="1" dirty="0">
                <a:effectLst>
                  <a:outerShdw blurRad="38100" dist="38100" dir="2700000" algn="tl">
                    <a:srgbClr val="000000">
                      <a:alpha val="43137"/>
                    </a:srgbClr>
                  </a:outerShdw>
                </a:effectLst>
                <a:latin typeface="+mn-lt"/>
              </a:rPr>
              <a:t> like a thief would.  </a:t>
            </a:r>
            <a:r>
              <a:rPr lang="en-US" sz="2800" b="1" baseline="30000" dirty="0">
                <a:effectLst>
                  <a:outerShdw blurRad="38100" dist="38100" dir="2700000" algn="tl">
                    <a:srgbClr val="000000">
                      <a:alpha val="43137"/>
                    </a:srgbClr>
                  </a:outerShdw>
                </a:effectLst>
                <a:latin typeface="+mn-lt"/>
              </a:rPr>
              <a:t>5 </a:t>
            </a:r>
            <a:r>
              <a:rPr lang="en-US" sz="2800" b="1" dirty="0">
                <a:effectLst>
                  <a:outerShdw blurRad="38100" dist="38100" dir="2700000" algn="tl">
                    <a:srgbClr val="000000">
                      <a:alpha val="43137"/>
                    </a:srgbClr>
                  </a:outerShdw>
                </a:effectLst>
                <a:latin typeface="+mn-lt"/>
              </a:rPr>
              <a:t>For </a:t>
            </a:r>
            <a:r>
              <a:rPr lang="en-US" sz="2800" b="1" dirty="0">
                <a:solidFill>
                  <a:srgbClr val="FF0000"/>
                </a:solidFill>
                <a:effectLst>
                  <a:outerShdw blurRad="38100" dist="38100" dir="2700000" algn="tl">
                    <a:srgbClr val="000000">
                      <a:alpha val="43137"/>
                    </a:srgbClr>
                  </a:outerShdw>
                </a:effectLst>
                <a:latin typeface="+mn-lt"/>
              </a:rPr>
              <a:t>you</a:t>
            </a:r>
            <a:r>
              <a:rPr lang="en-US" sz="2800" b="1" dirty="0">
                <a:effectLst>
                  <a:outerShdw blurRad="38100" dist="38100" dir="2700000" algn="tl">
                    <a:srgbClr val="000000">
                      <a:alpha val="43137"/>
                    </a:srgbClr>
                  </a:outerShdw>
                </a:effectLst>
                <a:latin typeface="+mn-lt"/>
              </a:rPr>
              <a:t> all are sons of the light and sons of the day. </a:t>
            </a:r>
            <a:r>
              <a:rPr lang="en-US" sz="2800" b="1" dirty="0">
                <a:solidFill>
                  <a:srgbClr val="FF0000"/>
                </a:solidFill>
                <a:effectLst>
                  <a:outerShdw blurRad="38100" dist="38100" dir="2700000" algn="tl">
                    <a:srgbClr val="000000">
                      <a:alpha val="43137"/>
                    </a:srgbClr>
                  </a:outerShdw>
                </a:effectLst>
                <a:latin typeface="+mn-lt"/>
              </a:rPr>
              <a:t>We</a:t>
            </a:r>
            <a:r>
              <a:rPr lang="en-US" sz="2800" b="1" dirty="0">
                <a:effectLst>
                  <a:outerShdw blurRad="38100" dist="38100" dir="2700000" algn="tl">
                    <a:srgbClr val="000000">
                      <a:alpha val="43137"/>
                    </a:srgbClr>
                  </a:outerShdw>
                </a:effectLst>
                <a:latin typeface="+mn-lt"/>
              </a:rPr>
              <a:t> are not of the night nor of the darkness.  </a:t>
            </a:r>
            <a:r>
              <a:rPr lang="en-US" sz="2800" b="1" baseline="30000" dirty="0">
                <a:effectLst>
                  <a:outerShdw blurRad="38100" dist="38100" dir="2700000" algn="tl">
                    <a:srgbClr val="000000">
                      <a:alpha val="43137"/>
                    </a:srgbClr>
                  </a:outerShdw>
                </a:effectLst>
                <a:latin typeface="+mn-lt"/>
              </a:rPr>
              <a:t>6 </a:t>
            </a:r>
            <a:r>
              <a:rPr lang="en-US" sz="2800" b="1" dirty="0">
                <a:effectLst>
                  <a:outerShdw blurRad="38100" dist="38100" dir="2700000" algn="tl">
                    <a:srgbClr val="000000">
                      <a:alpha val="43137"/>
                    </a:srgbClr>
                  </a:outerShdw>
                </a:effectLst>
                <a:latin typeface="+mn-lt"/>
              </a:rPr>
              <a:t>So then </a:t>
            </a:r>
            <a:r>
              <a:rPr lang="en-US" sz="2800" b="1" dirty="0">
                <a:solidFill>
                  <a:srgbClr val="FF0000"/>
                </a:solidFill>
                <a:effectLst>
                  <a:outerShdw blurRad="38100" dist="38100" dir="2700000" algn="tl">
                    <a:srgbClr val="000000">
                      <a:alpha val="43137"/>
                    </a:srgbClr>
                  </a:outerShdw>
                </a:effectLst>
                <a:latin typeface="+mn-lt"/>
              </a:rPr>
              <a:t>we</a:t>
            </a:r>
            <a:r>
              <a:rPr lang="en-US" sz="2800" b="1" dirty="0">
                <a:effectLst>
                  <a:outerShdw blurRad="38100" dist="38100" dir="2700000" algn="tl">
                    <a:srgbClr val="000000">
                      <a:alpha val="43137"/>
                    </a:srgbClr>
                  </a:outerShdw>
                </a:effectLst>
                <a:latin typeface="+mn-lt"/>
              </a:rPr>
              <a:t> must not sleep as </a:t>
            </a:r>
            <a:r>
              <a:rPr lang="en-US" sz="2800" b="1" dirty="0">
                <a:solidFill>
                  <a:srgbClr val="0070C0"/>
                </a:solidFill>
                <a:effectLst>
                  <a:outerShdw blurRad="38100" dist="38100" dir="2700000" algn="tl">
                    <a:srgbClr val="000000">
                      <a:alpha val="43137"/>
                    </a:srgbClr>
                  </a:outerShdw>
                </a:effectLst>
                <a:latin typeface="+mn-lt"/>
              </a:rPr>
              <a:t>the rest</a:t>
            </a:r>
            <a:r>
              <a:rPr lang="en-US" sz="2800" b="1" dirty="0">
                <a:effectLst>
                  <a:outerShdw blurRad="38100" dist="38100" dir="2700000" algn="tl">
                    <a:srgbClr val="000000">
                      <a:alpha val="43137"/>
                    </a:srgbClr>
                  </a:outerShdw>
                </a:effectLst>
                <a:latin typeface="+mn-lt"/>
              </a:rPr>
              <a:t>, but must stay alert and sober.  </a:t>
            </a:r>
            <a:r>
              <a:rPr lang="en-US" sz="2800" b="1" baseline="30000" dirty="0">
                <a:effectLst>
                  <a:outerShdw blurRad="38100" dist="38100" dir="2700000" algn="tl">
                    <a:srgbClr val="000000">
                      <a:alpha val="43137"/>
                    </a:srgbClr>
                  </a:outerShdw>
                </a:effectLst>
                <a:latin typeface="+mn-lt"/>
              </a:rPr>
              <a:t>7 </a:t>
            </a:r>
            <a:r>
              <a:rPr lang="en-US" sz="2800" b="1" dirty="0">
                <a:effectLst>
                  <a:outerShdw blurRad="38100" dist="38100" dir="2700000" algn="tl">
                    <a:srgbClr val="000000">
                      <a:alpha val="43137"/>
                    </a:srgbClr>
                  </a:outerShdw>
                </a:effectLst>
                <a:latin typeface="+mn-lt"/>
              </a:rPr>
              <a:t>For </a:t>
            </a:r>
            <a:r>
              <a:rPr lang="en-US" sz="2800" b="1" dirty="0">
                <a:solidFill>
                  <a:srgbClr val="0070C0"/>
                </a:solidFill>
                <a:effectLst>
                  <a:outerShdw blurRad="38100" dist="38100" dir="2700000" algn="tl">
                    <a:srgbClr val="000000">
                      <a:alpha val="43137"/>
                    </a:srgbClr>
                  </a:outerShdw>
                </a:effectLst>
                <a:latin typeface="+mn-lt"/>
              </a:rPr>
              <a:t>those</a:t>
            </a:r>
            <a:r>
              <a:rPr lang="en-US" sz="2800" b="1" dirty="0">
                <a:effectLst>
                  <a:outerShdw blurRad="38100" dist="38100" dir="2700000" algn="tl">
                    <a:srgbClr val="000000">
                      <a:alpha val="43137"/>
                    </a:srgbClr>
                  </a:outerShdw>
                </a:effectLst>
                <a:latin typeface="+mn-lt"/>
              </a:rPr>
              <a:t> who sleep, sleep at night and </a:t>
            </a:r>
            <a:r>
              <a:rPr lang="en-US" sz="2800" b="1" dirty="0">
                <a:solidFill>
                  <a:srgbClr val="0070C0"/>
                </a:solidFill>
                <a:effectLst>
                  <a:outerShdw blurRad="38100" dist="38100" dir="2700000" algn="tl">
                    <a:srgbClr val="000000">
                      <a:alpha val="43137"/>
                    </a:srgbClr>
                  </a:outerShdw>
                </a:effectLst>
                <a:latin typeface="+mn-lt"/>
              </a:rPr>
              <a:t>those</a:t>
            </a:r>
            <a:r>
              <a:rPr lang="en-US" sz="2800" b="1" dirty="0">
                <a:effectLst>
                  <a:outerShdw blurRad="38100" dist="38100" dir="2700000" algn="tl">
                    <a:srgbClr val="000000">
                      <a:alpha val="43137"/>
                    </a:srgbClr>
                  </a:outerShdw>
                </a:effectLst>
                <a:latin typeface="+mn-lt"/>
              </a:rPr>
              <a:t> who get drunk are drunk at night.  </a:t>
            </a:r>
            <a:r>
              <a:rPr lang="en-US" sz="2800" b="1" baseline="30000" dirty="0">
                <a:effectLst>
                  <a:outerShdw blurRad="38100" dist="38100" dir="2700000" algn="tl">
                    <a:srgbClr val="000000">
                      <a:alpha val="43137"/>
                    </a:srgbClr>
                  </a:outerShdw>
                </a:effectLst>
                <a:latin typeface="+mn-lt"/>
              </a:rPr>
              <a:t>8 </a:t>
            </a:r>
            <a:r>
              <a:rPr lang="en-US" sz="2800" b="1" dirty="0">
                <a:effectLst>
                  <a:outerShdw blurRad="38100" dist="38100" dir="2700000" algn="tl">
                    <a:srgbClr val="000000">
                      <a:alpha val="43137"/>
                    </a:srgbClr>
                  </a:outerShdw>
                </a:effectLst>
                <a:latin typeface="+mn-lt"/>
              </a:rPr>
              <a:t>But since </a:t>
            </a:r>
            <a:r>
              <a:rPr lang="en-US" sz="2800" b="1" dirty="0">
                <a:solidFill>
                  <a:srgbClr val="FF0000"/>
                </a:solidFill>
                <a:effectLst>
                  <a:outerShdw blurRad="38100" dist="38100" dir="2700000" algn="tl">
                    <a:srgbClr val="000000">
                      <a:alpha val="43137"/>
                    </a:srgbClr>
                  </a:outerShdw>
                </a:effectLst>
                <a:latin typeface="+mn-lt"/>
              </a:rPr>
              <a:t>we</a:t>
            </a:r>
            <a:r>
              <a:rPr lang="en-US" sz="2800" b="1" dirty="0">
                <a:effectLst>
                  <a:outerShdw blurRad="38100" dist="38100" dir="2700000" algn="tl">
                    <a:srgbClr val="000000">
                      <a:alpha val="43137"/>
                    </a:srgbClr>
                  </a:outerShdw>
                </a:effectLst>
                <a:latin typeface="+mn-lt"/>
              </a:rPr>
              <a:t> are of the day, </a:t>
            </a:r>
            <a:r>
              <a:rPr lang="en-US" sz="2800" b="1" dirty="0">
                <a:solidFill>
                  <a:srgbClr val="FF0000"/>
                </a:solidFill>
                <a:effectLst>
                  <a:outerShdw blurRad="38100" dist="38100" dir="2700000" algn="tl">
                    <a:srgbClr val="000000">
                      <a:alpha val="43137"/>
                    </a:srgbClr>
                  </a:outerShdw>
                </a:effectLst>
                <a:latin typeface="+mn-lt"/>
              </a:rPr>
              <a:t>we</a:t>
            </a:r>
            <a:r>
              <a:rPr lang="en-US" sz="2800" b="1" dirty="0">
                <a:effectLst>
                  <a:outerShdw blurRad="38100" dist="38100" dir="2700000" algn="tl">
                    <a:srgbClr val="000000">
                      <a:alpha val="43137"/>
                    </a:srgbClr>
                  </a:outerShdw>
                </a:effectLst>
                <a:latin typeface="+mn-lt"/>
              </a:rPr>
              <a:t> must stay sober </a:t>
            </a:r>
            <a:r>
              <a:rPr lang="en-US" sz="2800" b="1" i="1" dirty="0">
                <a:effectLst>
                  <a:outerShdw blurRad="38100" dist="38100" dir="2700000" algn="tl">
                    <a:srgbClr val="000000">
                      <a:alpha val="43137"/>
                    </a:srgbClr>
                  </a:outerShdw>
                </a:effectLst>
                <a:latin typeface="+mn-lt"/>
              </a:rPr>
              <a:t>by putting on the breastplate</a:t>
            </a:r>
            <a:r>
              <a:rPr lang="en-US" sz="2800" b="1" dirty="0">
                <a:effectLst>
                  <a:outerShdw blurRad="38100" dist="38100" dir="2700000" algn="tl">
                    <a:srgbClr val="000000">
                      <a:alpha val="43137"/>
                    </a:srgbClr>
                  </a:outerShdw>
                </a:effectLst>
                <a:latin typeface="+mn-lt"/>
              </a:rPr>
              <a:t> of faith and love and as </a:t>
            </a:r>
            <a:r>
              <a:rPr lang="en-US" sz="2800" b="1" i="1" dirty="0">
                <a:effectLst>
                  <a:outerShdw blurRad="38100" dist="38100" dir="2700000" algn="tl">
                    <a:srgbClr val="000000">
                      <a:alpha val="43137"/>
                    </a:srgbClr>
                  </a:outerShdw>
                </a:effectLst>
                <a:latin typeface="+mn-lt"/>
              </a:rPr>
              <a:t>a helmet</a:t>
            </a:r>
            <a:r>
              <a:rPr lang="en-US" sz="2800" b="1" dirty="0">
                <a:effectLst>
                  <a:outerShdw blurRad="38100" dist="38100" dir="2700000" algn="tl">
                    <a:srgbClr val="000000">
                      <a:alpha val="43137"/>
                    </a:srgbClr>
                  </a:outerShdw>
                </a:effectLst>
                <a:latin typeface="+mn-lt"/>
              </a:rPr>
              <a:t> </a:t>
            </a:r>
            <a:r>
              <a:rPr lang="en-US" sz="2800" b="1" dirty="0">
                <a:solidFill>
                  <a:srgbClr val="FF0000"/>
                </a:solidFill>
                <a:effectLst>
                  <a:outerShdw blurRad="38100" dist="38100" dir="2700000" algn="tl">
                    <a:srgbClr val="000000">
                      <a:alpha val="43137"/>
                    </a:srgbClr>
                  </a:outerShdw>
                </a:effectLst>
                <a:latin typeface="+mn-lt"/>
              </a:rPr>
              <a:t>our</a:t>
            </a:r>
            <a:r>
              <a:rPr lang="en-US" sz="2800" b="1" dirty="0">
                <a:effectLst>
                  <a:outerShdw blurRad="38100" dist="38100" dir="2700000" algn="tl">
                    <a:srgbClr val="000000">
                      <a:alpha val="43137"/>
                    </a:srgbClr>
                  </a:outerShdw>
                </a:effectLst>
                <a:latin typeface="+mn-lt"/>
              </a:rPr>
              <a:t> hope </a:t>
            </a:r>
            <a:r>
              <a:rPr lang="en-US" sz="2800" b="1" i="1" dirty="0">
                <a:effectLst>
                  <a:outerShdw blurRad="38100" dist="38100" dir="2700000" algn="tl">
                    <a:srgbClr val="000000">
                      <a:alpha val="43137"/>
                    </a:srgbClr>
                  </a:outerShdw>
                </a:effectLst>
                <a:latin typeface="+mn-lt"/>
              </a:rPr>
              <a:t>for salvation</a:t>
            </a:r>
            <a:r>
              <a:rPr lang="en-US" sz="2800" b="1" dirty="0">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9 </a:t>
            </a:r>
            <a:r>
              <a:rPr lang="en-US" sz="2800" b="1" dirty="0">
                <a:effectLst>
                  <a:outerShdw blurRad="38100" dist="38100" dir="2700000" algn="tl">
                    <a:srgbClr val="000000">
                      <a:alpha val="43137"/>
                    </a:srgbClr>
                  </a:outerShdw>
                </a:effectLst>
                <a:latin typeface="+mn-lt"/>
              </a:rPr>
              <a:t>For God did not destine </a:t>
            </a:r>
            <a:r>
              <a:rPr lang="en-US" sz="2800" b="1" dirty="0">
                <a:solidFill>
                  <a:srgbClr val="FF0000"/>
                </a:solidFill>
                <a:effectLst>
                  <a:outerShdw blurRad="38100" dist="38100" dir="2700000" algn="tl">
                    <a:srgbClr val="000000">
                      <a:alpha val="43137"/>
                    </a:srgbClr>
                  </a:outerShdw>
                </a:effectLst>
                <a:latin typeface="+mn-lt"/>
              </a:rPr>
              <a:t>us</a:t>
            </a:r>
            <a:r>
              <a:rPr lang="en-US" sz="2800" b="1" dirty="0">
                <a:effectLst>
                  <a:outerShdw blurRad="38100" dist="38100" dir="2700000" algn="tl">
                    <a:srgbClr val="000000">
                      <a:alpha val="43137"/>
                    </a:srgbClr>
                  </a:outerShdw>
                </a:effectLst>
                <a:latin typeface="+mn-lt"/>
              </a:rPr>
              <a:t> for wrath but for gaining salvation through our Lord Jesus Christ.  </a:t>
            </a:r>
            <a:r>
              <a:rPr lang="en-US" sz="2800" b="1" baseline="30000" dirty="0">
                <a:effectLst>
                  <a:outerShdw blurRad="38100" dist="38100" dir="2700000" algn="tl">
                    <a:srgbClr val="000000">
                      <a:alpha val="43137"/>
                    </a:srgbClr>
                  </a:outerShdw>
                </a:effectLst>
                <a:latin typeface="+mn-lt"/>
              </a:rPr>
              <a:t>10 </a:t>
            </a:r>
            <a:r>
              <a:rPr lang="en-US" sz="2800" b="1" dirty="0">
                <a:effectLst>
                  <a:outerShdw blurRad="38100" dist="38100" dir="2700000" algn="tl">
                    <a:srgbClr val="000000">
                      <a:alpha val="43137"/>
                    </a:srgbClr>
                  </a:outerShdw>
                </a:effectLst>
                <a:latin typeface="+mn-lt"/>
              </a:rPr>
              <a:t>He died for </a:t>
            </a:r>
            <a:r>
              <a:rPr lang="en-US" sz="2800" b="1" dirty="0">
                <a:solidFill>
                  <a:srgbClr val="FF0000"/>
                </a:solidFill>
                <a:effectLst>
                  <a:outerShdw blurRad="38100" dist="38100" dir="2700000" algn="tl">
                    <a:srgbClr val="000000">
                      <a:alpha val="43137"/>
                    </a:srgbClr>
                  </a:outerShdw>
                </a:effectLst>
                <a:latin typeface="+mn-lt"/>
              </a:rPr>
              <a:t>us</a:t>
            </a:r>
            <a:r>
              <a:rPr lang="en-US" sz="2800" b="1" dirty="0">
                <a:effectLst>
                  <a:outerShdw blurRad="38100" dist="38100" dir="2700000" algn="tl">
                    <a:srgbClr val="000000">
                      <a:alpha val="43137"/>
                    </a:srgbClr>
                  </a:outerShdw>
                </a:effectLst>
                <a:latin typeface="+mn-lt"/>
              </a:rPr>
              <a:t> so that whether </a:t>
            </a:r>
            <a:r>
              <a:rPr lang="en-US" sz="2800" b="1" dirty="0">
                <a:solidFill>
                  <a:srgbClr val="FF0000"/>
                </a:solidFill>
                <a:effectLst>
                  <a:outerShdw blurRad="38100" dist="38100" dir="2700000" algn="tl">
                    <a:srgbClr val="000000">
                      <a:alpha val="43137"/>
                    </a:srgbClr>
                  </a:outerShdw>
                </a:effectLst>
                <a:latin typeface="+mn-lt"/>
              </a:rPr>
              <a:t>we</a:t>
            </a:r>
            <a:r>
              <a:rPr lang="en-US" sz="2800" b="1" dirty="0">
                <a:effectLst>
                  <a:outerShdw blurRad="38100" dist="38100" dir="2700000" algn="tl">
                    <a:srgbClr val="000000">
                      <a:alpha val="43137"/>
                    </a:srgbClr>
                  </a:outerShdw>
                </a:effectLst>
                <a:latin typeface="+mn-lt"/>
              </a:rPr>
              <a:t> are alert or asleep </a:t>
            </a:r>
            <a:r>
              <a:rPr lang="en-US" sz="2800" b="1" dirty="0">
                <a:solidFill>
                  <a:srgbClr val="FF0000"/>
                </a:solidFill>
                <a:effectLst>
                  <a:outerShdw blurRad="38100" dist="38100" dir="2700000" algn="tl">
                    <a:srgbClr val="000000">
                      <a:alpha val="43137"/>
                    </a:srgbClr>
                  </a:outerShdw>
                </a:effectLst>
                <a:latin typeface="+mn-lt"/>
              </a:rPr>
              <a:t>we</a:t>
            </a:r>
            <a:r>
              <a:rPr lang="en-US" sz="2800" b="1" dirty="0">
                <a:effectLst>
                  <a:outerShdw blurRad="38100" dist="38100" dir="2700000" algn="tl">
                    <a:srgbClr val="000000">
                      <a:alpha val="43137"/>
                    </a:srgbClr>
                  </a:outerShdw>
                </a:effectLst>
                <a:latin typeface="+mn-lt"/>
              </a:rPr>
              <a:t> will come to life together with him.  </a:t>
            </a:r>
            <a:r>
              <a:rPr lang="en-US" sz="2800" b="1" baseline="30000" dirty="0">
                <a:effectLst>
                  <a:outerShdw blurRad="38100" dist="38100" dir="2700000" algn="tl">
                    <a:srgbClr val="000000">
                      <a:alpha val="43137"/>
                    </a:srgbClr>
                  </a:outerShdw>
                </a:effectLst>
                <a:latin typeface="+mn-lt"/>
              </a:rPr>
              <a:t>11 </a:t>
            </a:r>
            <a:r>
              <a:rPr lang="en-US" sz="2800" b="1" dirty="0">
                <a:effectLst>
                  <a:outerShdw blurRad="38100" dist="38100" dir="2700000" algn="tl">
                    <a:srgbClr val="000000">
                      <a:alpha val="43137"/>
                    </a:srgbClr>
                  </a:outerShdw>
                </a:effectLst>
                <a:latin typeface="+mn-lt"/>
              </a:rPr>
              <a:t>Therefore encourage </a:t>
            </a:r>
            <a:r>
              <a:rPr lang="en-US" sz="2800" b="1" dirty="0">
                <a:solidFill>
                  <a:srgbClr val="FF0000"/>
                </a:solidFill>
                <a:effectLst>
                  <a:outerShdw blurRad="38100" dist="38100" dir="2700000" algn="tl">
                    <a:srgbClr val="000000">
                      <a:alpha val="43137"/>
                    </a:srgbClr>
                  </a:outerShdw>
                </a:effectLst>
                <a:latin typeface="+mn-lt"/>
              </a:rPr>
              <a:t>one another </a:t>
            </a:r>
            <a:r>
              <a:rPr lang="en-US" sz="2800" b="1" dirty="0">
                <a:effectLst>
                  <a:outerShdw blurRad="38100" dist="38100" dir="2700000" algn="tl">
                    <a:srgbClr val="000000">
                      <a:alpha val="43137"/>
                    </a:srgbClr>
                  </a:outerShdw>
                </a:effectLst>
                <a:latin typeface="+mn-lt"/>
              </a:rPr>
              <a:t>and build up </a:t>
            </a:r>
            <a:r>
              <a:rPr lang="en-US" sz="2800" b="1" dirty="0">
                <a:solidFill>
                  <a:srgbClr val="FF0000"/>
                </a:solidFill>
                <a:effectLst>
                  <a:outerShdw blurRad="38100" dist="38100" dir="2700000" algn="tl">
                    <a:srgbClr val="000000">
                      <a:alpha val="43137"/>
                    </a:srgbClr>
                  </a:outerShdw>
                </a:effectLst>
                <a:latin typeface="+mn-lt"/>
              </a:rPr>
              <a:t>each other</a:t>
            </a:r>
            <a:r>
              <a:rPr lang="en-US" sz="2800" b="1" dirty="0">
                <a:effectLst>
                  <a:outerShdw blurRad="38100" dist="38100" dir="2700000" algn="tl">
                    <a:srgbClr val="000000">
                      <a:alpha val="43137"/>
                    </a:srgbClr>
                  </a:outerShdw>
                </a:effectLst>
                <a:latin typeface="+mn-lt"/>
              </a:rPr>
              <a:t>, just as </a:t>
            </a:r>
            <a:r>
              <a:rPr lang="en-US" sz="2800" b="1" dirty="0">
                <a:solidFill>
                  <a:srgbClr val="FF0000"/>
                </a:solidFill>
                <a:effectLst>
                  <a:outerShdw blurRad="38100" dist="38100" dir="2700000" algn="tl">
                    <a:srgbClr val="000000">
                      <a:alpha val="43137"/>
                    </a:srgbClr>
                  </a:outerShdw>
                </a:effectLst>
                <a:latin typeface="+mn-lt"/>
              </a:rPr>
              <a:t>you</a:t>
            </a:r>
            <a:r>
              <a:rPr lang="en-US" sz="2800" b="1" dirty="0">
                <a:effectLst>
                  <a:outerShdw blurRad="38100" dist="38100" dir="2700000" algn="tl">
                    <a:srgbClr val="000000">
                      <a:alpha val="43137"/>
                    </a:srgbClr>
                  </a:outerShdw>
                </a:effectLst>
                <a:latin typeface="+mn-lt"/>
              </a:rPr>
              <a:t> are in fact doing.</a:t>
            </a:r>
            <a:r>
              <a:rPr lang="en-US" sz="3200" dirty="0"/>
              <a:t/>
            </a:r>
            <a:br>
              <a:rPr lang="en-US" sz="3200" dirty="0"/>
            </a:br>
            <a:r>
              <a:rPr lang="en-US" sz="1600" dirty="0">
                <a:effectLst>
                  <a:outerShdw blurRad="38100" dist="38100" dir="2700000" algn="tl">
                    <a:srgbClr val="000000">
                      <a:alpha val="43137"/>
                    </a:srgbClr>
                  </a:outerShdw>
                </a:effectLst>
                <a:latin typeface="+mn-lt"/>
              </a:rPr>
              <a:t/>
            </a:r>
            <a:br>
              <a:rPr lang="en-US" sz="1600" dirty="0">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1 </a:t>
            </a:r>
            <a:r>
              <a:rPr lang="en-US" sz="2000" b="1" dirty="0">
                <a:effectLst>
                  <a:outerShdw blurRad="38100" dist="38100" dir="2700000" algn="tl">
                    <a:srgbClr val="000000">
                      <a:alpha val="43137"/>
                    </a:srgbClr>
                  </a:outerShdw>
                </a:effectLst>
                <a:latin typeface="+mn-lt"/>
              </a:rPr>
              <a:t>Thessalonians </a:t>
            </a:r>
            <a:r>
              <a:rPr lang="en-US" sz="2000" b="1" dirty="0" smtClean="0">
                <a:effectLst>
                  <a:outerShdw blurRad="38100" dist="38100" dir="2700000" algn="tl">
                    <a:srgbClr val="000000">
                      <a:alpha val="43137"/>
                    </a:srgbClr>
                  </a:outerShdw>
                </a:effectLst>
                <a:latin typeface="+mn-lt"/>
              </a:rPr>
              <a:t>5:1-11 </a:t>
            </a:r>
            <a:r>
              <a:rPr lang="en-US" sz="2000" b="1" dirty="0">
                <a:effectLst>
                  <a:outerShdw blurRad="38100" dist="38100" dir="2700000" algn="tl">
                    <a:srgbClr val="000000">
                      <a:alpha val="43137"/>
                    </a:srgbClr>
                  </a:outerShdw>
                </a:effectLst>
                <a:latin typeface="+mn-lt"/>
              </a:rPr>
              <a:t>NET</a:t>
            </a:r>
          </a:p>
        </p:txBody>
      </p:sp>
    </p:spTree>
    <p:extLst>
      <p:ext uri="{BB962C8B-B14F-4D97-AF65-F5344CB8AC3E}">
        <p14:creationId xmlns:p14="http://schemas.microsoft.com/office/powerpoint/2010/main" val="2903722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715" y="2789005"/>
            <a:ext cx="11789229" cy="1325563"/>
          </a:xfrm>
        </p:spPr>
        <p:txBody>
          <a:bodyPr>
            <a:noAutofit/>
          </a:bodyPr>
          <a:lstStyle/>
          <a:p>
            <a:pPr algn="ctr"/>
            <a:r>
              <a:rPr lang="en-US" sz="2800" b="1" baseline="30000" dirty="0">
                <a:solidFill>
                  <a:schemeClr val="bg1">
                    <a:lumMod val="85000"/>
                  </a:schemeClr>
                </a:solidFill>
                <a:effectLst>
                  <a:outerShdw blurRad="38100" dist="38100" dir="2700000" algn="tl">
                    <a:srgbClr val="000000">
                      <a:alpha val="43137"/>
                    </a:srgbClr>
                  </a:outerShdw>
                </a:effectLst>
                <a:latin typeface="+mn-lt"/>
              </a:rPr>
              <a:t>1 </a:t>
            </a:r>
            <a:r>
              <a:rPr lang="en-US" sz="2800" b="1" dirty="0">
                <a:solidFill>
                  <a:schemeClr val="bg1">
                    <a:lumMod val="85000"/>
                  </a:schemeClr>
                </a:solidFill>
                <a:effectLst>
                  <a:outerShdw blurRad="38100" dist="38100" dir="2700000" algn="tl">
                    <a:srgbClr val="000000">
                      <a:alpha val="43137"/>
                    </a:srgbClr>
                  </a:outerShdw>
                </a:effectLst>
                <a:latin typeface="+mn-lt"/>
              </a:rPr>
              <a:t>Now on the topic of times and seasons, brothers and sisters, you have no need for anything to be written to you.  </a:t>
            </a:r>
            <a:r>
              <a:rPr lang="en-US" sz="2800" b="1" baseline="30000" dirty="0">
                <a:solidFill>
                  <a:schemeClr val="bg1">
                    <a:lumMod val="85000"/>
                  </a:schemeClr>
                </a:solidFill>
                <a:effectLst>
                  <a:outerShdw blurRad="38100" dist="38100" dir="2700000" algn="tl">
                    <a:srgbClr val="000000">
                      <a:alpha val="43137"/>
                    </a:srgbClr>
                  </a:outerShdw>
                </a:effectLst>
                <a:latin typeface="+mn-lt"/>
              </a:rPr>
              <a:t>2 </a:t>
            </a:r>
            <a:r>
              <a:rPr lang="en-US" sz="2800" b="1" dirty="0">
                <a:solidFill>
                  <a:schemeClr val="bg1">
                    <a:lumMod val="85000"/>
                  </a:schemeClr>
                </a:solidFill>
                <a:effectLst>
                  <a:outerShdw blurRad="38100" dist="38100" dir="2700000" algn="tl">
                    <a:srgbClr val="000000">
                      <a:alpha val="43137"/>
                    </a:srgbClr>
                  </a:outerShdw>
                </a:effectLst>
                <a:latin typeface="+mn-lt"/>
              </a:rPr>
              <a:t>For you know quite well that the day of the Lord will come in the same way as a thief in the night.  </a:t>
            </a:r>
            <a:r>
              <a:rPr lang="en-US" sz="2800" b="1" baseline="30000" dirty="0">
                <a:solidFill>
                  <a:schemeClr val="bg1">
                    <a:lumMod val="85000"/>
                  </a:schemeClr>
                </a:solidFill>
                <a:effectLst>
                  <a:outerShdw blurRad="38100" dist="38100" dir="2700000" algn="tl">
                    <a:srgbClr val="000000">
                      <a:alpha val="43137"/>
                    </a:srgbClr>
                  </a:outerShdw>
                </a:effectLst>
                <a:latin typeface="+mn-lt"/>
              </a:rPr>
              <a:t>3 </a:t>
            </a:r>
            <a:r>
              <a:rPr lang="en-US" sz="2800" b="1" dirty="0">
                <a:solidFill>
                  <a:schemeClr val="bg1">
                    <a:lumMod val="85000"/>
                  </a:schemeClr>
                </a:solidFill>
                <a:effectLst>
                  <a:outerShdw blurRad="38100" dist="38100" dir="2700000" algn="tl">
                    <a:srgbClr val="000000">
                      <a:alpha val="43137"/>
                    </a:srgbClr>
                  </a:outerShdw>
                </a:effectLst>
                <a:latin typeface="+mn-lt"/>
              </a:rPr>
              <a:t>Now when they are saying, “There is peace and security,” then sudden destruction comes on them, like labor pains on a pregnant woman, and they will surely not escape.  </a:t>
            </a:r>
            <a:r>
              <a:rPr lang="en-US" sz="2800" b="1" baseline="30000" dirty="0">
                <a:solidFill>
                  <a:schemeClr val="bg1">
                    <a:lumMod val="85000"/>
                  </a:schemeClr>
                </a:solidFill>
                <a:effectLst>
                  <a:outerShdw blurRad="38100" dist="38100" dir="2700000" algn="tl">
                    <a:srgbClr val="000000">
                      <a:alpha val="43137"/>
                    </a:srgbClr>
                  </a:outerShdw>
                </a:effectLst>
                <a:latin typeface="+mn-lt"/>
              </a:rPr>
              <a:t>4 </a:t>
            </a:r>
            <a:r>
              <a:rPr lang="en-US" sz="2800" b="1" dirty="0">
                <a:solidFill>
                  <a:schemeClr val="bg1">
                    <a:lumMod val="85000"/>
                  </a:schemeClr>
                </a:solidFill>
                <a:effectLst>
                  <a:outerShdw blurRad="38100" dist="38100" dir="2700000" algn="tl">
                    <a:srgbClr val="000000">
                      <a:alpha val="43137"/>
                    </a:srgbClr>
                  </a:outerShdw>
                </a:effectLst>
                <a:latin typeface="+mn-lt"/>
              </a:rPr>
              <a:t>But you, brothers and sisters, are not in the darkness for the day to overtake you like a thief would.  </a:t>
            </a:r>
            <a:r>
              <a:rPr lang="en-US" sz="2800" b="1" baseline="30000" dirty="0">
                <a:solidFill>
                  <a:schemeClr val="bg1">
                    <a:lumMod val="85000"/>
                  </a:schemeClr>
                </a:solidFill>
                <a:effectLst>
                  <a:outerShdw blurRad="38100" dist="38100" dir="2700000" algn="tl">
                    <a:srgbClr val="000000">
                      <a:alpha val="43137"/>
                    </a:srgbClr>
                  </a:outerShdw>
                </a:effectLst>
                <a:latin typeface="+mn-lt"/>
              </a:rPr>
              <a:t>5 </a:t>
            </a:r>
            <a:r>
              <a:rPr lang="en-US" sz="2800" b="1" dirty="0">
                <a:solidFill>
                  <a:schemeClr val="bg1">
                    <a:lumMod val="85000"/>
                  </a:schemeClr>
                </a:solidFill>
                <a:effectLst>
                  <a:outerShdw blurRad="38100" dist="38100" dir="2700000" algn="tl">
                    <a:srgbClr val="000000">
                      <a:alpha val="43137"/>
                    </a:srgbClr>
                  </a:outerShdw>
                </a:effectLst>
                <a:latin typeface="+mn-lt"/>
              </a:rPr>
              <a:t>For you all are sons of the light and sons of the day. We are not of the night nor of the darkness.  </a:t>
            </a:r>
            <a:r>
              <a:rPr lang="en-US" sz="2800" b="1" baseline="30000" dirty="0">
                <a:solidFill>
                  <a:schemeClr val="bg1">
                    <a:lumMod val="85000"/>
                  </a:schemeClr>
                </a:solidFill>
                <a:effectLst>
                  <a:outerShdw blurRad="38100" dist="38100" dir="2700000" algn="tl">
                    <a:srgbClr val="000000">
                      <a:alpha val="43137"/>
                    </a:srgbClr>
                  </a:outerShdw>
                </a:effectLst>
                <a:latin typeface="+mn-lt"/>
              </a:rPr>
              <a:t>6 </a:t>
            </a:r>
            <a:r>
              <a:rPr lang="en-US" sz="2800" b="1" dirty="0">
                <a:solidFill>
                  <a:schemeClr val="bg1">
                    <a:lumMod val="85000"/>
                  </a:schemeClr>
                </a:solidFill>
                <a:effectLst>
                  <a:outerShdw blurRad="38100" dist="38100" dir="2700000" algn="tl">
                    <a:srgbClr val="000000">
                      <a:alpha val="43137"/>
                    </a:srgbClr>
                  </a:outerShdw>
                </a:effectLst>
                <a:latin typeface="+mn-lt"/>
              </a:rPr>
              <a:t>So then we must not sleep as the rest, but must stay alert and sober.  </a:t>
            </a:r>
            <a:r>
              <a:rPr lang="en-US" sz="2800" b="1" baseline="30000" dirty="0">
                <a:solidFill>
                  <a:schemeClr val="bg1">
                    <a:lumMod val="85000"/>
                  </a:schemeClr>
                </a:solidFill>
                <a:effectLst>
                  <a:outerShdw blurRad="38100" dist="38100" dir="2700000" algn="tl">
                    <a:srgbClr val="000000">
                      <a:alpha val="43137"/>
                    </a:srgbClr>
                  </a:outerShdw>
                </a:effectLst>
                <a:latin typeface="+mn-lt"/>
              </a:rPr>
              <a:t>7 </a:t>
            </a:r>
            <a:r>
              <a:rPr lang="en-US" sz="2800" b="1" dirty="0">
                <a:solidFill>
                  <a:schemeClr val="bg1">
                    <a:lumMod val="85000"/>
                  </a:schemeClr>
                </a:solidFill>
                <a:effectLst>
                  <a:outerShdw blurRad="38100" dist="38100" dir="2700000" algn="tl">
                    <a:srgbClr val="000000">
                      <a:alpha val="43137"/>
                    </a:srgbClr>
                  </a:outerShdw>
                </a:effectLst>
                <a:latin typeface="+mn-lt"/>
              </a:rPr>
              <a:t>For those who sleep, sleep at night and those who get drunk are drunk at night.  </a:t>
            </a:r>
            <a:r>
              <a:rPr lang="en-US" sz="2800" b="1" baseline="30000" dirty="0">
                <a:solidFill>
                  <a:schemeClr val="bg1">
                    <a:lumMod val="85000"/>
                  </a:schemeClr>
                </a:solidFill>
                <a:effectLst>
                  <a:outerShdw blurRad="38100" dist="38100" dir="2700000" algn="tl">
                    <a:srgbClr val="000000">
                      <a:alpha val="43137"/>
                    </a:srgbClr>
                  </a:outerShdw>
                </a:effectLst>
                <a:latin typeface="+mn-lt"/>
              </a:rPr>
              <a:t>8 </a:t>
            </a:r>
            <a:r>
              <a:rPr lang="en-US" sz="2800" b="1" dirty="0">
                <a:solidFill>
                  <a:schemeClr val="bg1">
                    <a:lumMod val="85000"/>
                  </a:schemeClr>
                </a:solidFill>
                <a:effectLst>
                  <a:outerShdw blurRad="38100" dist="38100" dir="2700000" algn="tl">
                    <a:srgbClr val="000000">
                      <a:alpha val="43137"/>
                    </a:srgbClr>
                  </a:outerShdw>
                </a:effectLst>
                <a:latin typeface="+mn-lt"/>
              </a:rPr>
              <a:t>But since we are of the day, we must stay sober </a:t>
            </a:r>
            <a:r>
              <a:rPr lang="en-US" sz="2800" b="1" i="1" dirty="0">
                <a:solidFill>
                  <a:schemeClr val="bg1">
                    <a:lumMod val="85000"/>
                  </a:schemeClr>
                </a:solidFill>
                <a:effectLst>
                  <a:outerShdw blurRad="38100" dist="38100" dir="2700000" algn="tl">
                    <a:srgbClr val="000000">
                      <a:alpha val="43137"/>
                    </a:srgbClr>
                  </a:outerShdw>
                </a:effectLst>
                <a:latin typeface="+mn-lt"/>
              </a:rPr>
              <a:t>by putting on the breastplate</a:t>
            </a:r>
            <a:r>
              <a:rPr lang="en-US" sz="2800" b="1" dirty="0">
                <a:solidFill>
                  <a:schemeClr val="bg1">
                    <a:lumMod val="85000"/>
                  </a:schemeClr>
                </a:solidFill>
                <a:effectLst>
                  <a:outerShdw blurRad="38100" dist="38100" dir="2700000" algn="tl">
                    <a:srgbClr val="000000">
                      <a:alpha val="43137"/>
                    </a:srgbClr>
                  </a:outerShdw>
                </a:effectLst>
                <a:latin typeface="+mn-lt"/>
              </a:rPr>
              <a:t> of faith and love and as </a:t>
            </a:r>
            <a:r>
              <a:rPr lang="en-US" sz="2800" b="1" i="1" dirty="0">
                <a:solidFill>
                  <a:schemeClr val="bg1">
                    <a:lumMod val="85000"/>
                  </a:schemeClr>
                </a:solidFill>
                <a:effectLst>
                  <a:outerShdw blurRad="38100" dist="38100" dir="2700000" algn="tl">
                    <a:srgbClr val="000000">
                      <a:alpha val="43137"/>
                    </a:srgbClr>
                  </a:outerShdw>
                </a:effectLst>
                <a:latin typeface="+mn-lt"/>
              </a:rPr>
              <a:t>a helmet</a:t>
            </a:r>
            <a:r>
              <a:rPr lang="en-US" sz="2800" b="1" dirty="0">
                <a:solidFill>
                  <a:schemeClr val="bg1">
                    <a:lumMod val="85000"/>
                  </a:schemeClr>
                </a:solidFill>
                <a:effectLst>
                  <a:outerShdw blurRad="38100" dist="38100" dir="2700000" algn="tl">
                    <a:srgbClr val="000000">
                      <a:alpha val="43137"/>
                    </a:srgbClr>
                  </a:outerShdw>
                </a:effectLst>
                <a:latin typeface="+mn-lt"/>
              </a:rPr>
              <a:t> our hope </a:t>
            </a:r>
            <a:r>
              <a:rPr lang="en-US" sz="2800" b="1" i="1" dirty="0">
                <a:solidFill>
                  <a:schemeClr val="bg1">
                    <a:lumMod val="85000"/>
                  </a:schemeClr>
                </a:solidFill>
                <a:effectLst>
                  <a:outerShdw blurRad="38100" dist="38100" dir="2700000" algn="tl">
                    <a:srgbClr val="000000">
                      <a:alpha val="43137"/>
                    </a:srgbClr>
                  </a:outerShdw>
                </a:effectLst>
                <a:latin typeface="+mn-lt"/>
              </a:rPr>
              <a:t>for salvation</a:t>
            </a:r>
            <a:r>
              <a:rPr lang="en-US" sz="2800" b="1" dirty="0">
                <a:solidFill>
                  <a:schemeClr val="bg1">
                    <a:lumMod val="85000"/>
                  </a:schemeClr>
                </a:solidFill>
                <a:effectLst>
                  <a:outerShdw blurRad="38100" dist="38100" dir="2700000" algn="tl">
                    <a:srgbClr val="000000">
                      <a:alpha val="43137"/>
                    </a:srgbClr>
                  </a:outerShdw>
                </a:effectLst>
                <a:latin typeface="+mn-lt"/>
              </a:rPr>
              <a:t>.  </a:t>
            </a:r>
            <a:r>
              <a:rPr lang="en-US" sz="2800" b="1" baseline="30000" dirty="0">
                <a:solidFill>
                  <a:srgbClr val="FF0000"/>
                </a:solidFill>
                <a:effectLst>
                  <a:outerShdw blurRad="38100" dist="38100" dir="2700000" algn="tl">
                    <a:srgbClr val="000000">
                      <a:alpha val="43137"/>
                    </a:srgbClr>
                  </a:outerShdw>
                </a:effectLst>
                <a:latin typeface="+mn-lt"/>
              </a:rPr>
              <a:t>9 </a:t>
            </a:r>
            <a:r>
              <a:rPr lang="en-US" sz="2800" b="1" dirty="0">
                <a:solidFill>
                  <a:srgbClr val="FF0000"/>
                </a:solidFill>
                <a:effectLst>
                  <a:outerShdw blurRad="38100" dist="38100" dir="2700000" algn="tl">
                    <a:srgbClr val="000000">
                      <a:alpha val="43137"/>
                    </a:srgbClr>
                  </a:outerShdw>
                </a:effectLst>
                <a:latin typeface="+mn-lt"/>
              </a:rPr>
              <a:t>For God did not destine us for wrath but for gaining salvation through our Lord Jesus Christ.  </a:t>
            </a:r>
            <a:r>
              <a:rPr lang="en-US" sz="2800" b="1" baseline="30000" dirty="0">
                <a:solidFill>
                  <a:srgbClr val="FF0000"/>
                </a:solidFill>
                <a:effectLst>
                  <a:outerShdw blurRad="38100" dist="38100" dir="2700000" algn="tl">
                    <a:srgbClr val="000000">
                      <a:alpha val="43137"/>
                    </a:srgbClr>
                  </a:outerShdw>
                </a:effectLst>
                <a:latin typeface="+mn-lt"/>
              </a:rPr>
              <a:t>10 </a:t>
            </a:r>
            <a:r>
              <a:rPr lang="en-US" sz="2800" b="1" dirty="0">
                <a:solidFill>
                  <a:srgbClr val="FF0000"/>
                </a:solidFill>
                <a:effectLst>
                  <a:outerShdw blurRad="38100" dist="38100" dir="2700000" algn="tl">
                    <a:srgbClr val="000000">
                      <a:alpha val="43137"/>
                    </a:srgbClr>
                  </a:outerShdw>
                </a:effectLst>
                <a:latin typeface="+mn-lt"/>
              </a:rPr>
              <a:t>He died for us so that whether we are alert or asleep we will come to life together with him.  </a:t>
            </a:r>
            <a:r>
              <a:rPr lang="en-US" sz="2800" b="1" baseline="30000" dirty="0">
                <a:solidFill>
                  <a:schemeClr val="bg1">
                    <a:lumMod val="85000"/>
                  </a:schemeClr>
                </a:solidFill>
                <a:effectLst>
                  <a:outerShdw blurRad="38100" dist="38100" dir="2700000" algn="tl">
                    <a:srgbClr val="000000">
                      <a:alpha val="43137"/>
                    </a:srgbClr>
                  </a:outerShdw>
                </a:effectLst>
                <a:latin typeface="+mn-lt"/>
              </a:rPr>
              <a:t>11 </a:t>
            </a:r>
            <a:r>
              <a:rPr lang="en-US" sz="2800" b="1" dirty="0">
                <a:solidFill>
                  <a:schemeClr val="bg1">
                    <a:lumMod val="85000"/>
                  </a:schemeClr>
                </a:solidFill>
                <a:effectLst>
                  <a:outerShdw blurRad="38100" dist="38100" dir="2700000" algn="tl">
                    <a:srgbClr val="000000">
                      <a:alpha val="43137"/>
                    </a:srgbClr>
                  </a:outerShdw>
                </a:effectLst>
                <a:latin typeface="+mn-lt"/>
              </a:rPr>
              <a:t>Therefore encourage one another and build up each other, just as you are in fact doing.</a:t>
            </a:r>
            <a:r>
              <a:rPr lang="en-US" sz="3200" dirty="0">
                <a:solidFill>
                  <a:schemeClr val="bg1">
                    <a:lumMod val="85000"/>
                  </a:schemeClr>
                </a:solidFill>
              </a:rPr>
              <a:t/>
            </a:r>
            <a:br>
              <a:rPr lang="en-US" sz="3200" dirty="0">
                <a:solidFill>
                  <a:schemeClr val="bg1">
                    <a:lumMod val="85000"/>
                  </a:schemeClr>
                </a:solidFill>
              </a:rPr>
            </a:br>
            <a:r>
              <a:rPr lang="en-US" sz="1600" dirty="0">
                <a:effectLst>
                  <a:outerShdw blurRad="38100" dist="38100" dir="2700000" algn="tl">
                    <a:srgbClr val="000000">
                      <a:alpha val="43137"/>
                    </a:srgbClr>
                  </a:outerShdw>
                </a:effectLst>
                <a:latin typeface="+mn-lt"/>
              </a:rPr>
              <a:t/>
            </a:r>
            <a:br>
              <a:rPr lang="en-US" sz="1600" dirty="0">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1 </a:t>
            </a:r>
            <a:r>
              <a:rPr lang="en-US" sz="2000" b="1" dirty="0">
                <a:effectLst>
                  <a:outerShdw blurRad="38100" dist="38100" dir="2700000" algn="tl">
                    <a:srgbClr val="000000">
                      <a:alpha val="43137"/>
                    </a:srgbClr>
                  </a:outerShdw>
                </a:effectLst>
                <a:latin typeface="+mn-lt"/>
              </a:rPr>
              <a:t>Thessalonians </a:t>
            </a:r>
            <a:r>
              <a:rPr lang="en-US" sz="2000" b="1" dirty="0" smtClean="0">
                <a:effectLst>
                  <a:outerShdw blurRad="38100" dist="38100" dir="2700000" algn="tl">
                    <a:srgbClr val="000000">
                      <a:alpha val="43137"/>
                    </a:srgbClr>
                  </a:outerShdw>
                </a:effectLst>
                <a:latin typeface="+mn-lt"/>
              </a:rPr>
              <a:t>5:1-11 </a:t>
            </a:r>
            <a:r>
              <a:rPr lang="en-US" sz="2000" b="1" dirty="0">
                <a:effectLst>
                  <a:outerShdw blurRad="38100" dist="38100" dir="2700000" algn="tl">
                    <a:srgbClr val="000000">
                      <a:alpha val="43137"/>
                    </a:srgbClr>
                  </a:outerShdw>
                </a:effectLst>
                <a:latin typeface="+mn-lt"/>
              </a:rPr>
              <a:t>NET</a:t>
            </a:r>
          </a:p>
        </p:txBody>
      </p:sp>
      <p:sp>
        <p:nvSpPr>
          <p:cNvPr id="3" name="Rounded Rectangle 2"/>
          <p:cNvSpPr/>
          <p:nvPr/>
        </p:nvSpPr>
        <p:spPr>
          <a:xfrm>
            <a:off x="420914" y="4281714"/>
            <a:ext cx="11524343" cy="1364343"/>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93611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201" y="1714950"/>
            <a:ext cx="11789229"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24 </a:t>
            </a:r>
            <a:r>
              <a:rPr lang="en-US" sz="3200" b="1" dirty="0">
                <a:effectLst>
                  <a:outerShdw blurRad="38100" dist="38100" dir="2700000" algn="tl">
                    <a:srgbClr val="000000">
                      <a:alpha val="43137"/>
                    </a:srgbClr>
                  </a:outerShdw>
                </a:effectLst>
                <a:latin typeface="+mn-lt"/>
              </a:rPr>
              <a:t>But they are justified freely by his grace through the redemption that is in Christ Jesus. </a:t>
            </a:r>
            <a:r>
              <a:rPr lang="en-US" sz="3200" b="1" baseline="30000" dirty="0">
                <a:effectLst>
                  <a:outerShdw blurRad="38100" dist="38100" dir="2700000" algn="tl">
                    <a:srgbClr val="000000">
                      <a:alpha val="43137"/>
                    </a:srgbClr>
                  </a:outerShdw>
                </a:effectLst>
                <a:latin typeface="+mn-lt"/>
              </a:rPr>
              <a:t>25 </a:t>
            </a:r>
            <a:r>
              <a:rPr lang="en-US" sz="3200" b="1" dirty="0">
                <a:effectLst>
                  <a:outerShdw blurRad="38100" dist="38100" dir="2700000" algn="tl">
                    <a:srgbClr val="000000">
                      <a:alpha val="43137"/>
                    </a:srgbClr>
                  </a:outerShdw>
                </a:effectLst>
                <a:latin typeface="+mn-lt"/>
              </a:rPr>
              <a:t>God publicly displayed him at his death as the mercy seat accessible through faith. This was to demonstrate his righteousness, because God in his forbearance had passed over the sins previously committed. </a:t>
            </a:r>
            <a:r>
              <a:rPr lang="en-US" sz="3200" b="1" baseline="30000" dirty="0">
                <a:effectLst>
                  <a:outerShdw blurRad="38100" dist="38100" dir="2700000" algn="tl">
                    <a:srgbClr val="000000">
                      <a:alpha val="43137"/>
                    </a:srgbClr>
                  </a:outerShdw>
                </a:effectLst>
                <a:latin typeface="+mn-lt"/>
              </a:rPr>
              <a:t>26 </a:t>
            </a:r>
            <a:r>
              <a:rPr lang="en-US" sz="3200" b="1" dirty="0">
                <a:effectLst>
                  <a:outerShdw blurRad="38100" dist="38100" dir="2700000" algn="tl">
                    <a:srgbClr val="000000">
                      <a:alpha val="43137"/>
                    </a:srgbClr>
                  </a:outerShdw>
                </a:effectLst>
                <a:latin typeface="+mn-lt"/>
              </a:rPr>
              <a:t>This was also to demonstrate his righteousness in the present time, so that he would be just and the justifier of the one who lives because of Jesus’ faithfulness.</a:t>
            </a: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r>
              <a:rPr lang="en-US" sz="3200" dirty="0" smtClean="0">
                <a:effectLst>
                  <a:outerShdw blurRad="38100" dist="38100" dir="2700000" algn="tl">
                    <a:srgbClr val="000000">
                      <a:alpha val="43137"/>
                    </a:srgbClr>
                  </a:outerShdw>
                </a:effectLst>
                <a:latin typeface="+mn-lt"/>
              </a:rPr>
              <a:t/>
            </a:r>
            <a:br>
              <a:rPr lang="en-US" sz="3200" dirty="0" smtClean="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Romans 3:24-26 NET</a:t>
            </a:r>
            <a:endParaRPr lang="en-US" sz="28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290520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116" y="858607"/>
            <a:ext cx="11789229" cy="1325563"/>
          </a:xfrm>
        </p:spPr>
        <p:txBody>
          <a:bodyPr>
            <a:noAutofit/>
          </a:bodyPr>
          <a:lstStyle/>
          <a:p>
            <a:pPr algn="ctr"/>
            <a:r>
              <a:rPr lang="en-US" sz="3600" dirty="0">
                <a:effectLst>
                  <a:outerShdw blurRad="38100" dist="38100" dir="2700000" algn="tl">
                    <a:srgbClr val="000000">
                      <a:alpha val="43137"/>
                    </a:srgbClr>
                  </a:outerShdw>
                </a:effectLst>
                <a:latin typeface="+mn-lt"/>
              </a:rPr>
              <a:t> </a:t>
            </a:r>
            <a:r>
              <a:rPr lang="en-US" sz="3600" b="1" baseline="30000" dirty="0">
                <a:effectLst>
                  <a:outerShdw blurRad="38100" dist="38100" dir="2700000" algn="tl">
                    <a:srgbClr val="000000">
                      <a:alpha val="43137"/>
                    </a:srgbClr>
                  </a:outerShdw>
                </a:effectLst>
                <a:latin typeface="+mn-lt"/>
              </a:rPr>
              <a:t>4 </a:t>
            </a:r>
            <a:r>
              <a:rPr lang="en-US" sz="3600" b="1" dirty="0">
                <a:effectLst>
                  <a:outerShdw blurRad="38100" dist="38100" dir="2700000" algn="tl">
                    <a:srgbClr val="000000">
                      <a:alpha val="43137"/>
                    </a:srgbClr>
                  </a:outerShdw>
                </a:effectLst>
                <a:latin typeface="+mn-lt"/>
              </a:rPr>
              <a:t>We know, brothers and sisters loved by God, that he has chosen you</a:t>
            </a: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r>
              <a:rPr lang="en-US" sz="3200" dirty="0" smtClean="0">
                <a:effectLst>
                  <a:outerShdw blurRad="38100" dist="38100" dir="2700000" algn="tl">
                    <a:srgbClr val="000000">
                      <a:alpha val="43137"/>
                    </a:srgbClr>
                  </a:outerShdw>
                </a:effectLst>
                <a:latin typeface="+mn-lt"/>
              </a:rPr>
              <a:t/>
            </a:r>
            <a:br>
              <a:rPr lang="en-US" sz="3200" dirty="0" smtClean="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1 Thessalonians 1:4 NET</a:t>
            </a:r>
            <a:endParaRPr lang="en-US" sz="28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568494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715" y="2789005"/>
            <a:ext cx="11789229" cy="1325563"/>
          </a:xfrm>
        </p:spPr>
        <p:txBody>
          <a:bodyPr>
            <a:noAutofit/>
          </a:bodyPr>
          <a:lstStyle/>
          <a:p>
            <a:pPr algn="ctr"/>
            <a:r>
              <a:rPr lang="en-US" sz="2800" b="1" baseline="30000" dirty="0">
                <a:effectLst>
                  <a:outerShdw blurRad="38100" dist="38100" dir="2700000" algn="tl">
                    <a:srgbClr val="000000">
                      <a:alpha val="43137"/>
                    </a:srgbClr>
                  </a:outerShdw>
                </a:effectLst>
                <a:latin typeface="+mn-lt"/>
              </a:rPr>
              <a:t>1 </a:t>
            </a:r>
            <a:r>
              <a:rPr lang="en-US" sz="2800" b="1" dirty="0">
                <a:effectLst>
                  <a:outerShdw blurRad="38100" dist="38100" dir="2700000" algn="tl">
                    <a:srgbClr val="000000">
                      <a:alpha val="43137"/>
                    </a:srgbClr>
                  </a:outerShdw>
                </a:effectLst>
                <a:latin typeface="+mn-lt"/>
              </a:rPr>
              <a:t>Now on the topic of times and seasons, brothers and sisters, you have no need for anything to be written to you.  </a:t>
            </a:r>
            <a:r>
              <a:rPr lang="en-US" sz="2800" b="1" baseline="30000" dirty="0">
                <a:effectLst>
                  <a:outerShdw blurRad="38100" dist="38100" dir="2700000" algn="tl">
                    <a:srgbClr val="000000">
                      <a:alpha val="43137"/>
                    </a:srgbClr>
                  </a:outerShdw>
                </a:effectLst>
                <a:latin typeface="+mn-lt"/>
              </a:rPr>
              <a:t>2 </a:t>
            </a:r>
            <a:r>
              <a:rPr lang="en-US" sz="2800" b="1" dirty="0">
                <a:effectLst>
                  <a:outerShdw blurRad="38100" dist="38100" dir="2700000" algn="tl">
                    <a:srgbClr val="000000">
                      <a:alpha val="43137"/>
                    </a:srgbClr>
                  </a:outerShdw>
                </a:effectLst>
                <a:latin typeface="+mn-lt"/>
              </a:rPr>
              <a:t>For you know quite well that the day of the Lord will come in the same way as a thief in the night.  </a:t>
            </a:r>
            <a:r>
              <a:rPr lang="en-US" sz="2800" b="1" baseline="30000" dirty="0">
                <a:effectLst>
                  <a:outerShdw blurRad="38100" dist="38100" dir="2700000" algn="tl">
                    <a:srgbClr val="000000">
                      <a:alpha val="43137"/>
                    </a:srgbClr>
                  </a:outerShdw>
                </a:effectLst>
                <a:latin typeface="+mn-lt"/>
              </a:rPr>
              <a:t>3 </a:t>
            </a:r>
            <a:r>
              <a:rPr lang="en-US" sz="2800" b="1" dirty="0">
                <a:effectLst>
                  <a:outerShdw blurRad="38100" dist="38100" dir="2700000" algn="tl">
                    <a:srgbClr val="000000">
                      <a:alpha val="43137"/>
                    </a:srgbClr>
                  </a:outerShdw>
                </a:effectLst>
                <a:latin typeface="+mn-lt"/>
              </a:rPr>
              <a:t>Now when they are saying, “There is peace and security,” then sudden destruction comes on them, like labor pains on a pregnant woman, and they will surely not escape.  </a:t>
            </a:r>
            <a:r>
              <a:rPr lang="en-US" sz="2800" b="1" baseline="30000" dirty="0">
                <a:effectLst>
                  <a:outerShdw blurRad="38100" dist="38100" dir="2700000" algn="tl">
                    <a:srgbClr val="000000">
                      <a:alpha val="43137"/>
                    </a:srgbClr>
                  </a:outerShdw>
                </a:effectLst>
                <a:latin typeface="+mn-lt"/>
              </a:rPr>
              <a:t>4 </a:t>
            </a:r>
            <a:r>
              <a:rPr lang="en-US" sz="2800" b="1" dirty="0">
                <a:effectLst>
                  <a:outerShdw blurRad="38100" dist="38100" dir="2700000" algn="tl">
                    <a:srgbClr val="000000">
                      <a:alpha val="43137"/>
                    </a:srgbClr>
                  </a:outerShdw>
                </a:effectLst>
                <a:latin typeface="+mn-lt"/>
              </a:rPr>
              <a:t>But you, brothers and sisters, are not in the darkness for the day to overtake you like a thief would.  </a:t>
            </a:r>
            <a:r>
              <a:rPr lang="en-US" sz="2800" b="1" baseline="30000" dirty="0">
                <a:effectLst>
                  <a:outerShdw blurRad="38100" dist="38100" dir="2700000" algn="tl">
                    <a:srgbClr val="000000">
                      <a:alpha val="43137"/>
                    </a:srgbClr>
                  </a:outerShdw>
                </a:effectLst>
                <a:latin typeface="+mn-lt"/>
              </a:rPr>
              <a:t>5 </a:t>
            </a:r>
            <a:r>
              <a:rPr lang="en-US" sz="2800" b="1" dirty="0">
                <a:effectLst>
                  <a:outerShdw blurRad="38100" dist="38100" dir="2700000" algn="tl">
                    <a:srgbClr val="000000">
                      <a:alpha val="43137"/>
                    </a:srgbClr>
                  </a:outerShdw>
                </a:effectLst>
                <a:latin typeface="+mn-lt"/>
              </a:rPr>
              <a:t>For you all are sons of the light and sons of the day. We are not of the night nor of the darkness.  </a:t>
            </a:r>
            <a:r>
              <a:rPr lang="en-US" sz="2800" b="1" baseline="30000" dirty="0">
                <a:solidFill>
                  <a:srgbClr val="FF0000"/>
                </a:solidFill>
                <a:effectLst>
                  <a:outerShdw blurRad="38100" dist="38100" dir="2700000" algn="tl">
                    <a:srgbClr val="000000">
                      <a:alpha val="43137"/>
                    </a:srgbClr>
                  </a:outerShdw>
                </a:effectLst>
                <a:latin typeface="+mn-lt"/>
              </a:rPr>
              <a:t>6 </a:t>
            </a:r>
            <a:r>
              <a:rPr lang="en-US" sz="2800" b="1" dirty="0">
                <a:solidFill>
                  <a:srgbClr val="FF0000"/>
                </a:solidFill>
                <a:effectLst>
                  <a:outerShdw blurRad="38100" dist="38100" dir="2700000" algn="tl">
                    <a:srgbClr val="000000">
                      <a:alpha val="43137"/>
                    </a:srgbClr>
                  </a:outerShdw>
                </a:effectLst>
                <a:latin typeface="+mn-lt"/>
              </a:rPr>
              <a:t>So then we must not sleep as the rest, but must stay alert and sober.  </a:t>
            </a:r>
            <a:r>
              <a:rPr lang="en-US" sz="2800" b="1" baseline="30000" dirty="0">
                <a:solidFill>
                  <a:srgbClr val="FF0000"/>
                </a:solidFill>
                <a:effectLst>
                  <a:outerShdw blurRad="38100" dist="38100" dir="2700000" algn="tl">
                    <a:srgbClr val="000000">
                      <a:alpha val="43137"/>
                    </a:srgbClr>
                  </a:outerShdw>
                </a:effectLst>
                <a:latin typeface="+mn-lt"/>
              </a:rPr>
              <a:t>7 </a:t>
            </a:r>
            <a:r>
              <a:rPr lang="en-US" sz="2800" b="1" dirty="0">
                <a:solidFill>
                  <a:srgbClr val="FF0000"/>
                </a:solidFill>
                <a:effectLst>
                  <a:outerShdw blurRad="38100" dist="38100" dir="2700000" algn="tl">
                    <a:srgbClr val="000000">
                      <a:alpha val="43137"/>
                    </a:srgbClr>
                  </a:outerShdw>
                </a:effectLst>
                <a:latin typeface="+mn-lt"/>
              </a:rPr>
              <a:t>For those who sleep, sleep at night and those who get drunk are drunk at night.  </a:t>
            </a:r>
            <a:r>
              <a:rPr lang="en-US" sz="2800" b="1" baseline="30000" dirty="0">
                <a:solidFill>
                  <a:srgbClr val="FF0000"/>
                </a:solidFill>
                <a:effectLst>
                  <a:outerShdw blurRad="38100" dist="38100" dir="2700000" algn="tl">
                    <a:srgbClr val="000000">
                      <a:alpha val="43137"/>
                    </a:srgbClr>
                  </a:outerShdw>
                </a:effectLst>
                <a:latin typeface="+mn-lt"/>
              </a:rPr>
              <a:t>8 </a:t>
            </a:r>
            <a:r>
              <a:rPr lang="en-US" sz="2800" b="1" dirty="0">
                <a:solidFill>
                  <a:srgbClr val="FF0000"/>
                </a:solidFill>
                <a:effectLst>
                  <a:outerShdw blurRad="38100" dist="38100" dir="2700000" algn="tl">
                    <a:srgbClr val="000000">
                      <a:alpha val="43137"/>
                    </a:srgbClr>
                  </a:outerShdw>
                </a:effectLst>
                <a:latin typeface="+mn-lt"/>
              </a:rPr>
              <a:t>But since we are of the day, we must stay sober </a:t>
            </a:r>
            <a:r>
              <a:rPr lang="en-US" sz="2800" b="1" i="1" dirty="0">
                <a:solidFill>
                  <a:srgbClr val="FF0000"/>
                </a:solidFill>
                <a:effectLst>
                  <a:outerShdw blurRad="38100" dist="38100" dir="2700000" algn="tl">
                    <a:srgbClr val="000000">
                      <a:alpha val="43137"/>
                    </a:srgbClr>
                  </a:outerShdw>
                </a:effectLst>
                <a:latin typeface="+mn-lt"/>
              </a:rPr>
              <a:t>by putting on the breastplate</a:t>
            </a:r>
            <a:r>
              <a:rPr lang="en-US" sz="2800" b="1" dirty="0">
                <a:solidFill>
                  <a:srgbClr val="FF0000"/>
                </a:solidFill>
                <a:effectLst>
                  <a:outerShdw blurRad="38100" dist="38100" dir="2700000" algn="tl">
                    <a:srgbClr val="000000">
                      <a:alpha val="43137"/>
                    </a:srgbClr>
                  </a:outerShdw>
                </a:effectLst>
                <a:latin typeface="+mn-lt"/>
              </a:rPr>
              <a:t> of faith and love and as </a:t>
            </a:r>
            <a:r>
              <a:rPr lang="en-US" sz="2800" b="1" i="1" dirty="0">
                <a:solidFill>
                  <a:srgbClr val="FF0000"/>
                </a:solidFill>
                <a:effectLst>
                  <a:outerShdw blurRad="38100" dist="38100" dir="2700000" algn="tl">
                    <a:srgbClr val="000000">
                      <a:alpha val="43137"/>
                    </a:srgbClr>
                  </a:outerShdw>
                </a:effectLst>
                <a:latin typeface="+mn-lt"/>
              </a:rPr>
              <a:t>a helmet</a:t>
            </a:r>
            <a:r>
              <a:rPr lang="en-US" sz="2800" b="1" dirty="0">
                <a:solidFill>
                  <a:srgbClr val="FF0000"/>
                </a:solidFill>
                <a:effectLst>
                  <a:outerShdw blurRad="38100" dist="38100" dir="2700000" algn="tl">
                    <a:srgbClr val="000000">
                      <a:alpha val="43137"/>
                    </a:srgbClr>
                  </a:outerShdw>
                </a:effectLst>
                <a:latin typeface="+mn-lt"/>
              </a:rPr>
              <a:t> our hope </a:t>
            </a:r>
            <a:r>
              <a:rPr lang="en-US" sz="2800" b="1" i="1" dirty="0">
                <a:solidFill>
                  <a:srgbClr val="FF0000"/>
                </a:solidFill>
                <a:effectLst>
                  <a:outerShdw blurRad="38100" dist="38100" dir="2700000" algn="tl">
                    <a:srgbClr val="000000">
                      <a:alpha val="43137"/>
                    </a:srgbClr>
                  </a:outerShdw>
                </a:effectLst>
                <a:latin typeface="+mn-lt"/>
              </a:rPr>
              <a:t>for salvation</a:t>
            </a:r>
            <a:r>
              <a:rPr lang="en-US" sz="2800" b="1" dirty="0">
                <a:solidFill>
                  <a:srgbClr val="FF0000"/>
                </a:solidFill>
                <a:effectLst>
                  <a:outerShdw blurRad="38100" dist="38100" dir="2700000" algn="tl">
                    <a:srgbClr val="000000">
                      <a:alpha val="43137"/>
                    </a:srgbClr>
                  </a:outerShdw>
                </a:effectLst>
                <a:latin typeface="+mn-lt"/>
              </a:rPr>
              <a:t>.</a:t>
            </a:r>
            <a:r>
              <a:rPr lang="en-US" sz="2800" b="1" dirty="0">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9 </a:t>
            </a:r>
            <a:r>
              <a:rPr lang="en-US" sz="2800" b="1" dirty="0">
                <a:effectLst>
                  <a:outerShdw blurRad="38100" dist="38100" dir="2700000" algn="tl">
                    <a:srgbClr val="000000">
                      <a:alpha val="43137"/>
                    </a:srgbClr>
                  </a:outerShdw>
                </a:effectLst>
                <a:latin typeface="+mn-lt"/>
              </a:rPr>
              <a:t>For God did not destine us for wrath but for gaining salvation through our Lord Jesus Christ.  </a:t>
            </a:r>
            <a:r>
              <a:rPr lang="en-US" sz="2800" b="1" baseline="30000" dirty="0">
                <a:effectLst>
                  <a:outerShdw blurRad="38100" dist="38100" dir="2700000" algn="tl">
                    <a:srgbClr val="000000">
                      <a:alpha val="43137"/>
                    </a:srgbClr>
                  </a:outerShdw>
                </a:effectLst>
                <a:latin typeface="+mn-lt"/>
              </a:rPr>
              <a:t>10 </a:t>
            </a:r>
            <a:r>
              <a:rPr lang="en-US" sz="2800" b="1" dirty="0">
                <a:effectLst>
                  <a:outerShdw blurRad="38100" dist="38100" dir="2700000" algn="tl">
                    <a:srgbClr val="000000">
                      <a:alpha val="43137"/>
                    </a:srgbClr>
                  </a:outerShdw>
                </a:effectLst>
                <a:latin typeface="+mn-lt"/>
              </a:rPr>
              <a:t>He died for us so that whether we are alert or asleep we will come to life together with him.  </a:t>
            </a:r>
            <a:r>
              <a:rPr lang="en-US" sz="2800" b="1" baseline="30000" dirty="0">
                <a:effectLst>
                  <a:outerShdw blurRad="38100" dist="38100" dir="2700000" algn="tl">
                    <a:srgbClr val="000000">
                      <a:alpha val="43137"/>
                    </a:srgbClr>
                  </a:outerShdw>
                </a:effectLst>
                <a:latin typeface="+mn-lt"/>
              </a:rPr>
              <a:t>11 </a:t>
            </a:r>
            <a:r>
              <a:rPr lang="en-US" sz="2800" b="1" dirty="0">
                <a:effectLst>
                  <a:outerShdw blurRad="38100" dist="38100" dir="2700000" algn="tl">
                    <a:srgbClr val="000000">
                      <a:alpha val="43137"/>
                    </a:srgbClr>
                  </a:outerShdw>
                </a:effectLst>
                <a:latin typeface="+mn-lt"/>
              </a:rPr>
              <a:t>Therefore encourage one another and build up each other, just as you are in fact doing.</a:t>
            </a:r>
            <a:r>
              <a:rPr lang="en-US" sz="3200" dirty="0"/>
              <a:t/>
            </a:r>
            <a:br>
              <a:rPr lang="en-US" sz="3200" dirty="0"/>
            </a:br>
            <a:r>
              <a:rPr lang="en-US" sz="1600" dirty="0">
                <a:effectLst>
                  <a:outerShdw blurRad="38100" dist="38100" dir="2700000" algn="tl">
                    <a:srgbClr val="000000">
                      <a:alpha val="43137"/>
                    </a:srgbClr>
                  </a:outerShdw>
                </a:effectLst>
                <a:latin typeface="+mn-lt"/>
              </a:rPr>
              <a:t/>
            </a:r>
            <a:br>
              <a:rPr lang="en-US" sz="1600" dirty="0">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1 </a:t>
            </a:r>
            <a:r>
              <a:rPr lang="en-US" sz="2000" b="1" dirty="0">
                <a:effectLst>
                  <a:outerShdw blurRad="38100" dist="38100" dir="2700000" algn="tl">
                    <a:srgbClr val="000000">
                      <a:alpha val="43137"/>
                    </a:srgbClr>
                  </a:outerShdw>
                </a:effectLst>
                <a:latin typeface="+mn-lt"/>
              </a:rPr>
              <a:t>Thessalonians </a:t>
            </a:r>
            <a:r>
              <a:rPr lang="en-US" sz="2000" b="1" dirty="0" smtClean="0">
                <a:effectLst>
                  <a:outerShdw blurRad="38100" dist="38100" dir="2700000" algn="tl">
                    <a:srgbClr val="000000">
                      <a:alpha val="43137"/>
                    </a:srgbClr>
                  </a:outerShdw>
                </a:effectLst>
                <a:latin typeface="+mn-lt"/>
              </a:rPr>
              <a:t>5:1-11 </a:t>
            </a:r>
            <a:r>
              <a:rPr lang="en-US" sz="2000" b="1" dirty="0">
                <a:effectLst>
                  <a:outerShdw blurRad="38100" dist="38100" dir="2700000" algn="tl">
                    <a:srgbClr val="000000">
                      <a:alpha val="43137"/>
                    </a:srgbClr>
                  </a:outerShdw>
                </a:effectLst>
                <a:latin typeface="+mn-lt"/>
              </a:rPr>
              <a:t>NET</a:t>
            </a:r>
          </a:p>
        </p:txBody>
      </p:sp>
    </p:spTree>
    <p:extLst>
      <p:ext uri="{BB962C8B-B14F-4D97-AF65-F5344CB8AC3E}">
        <p14:creationId xmlns:p14="http://schemas.microsoft.com/office/powerpoint/2010/main" val="1009913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715" y="2789005"/>
            <a:ext cx="11789229" cy="1325563"/>
          </a:xfrm>
        </p:spPr>
        <p:txBody>
          <a:bodyPr>
            <a:noAutofit/>
          </a:bodyPr>
          <a:lstStyle/>
          <a:p>
            <a:pPr algn="ctr"/>
            <a:r>
              <a:rPr lang="en-US" sz="2800" b="1" baseline="30000" dirty="0">
                <a:effectLst>
                  <a:outerShdw blurRad="38100" dist="38100" dir="2700000" algn="tl">
                    <a:srgbClr val="000000">
                      <a:alpha val="43137"/>
                    </a:srgbClr>
                  </a:outerShdw>
                </a:effectLst>
                <a:latin typeface="+mn-lt"/>
              </a:rPr>
              <a:t>1 </a:t>
            </a:r>
            <a:r>
              <a:rPr lang="en-US" sz="2800" b="1" dirty="0">
                <a:effectLst>
                  <a:outerShdw blurRad="38100" dist="38100" dir="2700000" algn="tl">
                    <a:srgbClr val="000000">
                      <a:alpha val="43137"/>
                    </a:srgbClr>
                  </a:outerShdw>
                </a:effectLst>
                <a:latin typeface="+mn-lt"/>
              </a:rPr>
              <a:t>Now on the topic of times and seasons, brothers and sisters, you have no need for anything to be written to you.  </a:t>
            </a:r>
            <a:r>
              <a:rPr lang="en-US" sz="2800" b="1" baseline="30000" dirty="0">
                <a:effectLst>
                  <a:outerShdw blurRad="38100" dist="38100" dir="2700000" algn="tl">
                    <a:srgbClr val="000000">
                      <a:alpha val="43137"/>
                    </a:srgbClr>
                  </a:outerShdw>
                </a:effectLst>
                <a:latin typeface="+mn-lt"/>
              </a:rPr>
              <a:t>2 </a:t>
            </a:r>
            <a:r>
              <a:rPr lang="en-US" sz="2800" b="1" dirty="0">
                <a:effectLst>
                  <a:outerShdw blurRad="38100" dist="38100" dir="2700000" algn="tl">
                    <a:srgbClr val="000000">
                      <a:alpha val="43137"/>
                    </a:srgbClr>
                  </a:outerShdw>
                </a:effectLst>
                <a:latin typeface="+mn-lt"/>
              </a:rPr>
              <a:t>For you know quite well that the day of the Lord will come in the same way as a thief in the night.  </a:t>
            </a:r>
            <a:r>
              <a:rPr lang="en-US" sz="2800" b="1" baseline="30000" dirty="0">
                <a:effectLst>
                  <a:outerShdw blurRad="38100" dist="38100" dir="2700000" algn="tl">
                    <a:srgbClr val="000000">
                      <a:alpha val="43137"/>
                    </a:srgbClr>
                  </a:outerShdw>
                </a:effectLst>
                <a:latin typeface="+mn-lt"/>
              </a:rPr>
              <a:t>3 </a:t>
            </a:r>
            <a:r>
              <a:rPr lang="en-US" sz="2800" b="1" dirty="0">
                <a:effectLst>
                  <a:outerShdw blurRad="38100" dist="38100" dir="2700000" algn="tl">
                    <a:srgbClr val="000000">
                      <a:alpha val="43137"/>
                    </a:srgbClr>
                  </a:outerShdw>
                </a:effectLst>
                <a:latin typeface="+mn-lt"/>
              </a:rPr>
              <a:t>Now when they are saying, “There is peace and security,” then sudden destruction comes on them, like labor pains on a pregnant woman, and they will surely not escape.  </a:t>
            </a:r>
            <a:r>
              <a:rPr lang="en-US" sz="2800" b="1" baseline="30000" dirty="0">
                <a:effectLst>
                  <a:outerShdw blurRad="38100" dist="38100" dir="2700000" algn="tl">
                    <a:srgbClr val="000000">
                      <a:alpha val="43137"/>
                    </a:srgbClr>
                  </a:outerShdw>
                </a:effectLst>
                <a:latin typeface="+mn-lt"/>
              </a:rPr>
              <a:t>4 </a:t>
            </a:r>
            <a:r>
              <a:rPr lang="en-US" sz="2800" b="1" dirty="0">
                <a:effectLst>
                  <a:outerShdw blurRad="38100" dist="38100" dir="2700000" algn="tl">
                    <a:srgbClr val="000000">
                      <a:alpha val="43137"/>
                    </a:srgbClr>
                  </a:outerShdw>
                </a:effectLst>
                <a:latin typeface="+mn-lt"/>
              </a:rPr>
              <a:t>But you, brothers and sisters, are not in the darkness for the day to overtake you like a thief would.  </a:t>
            </a:r>
            <a:r>
              <a:rPr lang="en-US" sz="2800" b="1" baseline="30000" dirty="0">
                <a:effectLst>
                  <a:outerShdw blurRad="38100" dist="38100" dir="2700000" algn="tl">
                    <a:srgbClr val="000000">
                      <a:alpha val="43137"/>
                    </a:srgbClr>
                  </a:outerShdw>
                </a:effectLst>
                <a:latin typeface="+mn-lt"/>
              </a:rPr>
              <a:t>5 </a:t>
            </a:r>
            <a:r>
              <a:rPr lang="en-US" sz="2800" b="1" dirty="0">
                <a:effectLst>
                  <a:outerShdw blurRad="38100" dist="38100" dir="2700000" algn="tl">
                    <a:srgbClr val="000000">
                      <a:alpha val="43137"/>
                    </a:srgbClr>
                  </a:outerShdw>
                </a:effectLst>
                <a:latin typeface="+mn-lt"/>
              </a:rPr>
              <a:t>For you all are sons of the light and sons of the day. We are not of the night nor of the darkness.  </a:t>
            </a:r>
            <a:r>
              <a:rPr lang="en-US" sz="2800" b="1" baseline="30000" dirty="0">
                <a:effectLst>
                  <a:outerShdw blurRad="38100" dist="38100" dir="2700000" algn="tl">
                    <a:srgbClr val="000000">
                      <a:alpha val="43137"/>
                    </a:srgbClr>
                  </a:outerShdw>
                </a:effectLst>
                <a:latin typeface="+mn-lt"/>
              </a:rPr>
              <a:t>6 </a:t>
            </a:r>
            <a:r>
              <a:rPr lang="en-US" sz="2800" b="1" dirty="0">
                <a:effectLst>
                  <a:outerShdw blurRad="38100" dist="38100" dir="2700000" algn="tl">
                    <a:srgbClr val="000000">
                      <a:alpha val="43137"/>
                    </a:srgbClr>
                  </a:outerShdw>
                </a:effectLst>
                <a:latin typeface="+mn-lt"/>
              </a:rPr>
              <a:t>So then we must not sleep as the rest, but must stay alert and sober.  </a:t>
            </a:r>
            <a:r>
              <a:rPr lang="en-US" sz="2800" b="1" baseline="30000" dirty="0">
                <a:effectLst>
                  <a:outerShdw blurRad="38100" dist="38100" dir="2700000" algn="tl">
                    <a:srgbClr val="000000">
                      <a:alpha val="43137"/>
                    </a:srgbClr>
                  </a:outerShdw>
                </a:effectLst>
                <a:latin typeface="+mn-lt"/>
              </a:rPr>
              <a:t>7 </a:t>
            </a:r>
            <a:r>
              <a:rPr lang="en-US" sz="2800" b="1" dirty="0">
                <a:effectLst>
                  <a:outerShdw blurRad="38100" dist="38100" dir="2700000" algn="tl">
                    <a:srgbClr val="000000">
                      <a:alpha val="43137"/>
                    </a:srgbClr>
                  </a:outerShdw>
                </a:effectLst>
                <a:latin typeface="+mn-lt"/>
              </a:rPr>
              <a:t>For those who sleep, sleep at night and those who get drunk are drunk at night.  </a:t>
            </a:r>
            <a:r>
              <a:rPr lang="en-US" sz="2800" b="1" baseline="30000" dirty="0">
                <a:effectLst>
                  <a:outerShdw blurRad="38100" dist="38100" dir="2700000" algn="tl">
                    <a:srgbClr val="000000">
                      <a:alpha val="43137"/>
                    </a:srgbClr>
                  </a:outerShdw>
                </a:effectLst>
                <a:latin typeface="+mn-lt"/>
              </a:rPr>
              <a:t>8 </a:t>
            </a:r>
            <a:r>
              <a:rPr lang="en-US" sz="2800" b="1" dirty="0">
                <a:effectLst>
                  <a:outerShdw blurRad="38100" dist="38100" dir="2700000" algn="tl">
                    <a:srgbClr val="000000">
                      <a:alpha val="43137"/>
                    </a:srgbClr>
                  </a:outerShdw>
                </a:effectLst>
                <a:latin typeface="+mn-lt"/>
              </a:rPr>
              <a:t>But since we are of the day, we must stay sober </a:t>
            </a:r>
            <a:r>
              <a:rPr lang="en-US" sz="2800" b="1" i="1" dirty="0">
                <a:effectLst>
                  <a:outerShdw blurRad="38100" dist="38100" dir="2700000" algn="tl">
                    <a:srgbClr val="000000">
                      <a:alpha val="43137"/>
                    </a:srgbClr>
                  </a:outerShdw>
                </a:effectLst>
                <a:latin typeface="+mn-lt"/>
              </a:rPr>
              <a:t>by putting on the breastplate</a:t>
            </a:r>
            <a:r>
              <a:rPr lang="en-US" sz="2800" b="1" dirty="0">
                <a:effectLst>
                  <a:outerShdw blurRad="38100" dist="38100" dir="2700000" algn="tl">
                    <a:srgbClr val="000000">
                      <a:alpha val="43137"/>
                    </a:srgbClr>
                  </a:outerShdw>
                </a:effectLst>
                <a:latin typeface="+mn-lt"/>
              </a:rPr>
              <a:t> of faith and love and as </a:t>
            </a:r>
            <a:r>
              <a:rPr lang="en-US" sz="2800" b="1" i="1" dirty="0">
                <a:effectLst>
                  <a:outerShdw blurRad="38100" dist="38100" dir="2700000" algn="tl">
                    <a:srgbClr val="000000">
                      <a:alpha val="43137"/>
                    </a:srgbClr>
                  </a:outerShdw>
                </a:effectLst>
                <a:latin typeface="+mn-lt"/>
              </a:rPr>
              <a:t>a helmet</a:t>
            </a:r>
            <a:r>
              <a:rPr lang="en-US" sz="2800" b="1" dirty="0">
                <a:effectLst>
                  <a:outerShdw blurRad="38100" dist="38100" dir="2700000" algn="tl">
                    <a:srgbClr val="000000">
                      <a:alpha val="43137"/>
                    </a:srgbClr>
                  </a:outerShdw>
                </a:effectLst>
                <a:latin typeface="+mn-lt"/>
              </a:rPr>
              <a:t> our hope </a:t>
            </a:r>
            <a:r>
              <a:rPr lang="en-US" sz="2800" b="1" i="1" dirty="0">
                <a:effectLst>
                  <a:outerShdw blurRad="38100" dist="38100" dir="2700000" algn="tl">
                    <a:srgbClr val="000000">
                      <a:alpha val="43137"/>
                    </a:srgbClr>
                  </a:outerShdw>
                </a:effectLst>
                <a:latin typeface="+mn-lt"/>
              </a:rPr>
              <a:t>for salvation</a:t>
            </a:r>
            <a:r>
              <a:rPr lang="en-US" sz="2800" b="1" dirty="0">
                <a:effectLst>
                  <a:outerShdw blurRad="38100" dist="38100" dir="2700000" algn="tl">
                    <a:srgbClr val="000000">
                      <a:alpha val="43137"/>
                    </a:srgbClr>
                  </a:outerShdw>
                </a:effectLst>
                <a:latin typeface="+mn-lt"/>
              </a:rPr>
              <a:t>.  </a:t>
            </a:r>
            <a:r>
              <a:rPr lang="en-US" sz="2800" b="1" baseline="30000" dirty="0">
                <a:effectLst>
                  <a:outerShdw blurRad="38100" dist="38100" dir="2700000" algn="tl">
                    <a:srgbClr val="000000">
                      <a:alpha val="43137"/>
                    </a:srgbClr>
                  </a:outerShdw>
                </a:effectLst>
                <a:latin typeface="+mn-lt"/>
              </a:rPr>
              <a:t>9 </a:t>
            </a:r>
            <a:r>
              <a:rPr lang="en-US" sz="2800" b="1" dirty="0">
                <a:effectLst>
                  <a:outerShdw blurRad="38100" dist="38100" dir="2700000" algn="tl">
                    <a:srgbClr val="000000">
                      <a:alpha val="43137"/>
                    </a:srgbClr>
                  </a:outerShdw>
                </a:effectLst>
                <a:latin typeface="+mn-lt"/>
              </a:rPr>
              <a:t>For God did not destine us for wrath but for gaining salvation through our Lord Jesus Christ.  </a:t>
            </a:r>
            <a:r>
              <a:rPr lang="en-US" sz="2800" b="1" baseline="30000" dirty="0">
                <a:effectLst>
                  <a:outerShdw blurRad="38100" dist="38100" dir="2700000" algn="tl">
                    <a:srgbClr val="000000">
                      <a:alpha val="43137"/>
                    </a:srgbClr>
                  </a:outerShdw>
                </a:effectLst>
                <a:latin typeface="+mn-lt"/>
              </a:rPr>
              <a:t>10 </a:t>
            </a:r>
            <a:r>
              <a:rPr lang="en-US" sz="2800" b="1" dirty="0">
                <a:effectLst>
                  <a:outerShdw blurRad="38100" dist="38100" dir="2700000" algn="tl">
                    <a:srgbClr val="000000">
                      <a:alpha val="43137"/>
                    </a:srgbClr>
                  </a:outerShdw>
                </a:effectLst>
                <a:latin typeface="+mn-lt"/>
              </a:rPr>
              <a:t>He died for us so that whether we are alert or asleep we will come to life together with him.  </a:t>
            </a:r>
            <a:r>
              <a:rPr lang="en-US" sz="2800" b="1" baseline="30000" dirty="0">
                <a:solidFill>
                  <a:srgbClr val="FF0000"/>
                </a:solidFill>
                <a:effectLst>
                  <a:outerShdw blurRad="38100" dist="38100" dir="2700000" algn="tl">
                    <a:srgbClr val="000000">
                      <a:alpha val="43137"/>
                    </a:srgbClr>
                  </a:outerShdw>
                </a:effectLst>
                <a:latin typeface="+mn-lt"/>
              </a:rPr>
              <a:t>11 </a:t>
            </a:r>
            <a:r>
              <a:rPr lang="en-US" sz="2800" b="1" dirty="0">
                <a:solidFill>
                  <a:srgbClr val="FF0000"/>
                </a:solidFill>
                <a:effectLst>
                  <a:outerShdw blurRad="38100" dist="38100" dir="2700000" algn="tl">
                    <a:srgbClr val="000000">
                      <a:alpha val="43137"/>
                    </a:srgbClr>
                  </a:outerShdw>
                </a:effectLst>
                <a:latin typeface="+mn-lt"/>
              </a:rPr>
              <a:t>Therefore encourage one another and build up each other, just as you are in fact doing.</a:t>
            </a:r>
            <a:r>
              <a:rPr lang="en-US" sz="3200" dirty="0">
                <a:solidFill>
                  <a:srgbClr val="FF0000"/>
                </a:solidFill>
              </a:rPr>
              <a:t/>
            </a:r>
            <a:br>
              <a:rPr lang="en-US" sz="3200" dirty="0">
                <a:solidFill>
                  <a:srgbClr val="FF0000"/>
                </a:solidFill>
              </a:rPr>
            </a:br>
            <a:r>
              <a:rPr lang="en-US" sz="1600" dirty="0">
                <a:effectLst>
                  <a:outerShdw blurRad="38100" dist="38100" dir="2700000" algn="tl">
                    <a:srgbClr val="000000">
                      <a:alpha val="43137"/>
                    </a:srgbClr>
                  </a:outerShdw>
                </a:effectLst>
                <a:latin typeface="+mn-lt"/>
              </a:rPr>
              <a:t/>
            </a:r>
            <a:br>
              <a:rPr lang="en-US" sz="1600" dirty="0">
                <a:effectLst>
                  <a:outerShdw blurRad="38100" dist="38100" dir="2700000" algn="tl">
                    <a:srgbClr val="000000">
                      <a:alpha val="43137"/>
                    </a:srgbClr>
                  </a:outerShdw>
                </a:effectLst>
                <a:latin typeface="+mn-lt"/>
              </a:rPr>
            </a:br>
            <a:r>
              <a:rPr lang="en-US" sz="2000" b="1" dirty="0" smtClean="0">
                <a:effectLst>
                  <a:outerShdw blurRad="38100" dist="38100" dir="2700000" algn="tl">
                    <a:srgbClr val="000000">
                      <a:alpha val="43137"/>
                    </a:srgbClr>
                  </a:outerShdw>
                </a:effectLst>
                <a:latin typeface="+mn-lt"/>
              </a:rPr>
              <a:t>1 </a:t>
            </a:r>
            <a:r>
              <a:rPr lang="en-US" sz="2000" b="1" dirty="0">
                <a:effectLst>
                  <a:outerShdw blurRad="38100" dist="38100" dir="2700000" algn="tl">
                    <a:srgbClr val="000000">
                      <a:alpha val="43137"/>
                    </a:srgbClr>
                  </a:outerShdw>
                </a:effectLst>
                <a:latin typeface="+mn-lt"/>
              </a:rPr>
              <a:t>Thessalonians </a:t>
            </a:r>
            <a:r>
              <a:rPr lang="en-US" sz="2000" b="1" dirty="0" smtClean="0">
                <a:effectLst>
                  <a:outerShdw blurRad="38100" dist="38100" dir="2700000" algn="tl">
                    <a:srgbClr val="000000">
                      <a:alpha val="43137"/>
                    </a:srgbClr>
                  </a:outerShdw>
                </a:effectLst>
                <a:latin typeface="+mn-lt"/>
              </a:rPr>
              <a:t>5:1-11 </a:t>
            </a:r>
            <a:r>
              <a:rPr lang="en-US" sz="2000" b="1" dirty="0">
                <a:effectLst>
                  <a:outerShdw blurRad="38100" dist="38100" dir="2700000" algn="tl">
                    <a:srgbClr val="000000">
                      <a:alpha val="43137"/>
                    </a:srgbClr>
                  </a:outerShdw>
                </a:effectLst>
                <a:latin typeface="+mn-lt"/>
              </a:rPr>
              <a:t>NET</a:t>
            </a:r>
          </a:p>
        </p:txBody>
      </p:sp>
    </p:spTree>
    <p:extLst>
      <p:ext uri="{BB962C8B-B14F-4D97-AF65-F5344CB8AC3E}">
        <p14:creationId xmlns:p14="http://schemas.microsoft.com/office/powerpoint/2010/main" val="3868819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TotalTime>
  <Words>227</Words>
  <Application>Microsoft Office PowerPoint</Application>
  <PresentationFormat>Widescreen</PresentationFormat>
  <Paragraphs>14</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PowerPoint Presentation</vt:lpstr>
      <vt:lpstr>PowerPoint Presentation</vt:lpstr>
      <vt:lpstr>1 Now on the topic of times and seasons, brothers and sisters, you have no need for anything to be written to you.  2 For you know quite well that the day of the Lord will come in the same way as a thief in the night.  3 Now when they are saying, “There is peace and security,” then sudden destruction comes on them, like labor pains on a pregnant woman, and they will surely not escape.  4 But you, brothers and sisters, are not in the darkness for the day to overtake you like a thief would.  5 For you all are sons of the light and sons of the day. We are not of the night nor of the darkness.  6 So then we must not sleep as the rest, but must stay alert and sober.  7 For those who sleep, sleep at night and those who get drunk are drunk at night.  8 But since we are of the day, we must stay sober by putting on the breastplate of faith and love and as a helmet our hope for salvation.  9 For God did not destine us for wrath but for gaining salvation through our Lord Jesus Christ.  10 He died for us so that whether we are alert or asleep we will come to life together with him.  11 Therefore encourage one another and build up each other, just as you are in fact doing.  1 Thessalonians 5:1-11 NET</vt:lpstr>
      <vt:lpstr>16 All Scripture is breathed out by God and profitable for teaching, for reproof, for correction, and for training in righteousness, 17 that the man of God may be complete, equipped for every good work.  2 Timothy 3:16-17 ESV</vt:lpstr>
      <vt:lpstr>1 Now on the topic of times and seasons, brothers and sisters, you have no need for anything to be written to you.  2 For you know quite well that the day of the Lord will come in the same way as a thief in the night.  3 Now when they are saying, “There is peace and security,” then sudden destruction comes on them, like labor pains on a pregnant woman, and they will surely not escape.  4 But you, brothers and sisters, are not in the darkness for the day to overtake you like a thief would.  5 For you all are sons of the light and sons of the day. We are not of the night nor of the darkness.  6 So then we must not sleep as the rest, but must stay alert and sober.  7 For those who sleep, sleep at night and those who get drunk are drunk at night.  8 But since we are of the day, we must stay sober by putting on the breastplate of faith and love and as a helmet our hope for salvation.  9 For God did not destine us for wrath but for gaining salvation through our Lord Jesus Christ.  10 He died for us so that whether we are alert or asleep we will come to life together with him.  11 Therefore encourage one another and build up each other, just as you are in fact doing.  1 Thessalonians 5:1-11 NET</vt:lpstr>
      <vt:lpstr>No Excuses</vt:lpstr>
      <vt:lpstr>1 Now on the topic of times and seasons, brothers and sisters, you have no need for anything to be written to you.  2 For you know quite well that the day of the Lord will come in the same way as a thief in the night.  3 Now when they are saying, “There is peace and security,” then sudden destruction comes on them, like labor pains on a pregnant woman, and they will surely not escape.  4 But you, brothers and sisters, are not in the darkness for the day to overtake you like a thief would.  5 For you all are sons of the light and sons of the day. We are not of the night nor of the darkness.  6 So then we must not sleep as the rest, but must stay alert and sober.  7 For those who sleep, sleep at night and those who get drunk are drunk at night.  8 But since we are of the day, we must stay sober by putting on the breastplate of faith and love and as a helmet our hope for salvation.  9 For God did not destine us for wrath but for gaining salvation through our Lord Jesus Christ.  10 He died for us so that whether we are alert or asleep we will come to life together with him.  11 Therefore encourage one another and build up each other, just as you are in fact doing.  1 Thessalonians 5:1-11 NET</vt:lpstr>
      <vt:lpstr>PowerPoint Presentation</vt:lpstr>
      <vt:lpstr>1 Now on the topic of times and seasons, brothers and sisters, you have no need for anything to be written to you.  2 For you know quite well that the day of the Lord will come in the same way as a thief in the night.  3 Now when they are saying, “There is peace and security,” then sudden destruction comes on them, like labor pains on a pregnant woman, and they will surely not escape.  4 But you, brothers and sisters, are not in the darkness for the day to overtake you like a thief would.  5 For you all are sons of the light and sons of the day. We are not of the night nor of the darkness.  6 So then we must not sleep as the rest, but must stay alert and sober.  7 For those who sleep, sleep at night and those who get drunk are drunk at night.  8 But since we are of the day, we must stay sober by putting on the breastplate of faith and love and as a helmet our hope for salvation.  9 For God did not destine us for wrath but for gaining salvation through our Lord Jesus Christ.  10 He died for us so that whether we are alert or asleep we will come to life together with him.  11 Therefore encourage one another and build up each other, just as you are in fact doing.  1 Thessalonians 5:1-11 NET</vt:lpstr>
      <vt:lpstr>1 Now on the topic of times and seasons, brothers and sisters, you have no need for anything to be written to you.  2 For you know quite well that the day of the Lord will come in the same way as a thief in the night.  3 Now when they are saying, “There is peace and security,” then sudden destruction comes on them, like labor pains on a pregnant woman, and they will surely not escape.  4 But you, brothers and sisters, are not in the darkness for the day to overtake you like a thief would.  5 For you all are sons of the light and sons of the day. We are not of the night nor of the darkness.  6 So then we must not sleep as the rest, but must stay alert and sober.  7 For those who sleep, sleep at night and those who get drunk are drunk at night.  8 But since we are of the day, we must stay sober by putting on the breastplate of faith and love and as a helmet our hope for salvation.  9 For God did not destine us for wrath but for gaining salvation through our Lord Jesus Christ.  10 He died for us so that whether we are alert or asleep we will come to life together with him.  11 Therefore encourage one another and build up each other, just as you are in fact doing.  1 Thessalonians 5:1-11 NET</vt:lpstr>
      <vt:lpstr>1 Now on the topic of times and seasons, brothers and sisters, you have no need for anything to be written to you.  2 For you know quite well that the day of the Lord will come in the same way as a thief in the night.  3 Now when they are saying, “There is peace and security,” then sudden destruction comes on them, like labor pains on a pregnant woman, and they will surely not escape.  4 But you, brothers and sisters, are not in the darkness for the day to overtake you like a thief would.  5 For you all are sons of the light and sons of the day. We are not of the night nor of the darkness.  6 So then we must not sleep as the rest, but must stay alert and sober.  7 For those who sleep, sleep at night and those who get drunk are drunk at night.  8 But since we are of the day, we must stay sober by putting on the breastplate of faith and love and as a helmet our hope for salvation.  9 For God did not destine us for wrath but for gaining salvation through our Lord Jesus Christ.  10 He died for us so that whether we are alert or asleep we will come to life together with him.  11 Therefore encourage one another and build up each other, just as you are in fact doing.  1 Thessalonians 5:1-11 NET</vt:lpstr>
      <vt:lpstr>24 But they are justified freely by his grace through the redemption that is in Christ Jesus. 25 God publicly displayed him at his death as the mercy seat accessible through faith. This was to demonstrate his righteousness, because God in his forbearance had passed over the sins previously committed. 26 This was also to demonstrate his righteousness in the present time, so that he would be just and the justifier of the one who lives because of Jesus’ faithfulness.  Romans 3:24-26 NET</vt:lpstr>
      <vt:lpstr> 4 We know, brothers and sisters loved by God, that he has chosen you  1 Thessalonians 1:4 NET</vt:lpstr>
      <vt:lpstr>1 Now on the topic of times and seasons, brothers and sisters, you have no need for anything to be written to you.  2 For you know quite well that the day of the Lord will come in the same way as a thief in the night.  3 Now when they are saying, “There is peace and security,” then sudden destruction comes on them, like labor pains on a pregnant woman, and they will surely not escape.  4 But you, brothers and sisters, are not in the darkness for the day to overtake you like a thief would.  5 For you all are sons of the light and sons of the day. We are not of the night nor of the darkness.  6 So then we must not sleep as the rest, but must stay alert and sober.  7 For those who sleep, sleep at night and those who get drunk are drunk at night.  8 But since we are of the day, we must stay sober by putting on the breastplate of faith and love and as a helmet our hope for salvation.  9 For God did not destine us for wrath but for gaining salvation through our Lord Jesus Christ.  10 He died for us so that whether we are alert or asleep we will come to life together with him.  11 Therefore encourage one another and build up each other, just as you are in fact doing.  1 Thessalonians 5:1-11 NET</vt:lpstr>
      <vt:lpstr>1 Now on the topic of times and seasons, brothers and sisters, you have no need for anything to be written to you.  2 For you know quite well that the day of the Lord will come in the same way as a thief in the night.  3 Now when they are saying, “There is peace and security,” then sudden destruction comes on them, like labor pains on a pregnant woman, and they will surely not escape.  4 But you, brothers and sisters, are not in the darkness for the day to overtake you like a thief would.  5 For you all are sons of the light and sons of the day. We are not of the night nor of the darkness.  6 So then we must not sleep as the rest, but must stay alert and sober.  7 For those who sleep, sleep at night and those who get drunk are drunk at night.  8 But since we are of the day, we must stay sober by putting on the breastplate of faith and love and as a helmet our hope for salvation.  9 For God did not destine us for wrath but for gaining salvation through our Lord Jesus Christ.  10 He died for us so that whether we are alert or asleep we will come to life together with him.  11 Therefore encourage one another and build up each other, just as you are in fact doing.  1 Thessalonians 5:1-11 NET</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Dad</dc:creator>
  <cp:lastModifiedBy>Dad</cp:lastModifiedBy>
  <cp:revision>8</cp:revision>
  <dcterms:created xsi:type="dcterms:W3CDTF">2018-09-23T09:36:30Z</dcterms:created>
  <dcterms:modified xsi:type="dcterms:W3CDTF">2018-10-07T10:41:05Z</dcterms:modified>
</cp:coreProperties>
</file>