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4"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ADD29-6C0D-4FD6-A98C-2DE2BA89F383}" type="datetimeFigureOut">
              <a:rPr lang="en-US" smtClean="0"/>
              <a:t>5/21/2017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A3A5CF-5E63-4B4F-AFF0-522A09BF46B5}" type="slidenum">
              <a:rPr lang="en-US" smtClean="0"/>
              <a:t>‹#›</a:t>
            </a:fld>
            <a:endParaRPr lang="en-US"/>
          </a:p>
        </p:txBody>
      </p:sp>
    </p:spTree>
    <p:extLst>
      <p:ext uri="{BB962C8B-B14F-4D97-AF65-F5344CB8AC3E}">
        <p14:creationId xmlns:p14="http://schemas.microsoft.com/office/powerpoint/2010/main" val="2955850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A3A5CF-5E63-4B4F-AFF0-522A09BF46B5}" type="slidenum">
              <a:rPr lang="en-US" smtClean="0"/>
              <a:t>2</a:t>
            </a:fld>
            <a:endParaRPr lang="en-US"/>
          </a:p>
        </p:txBody>
      </p:sp>
    </p:spTree>
    <p:extLst>
      <p:ext uri="{BB962C8B-B14F-4D97-AF65-F5344CB8AC3E}">
        <p14:creationId xmlns:p14="http://schemas.microsoft.com/office/powerpoint/2010/main" val="247943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A3A5CF-5E63-4B4F-AFF0-522A09BF46B5}" type="slidenum">
              <a:rPr lang="en-US" smtClean="0"/>
              <a:t>3</a:t>
            </a:fld>
            <a:endParaRPr lang="en-US"/>
          </a:p>
        </p:txBody>
      </p:sp>
    </p:spTree>
    <p:extLst>
      <p:ext uri="{BB962C8B-B14F-4D97-AF65-F5344CB8AC3E}">
        <p14:creationId xmlns:p14="http://schemas.microsoft.com/office/powerpoint/2010/main" val="218460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A3A5CF-5E63-4B4F-AFF0-522A09BF46B5}" type="slidenum">
              <a:rPr lang="en-US" smtClean="0"/>
              <a:t>4</a:t>
            </a:fld>
            <a:endParaRPr lang="en-US"/>
          </a:p>
        </p:txBody>
      </p:sp>
    </p:spTree>
    <p:extLst>
      <p:ext uri="{BB962C8B-B14F-4D97-AF65-F5344CB8AC3E}">
        <p14:creationId xmlns:p14="http://schemas.microsoft.com/office/powerpoint/2010/main" val="57191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A3A5CF-5E63-4B4F-AFF0-522A09BF46B5}" type="slidenum">
              <a:rPr lang="en-US" smtClean="0"/>
              <a:t>9</a:t>
            </a:fld>
            <a:endParaRPr lang="en-US"/>
          </a:p>
        </p:txBody>
      </p:sp>
    </p:spTree>
    <p:extLst>
      <p:ext uri="{BB962C8B-B14F-4D97-AF65-F5344CB8AC3E}">
        <p14:creationId xmlns:p14="http://schemas.microsoft.com/office/powerpoint/2010/main" val="2081638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31C8A4-0D6A-4DE4-97E5-5B54D7970019}" type="datetimeFigureOut">
              <a:rPr lang="en-US" smtClean="0"/>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1932902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31C8A4-0D6A-4DE4-97E5-5B54D7970019}" type="datetimeFigureOut">
              <a:rPr lang="en-US" smtClean="0"/>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32320043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31C8A4-0D6A-4DE4-97E5-5B54D7970019}" type="datetimeFigureOut">
              <a:rPr lang="en-US" smtClean="0"/>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132714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31C8A4-0D6A-4DE4-97E5-5B54D7970019}" type="datetimeFigureOut">
              <a:rPr lang="en-US" smtClean="0"/>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760011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31C8A4-0D6A-4DE4-97E5-5B54D7970019}" type="datetimeFigureOut">
              <a:rPr lang="en-US" smtClean="0"/>
              <a:t>5/21/2017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3598734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31C8A4-0D6A-4DE4-97E5-5B54D7970019}" type="datetimeFigureOut">
              <a:rPr lang="en-US" smtClean="0"/>
              <a:t>5/21/2017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392390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1C8A4-0D6A-4DE4-97E5-5B54D7970019}" type="datetimeFigureOut">
              <a:rPr lang="en-US" smtClean="0"/>
              <a:t>5/21/2017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3043139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1C8A4-0D6A-4DE4-97E5-5B54D7970019}" type="datetimeFigureOut">
              <a:rPr lang="en-US" smtClean="0"/>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3927013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1C8A4-0D6A-4DE4-97E5-5B54D7970019}" type="datetimeFigureOut">
              <a:rPr lang="en-US" smtClean="0"/>
              <a:t>5/21/2017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23040344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31C8A4-0D6A-4DE4-97E5-5B54D7970019}" type="datetimeFigureOut">
              <a:rPr lang="en-US" smtClean="0"/>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1205074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31C8A4-0D6A-4DE4-97E5-5B54D7970019}" type="datetimeFigureOut">
              <a:rPr lang="en-US" smtClean="0"/>
              <a:t>5/21/2017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3B69-3F2A-4B76-BFA8-5A9A575B297D}" type="slidenum">
              <a:rPr lang="en-US" smtClean="0"/>
              <a:t>‹#›</a:t>
            </a:fld>
            <a:endParaRPr lang="en-US"/>
          </a:p>
        </p:txBody>
      </p:sp>
    </p:spTree>
    <p:extLst>
      <p:ext uri="{BB962C8B-B14F-4D97-AF65-F5344CB8AC3E}">
        <p14:creationId xmlns:p14="http://schemas.microsoft.com/office/powerpoint/2010/main" val="836157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2000"/>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1C8A4-0D6A-4DE4-97E5-5B54D7970019}" type="datetimeFigureOut">
              <a:rPr lang="en-US" smtClean="0"/>
              <a:t>5/21/2017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33B69-3F2A-4B76-BFA8-5A9A575B297D}" type="slidenum">
              <a:rPr lang="en-US" smtClean="0"/>
              <a:t>‹#›</a:t>
            </a:fld>
            <a:endParaRPr lang="en-US"/>
          </a:p>
        </p:txBody>
      </p:sp>
    </p:spTree>
    <p:extLst>
      <p:ext uri="{BB962C8B-B14F-4D97-AF65-F5344CB8AC3E}">
        <p14:creationId xmlns:p14="http://schemas.microsoft.com/office/powerpoint/2010/main" val="899254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8053" y="416859"/>
            <a:ext cx="8027894" cy="1358434"/>
          </a:xfrm>
        </p:spPr>
        <p:txBody>
          <a:bodyPr/>
          <a:lstStyle/>
          <a:p>
            <a:r>
              <a:rPr lang="en-US" dirty="0" smtClean="0">
                <a:effectLst>
                  <a:glow rad="127000">
                    <a:schemeClr val="bg1"/>
                  </a:glow>
                  <a:outerShdw blurRad="38100" dist="38100" dir="2700000" algn="tl">
                    <a:srgbClr val="000000">
                      <a:alpha val="43137"/>
                    </a:srgbClr>
                  </a:outerShdw>
                </a:effectLst>
                <a:latin typeface="Bernard MT Condensed" panose="02050806060905020404" pitchFamily="18" charset="0"/>
              </a:rPr>
              <a:t>That My House May Be Full</a:t>
            </a:r>
            <a:endParaRPr lang="en-US" dirty="0">
              <a:effectLst>
                <a:glow rad="127000">
                  <a:schemeClr val="bg1"/>
                </a:glow>
                <a:outerShdw blurRad="38100" dist="38100" dir="2700000" algn="tl">
                  <a:srgbClr val="000000">
                    <a:alpha val="43137"/>
                  </a:srgbClr>
                </a:outerShdw>
              </a:effectLst>
              <a:latin typeface="Bernard MT Condensed" panose="02050806060905020404" pitchFamily="18" charset="0"/>
            </a:endParaRPr>
          </a:p>
        </p:txBody>
      </p:sp>
      <p:sp>
        <p:nvSpPr>
          <p:cNvPr id="3" name="Subtitle 2"/>
          <p:cNvSpPr>
            <a:spLocks noGrp="1"/>
          </p:cNvSpPr>
          <p:nvPr>
            <p:ph type="subTitle" idx="1"/>
          </p:nvPr>
        </p:nvSpPr>
        <p:spPr>
          <a:xfrm>
            <a:off x="1143000" y="1894262"/>
            <a:ext cx="6858000" cy="1655762"/>
          </a:xfrm>
        </p:spPr>
        <p:txBody>
          <a:bodyPr>
            <a:normAutofit/>
          </a:bodyPr>
          <a:lstStyle/>
          <a:p>
            <a:r>
              <a:rPr lang="en-US" sz="3200" dirty="0" smtClean="0">
                <a:effectLst>
                  <a:glow rad="127000">
                    <a:schemeClr val="bg1"/>
                  </a:glow>
                  <a:outerShdw blurRad="38100" dist="38100" dir="2700000" algn="tl">
                    <a:srgbClr val="000000">
                      <a:alpha val="43137"/>
                    </a:srgbClr>
                  </a:outerShdw>
                </a:effectLst>
                <a:latin typeface="Bernard MT Condensed" panose="02050806060905020404" pitchFamily="18" charset="0"/>
              </a:rPr>
              <a:t>A Look Into the Very Heart of God</a:t>
            </a:r>
            <a:endParaRPr lang="en-US" sz="3200" dirty="0">
              <a:effectLst>
                <a:glow rad="127000">
                  <a:schemeClr val="bg1"/>
                </a:glow>
                <a:outerShdw blurRad="38100" dist="38100" dir="2700000" algn="tl">
                  <a:srgbClr val="000000">
                    <a:alpha val="43137"/>
                  </a:srgbClr>
                </a:outerShdw>
              </a:effectLst>
              <a:latin typeface="Bernard MT Condensed" panose="02050806060905020404" pitchFamily="18" charset="0"/>
            </a:endParaRPr>
          </a:p>
        </p:txBody>
      </p:sp>
      <p:sp>
        <p:nvSpPr>
          <p:cNvPr id="4" name="Subtitle 2"/>
          <p:cNvSpPr txBox="1">
            <a:spLocks/>
          </p:cNvSpPr>
          <p:nvPr/>
        </p:nvSpPr>
        <p:spPr>
          <a:xfrm>
            <a:off x="6909547" y="6148016"/>
            <a:ext cx="2182906" cy="5486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effectLst>
                  <a:glow rad="127000">
                    <a:schemeClr val="bg1"/>
                  </a:glow>
                  <a:outerShdw blurRad="38100" dist="38100" dir="2700000" algn="tl">
                    <a:srgbClr val="000000">
                      <a:alpha val="43137"/>
                    </a:srgbClr>
                  </a:outerShdw>
                </a:effectLst>
                <a:latin typeface="Bernard MT Condensed" panose="02050806060905020404" pitchFamily="18" charset="0"/>
              </a:rPr>
              <a:t>Chris Peeler</a:t>
            </a:r>
            <a:endParaRPr lang="en-US" dirty="0">
              <a:effectLst>
                <a:glow rad="127000">
                  <a:schemeClr val="bg1"/>
                </a:glow>
                <a:outerShdw blurRad="38100" dist="38100" dir="2700000" algn="tl">
                  <a:srgbClr val="000000">
                    <a:alpha val="43137"/>
                  </a:srgbClr>
                </a:outerShdw>
              </a:effectLst>
              <a:latin typeface="Bernard MT Condensed" panose="02050806060905020404" pitchFamily="18" charset="0"/>
            </a:endParaRPr>
          </a:p>
        </p:txBody>
      </p:sp>
    </p:spTree>
    <p:extLst>
      <p:ext uri="{BB962C8B-B14F-4D97-AF65-F5344CB8AC3E}">
        <p14:creationId xmlns:p14="http://schemas.microsoft.com/office/powerpoint/2010/main" val="1817272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62" y="2704914"/>
            <a:ext cx="9026338" cy="1325563"/>
          </a:xfrm>
        </p:spPr>
        <p:txBody>
          <a:bodyPr>
            <a:noAutofit/>
          </a:bodyPr>
          <a:lstStyle/>
          <a:p>
            <a:pPr algn="ctr"/>
            <a:r>
              <a:rPr lang="en-US" sz="2600" dirty="0">
                <a:effectLst>
                  <a:outerShdw blurRad="38100" dist="38100" dir="2700000" algn="tl">
                    <a:srgbClr val="000000">
                      <a:alpha val="43137"/>
                    </a:srgbClr>
                  </a:outerShdw>
                </a:effectLst>
                <a:latin typeface="+mn-lt"/>
              </a:rPr>
              <a:t>Then He said to him, "A certain man gave a great supper and invited many,  17 and sent his servant at supper time to say to those who were invited, 'Come, for all things are now ready.'  18 But they all with one accord began to make excuses. The first said to him, 'I have bought a piece of ground, and I must go and see it. I ask you to have me excused.'  19 And another said, 'I have bought five yoke of oxen, and I am going to test them. I ask you to have me excused.'  20 Still another said, 'I have married a wife, and therefore I cannot come.'  21 So that servant came and reported these things to his master. Then the master of the house, being angry, said to his servant, 'Go out quickly into the streets and lanes of the city, and bring in here the poor and the maimed and the lame and the blind.'  22 And the servant said, 'Master, it is done as you commanded, and still there is room.'  23 Then the master said to the servant, 'Go out into the highways and hedges, and compel them to come in, that my house may be filled.  24 For I say to you that none of those men who were invited shall taste my supper.'" </a:t>
            </a:r>
            <a:endParaRPr lang="en-US" sz="2600" dirty="0">
              <a:effectLst>
                <a:outerShdw blurRad="38100" dist="38100" dir="2700000" algn="tl">
                  <a:srgbClr val="000000">
                    <a:alpha val="43137"/>
                  </a:srgbClr>
                </a:outerShdw>
              </a:effectLst>
              <a:latin typeface="+mn-lt"/>
            </a:endParaRPr>
          </a:p>
        </p:txBody>
      </p:sp>
      <p:sp>
        <p:nvSpPr>
          <p:cNvPr id="4" name="TextBox 3"/>
          <p:cNvSpPr txBox="1"/>
          <p:nvPr/>
        </p:nvSpPr>
        <p:spPr>
          <a:xfrm>
            <a:off x="7490012" y="6400800"/>
            <a:ext cx="1788459" cy="369332"/>
          </a:xfrm>
          <a:prstGeom prst="rect">
            <a:avLst/>
          </a:prstGeom>
          <a:noFill/>
        </p:spPr>
        <p:txBody>
          <a:bodyPr wrap="square" rtlCol="0">
            <a:spAutoFit/>
          </a:bodyPr>
          <a:lstStyle/>
          <a:p>
            <a:r>
              <a:rPr lang="en-US" dirty="0" smtClean="0"/>
              <a:t>Luke 14:16-24</a:t>
            </a:r>
            <a:endParaRPr lang="en-US" dirty="0"/>
          </a:p>
        </p:txBody>
      </p:sp>
    </p:spTree>
    <p:extLst>
      <p:ext uri="{BB962C8B-B14F-4D97-AF65-F5344CB8AC3E}">
        <p14:creationId xmlns:p14="http://schemas.microsoft.com/office/powerpoint/2010/main" val="2473890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46008"/>
            <a:ext cx="817917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9 </a:t>
            </a:r>
            <a:r>
              <a:rPr lang="en-US" sz="3200" dirty="0">
                <a:effectLst>
                  <a:outerShdw blurRad="38100" dist="38100" dir="2700000" algn="tl">
                    <a:srgbClr val="000000">
                      <a:alpha val="43137"/>
                    </a:srgbClr>
                  </a:outerShdw>
                </a:effectLst>
                <a:latin typeface="+mn-lt"/>
              </a:rPr>
              <a:t>And they sang a new song, saying</a:t>
            </a:r>
            <a:r>
              <a:rPr lang="en-US" sz="3200" dirty="0" smtClean="0">
                <a:effectLst>
                  <a:outerShdw blurRad="38100" dist="38100" dir="2700000" algn="tl">
                    <a:srgbClr val="000000">
                      <a:alpha val="43137"/>
                    </a:srgbClr>
                  </a:outerShdw>
                </a:effectLst>
                <a:latin typeface="+mn-lt"/>
              </a:rPr>
              <a:t>: “</a:t>
            </a:r>
            <a:r>
              <a:rPr lang="en-US" sz="3200" dirty="0">
                <a:effectLst>
                  <a:outerShdw blurRad="38100" dist="38100" dir="2700000" algn="tl">
                    <a:srgbClr val="000000">
                      <a:alpha val="43137"/>
                    </a:srgbClr>
                  </a:outerShdw>
                </a:effectLst>
                <a:latin typeface="+mn-lt"/>
              </a:rPr>
              <a:t>You are worthy to take the </a:t>
            </a:r>
            <a:r>
              <a:rPr lang="en-US" sz="3200" dirty="0" smtClean="0">
                <a:effectLst>
                  <a:outerShdw blurRad="38100" dist="38100" dir="2700000" algn="tl">
                    <a:srgbClr val="000000">
                      <a:alpha val="43137"/>
                    </a:srgbClr>
                  </a:outerShdw>
                </a:effectLst>
                <a:latin typeface="+mn-lt"/>
              </a:rPr>
              <a:t>scroll, And </a:t>
            </a:r>
            <a:r>
              <a:rPr lang="en-US" sz="3200" dirty="0">
                <a:effectLst>
                  <a:outerShdw blurRad="38100" dist="38100" dir="2700000" algn="tl">
                    <a:srgbClr val="000000">
                      <a:alpha val="43137"/>
                    </a:srgbClr>
                  </a:outerShdw>
                </a:effectLst>
                <a:latin typeface="+mn-lt"/>
              </a:rPr>
              <a:t>to open its </a:t>
            </a:r>
            <a:r>
              <a:rPr lang="en-US" sz="3200" dirty="0" smtClean="0">
                <a:effectLst>
                  <a:outerShdw blurRad="38100" dist="38100" dir="2700000" algn="tl">
                    <a:srgbClr val="000000">
                      <a:alpha val="43137"/>
                    </a:srgbClr>
                  </a:outerShdw>
                </a:effectLst>
                <a:latin typeface="+mn-lt"/>
              </a:rPr>
              <a:t>seals; For </a:t>
            </a:r>
            <a:r>
              <a:rPr lang="en-US" sz="3200" dirty="0">
                <a:effectLst>
                  <a:outerShdw blurRad="38100" dist="38100" dir="2700000" algn="tl">
                    <a:srgbClr val="000000">
                      <a:alpha val="43137"/>
                    </a:srgbClr>
                  </a:outerShdw>
                </a:effectLst>
                <a:latin typeface="+mn-lt"/>
              </a:rPr>
              <a:t>You were </a:t>
            </a:r>
            <a:r>
              <a:rPr lang="en-US" sz="3200" dirty="0" smtClean="0">
                <a:effectLst>
                  <a:outerShdw blurRad="38100" dist="38100" dir="2700000" algn="tl">
                    <a:srgbClr val="000000">
                      <a:alpha val="43137"/>
                    </a:srgbClr>
                  </a:outerShdw>
                </a:effectLst>
                <a:latin typeface="+mn-lt"/>
              </a:rPr>
              <a:t>slain, and </a:t>
            </a:r>
            <a:r>
              <a:rPr lang="en-US" sz="3200" dirty="0">
                <a:effectLst>
                  <a:outerShdw blurRad="38100" dist="38100" dir="2700000" algn="tl">
                    <a:srgbClr val="000000">
                      <a:alpha val="43137"/>
                    </a:srgbClr>
                  </a:outerShdw>
                </a:effectLst>
                <a:latin typeface="+mn-lt"/>
              </a:rPr>
              <a:t>have redeemed us to God by Your </a:t>
            </a:r>
            <a:r>
              <a:rPr lang="en-US" sz="3200" dirty="0" smtClean="0">
                <a:effectLst>
                  <a:outerShdw blurRad="38100" dist="38100" dir="2700000" algn="tl">
                    <a:srgbClr val="000000">
                      <a:alpha val="43137"/>
                    </a:srgbClr>
                  </a:outerShdw>
                </a:effectLst>
                <a:latin typeface="+mn-lt"/>
              </a:rPr>
              <a:t>blood out </a:t>
            </a:r>
            <a:r>
              <a:rPr lang="en-US" sz="3200" dirty="0">
                <a:effectLst>
                  <a:outerShdw blurRad="38100" dist="38100" dir="2700000" algn="tl">
                    <a:srgbClr val="000000">
                      <a:alpha val="43137"/>
                    </a:srgbClr>
                  </a:outerShdw>
                </a:effectLst>
                <a:latin typeface="+mn-lt"/>
              </a:rPr>
              <a:t>of every tribe and tongue and people and </a:t>
            </a:r>
            <a:r>
              <a:rPr lang="en-US" sz="3200" dirty="0" smtClean="0">
                <a:effectLst>
                  <a:outerShdw blurRad="38100" dist="38100" dir="2700000" algn="tl">
                    <a:srgbClr val="000000">
                      <a:alpha val="43137"/>
                    </a:srgbClr>
                  </a:outerShdw>
                </a:effectLst>
                <a:latin typeface="+mn-lt"/>
              </a:rPr>
              <a:t>nation, </a:t>
            </a:r>
            <a:r>
              <a:rPr lang="en-US" sz="3200" b="1" baseline="30000" dirty="0" smtClean="0">
                <a:effectLst>
                  <a:outerShdw blurRad="38100" dist="38100" dir="2700000" algn="tl">
                    <a:srgbClr val="000000">
                      <a:alpha val="43137"/>
                    </a:srgbClr>
                  </a:outerShdw>
                </a:effectLst>
                <a:latin typeface="+mn-lt"/>
              </a:rPr>
              <a:t>10</a:t>
            </a:r>
            <a:r>
              <a:rPr lang="en-US" sz="3200" b="1" baseline="30000" dirty="0">
                <a:effectLst>
                  <a:outerShdw blurRad="38100" dist="38100" dir="2700000" algn="tl">
                    <a:srgbClr val="000000">
                      <a:alpha val="43137"/>
                    </a:srgbClr>
                  </a:outerShdw>
                </a:effectLst>
                <a:latin typeface="+mn-lt"/>
              </a:rPr>
              <a:t> </a:t>
            </a:r>
            <a:r>
              <a:rPr lang="en-US" sz="3200" dirty="0">
                <a:effectLst>
                  <a:outerShdw blurRad="38100" dist="38100" dir="2700000" algn="tl">
                    <a:srgbClr val="000000">
                      <a:alpha val="43137"/>
                    </a:srgbClr>
                  </a:outerShdw>
                </a:effectLst>
                <a:latin typeface="+mn-lt"/>
              </a:rPr>
              <a:t>And have made </a:t>
            </a:r>
            <a:r>
              <a:rPr lang="en-US" sz="3200" dirty="0" smtClean="0">
                <a:effectLst>
                  <a:outerShdw blurRad="38100" dist="38100" dir="2700000" algn="tl">
                    <a:srgbClr val="000000">
                      <a:alpha val="43137"/>
                    </a:srgbClr>
                  </a:outerShdw>
                </a:effectLst>
                <a:latin typeface="+mn-lt"/>
              </a:rPr>
              <a:t>us</a:t>
            </a:r>
            <a:r>
              <a:rPr lang="en-US" sz="3200" dirty="0">
                <a:effectLst>
                  <a:outerShdw blurRad="38100" dist="38100" dir="2700000" algn="tl">
                    <a:srgbClr val="000000">
                      <a:alpha val="43137"/>
                    </a:srgbClr>
                  </a:outerShdw>
                </a:effectLst>
                <a:latin typeface="+mn-lt"/>
              </a:rPr>
              <a:t> </a:t>
            </a:r>
            <a:r>
              <a:rPr lang="en-US" sz="3200" dirty="0" smtClean="0">
                <a:effectLst>
                  <a:outerShdw blurRad="38100" dist="38100" dir="2700000" algn="tl">
                    <a:srgbClr val="000000">
                      <a:alpha val="43137"/>
                    </a:srgbClr>
                  </a:outerShdw>
                </a:effectLst>
                <a:latin typeface="+mn-lt"/>
              </a:rPr>
              <a:t>kings</a:t>
            </a:r>
            <a:r>
              <a:rPr lang="en-US" sz="3200" baseline="30000" dirty="0">
                <a:effectLst>
                  <a:outerShdw blurRad="38100" dist="38100" dir="2700000" algn="tl">
                    <a:srgbClr val="000000">
                      <a:alpha val="43137"/>
                    </a:srgbClr>
                  </a:outerShdw>
                </a:effectLst>
                <a:latin typeface="+mn-lt"/>
              </a:rPr>
              <a:t> </a:t>
            </a:r>
            <a:r>
              <a:rPr lang="en-US" sz="3200" dirty="0" smtClean="0">
                <a:effectLst>
                  <a:outerShdw blurRad="38100" dist="38100" dir="2700000" algn="tl">
                    <a:srgbClr val="000000">
                      <a:alpha val="43137"/>
                    </a:srgbClr>
                  </a:outerShdw>
                </a:effectLst>
                <a:latin typeface="+mn-lt"/>
              </a:rPr>
              <a:t>and </a:t>
            </a:r>
            <a:r>
              <a:rPr lang="en-US" sz="3200" dirty="0">
                <a:effectLst>
                  <a:outerShdw blurRad="38100" dist="38100" dir="2700000" algn="tl">
                    <a:srgbClr val="000000">
                      <a:alpha val="43137"/>
                    </a:srgbClr>
                  </a:outerShdw>
                </a:effectLst>
                <a:latin typeface="+mn-lt"/>
              </a:rPr>
              <a:t>priests to our </a:t>
            </a:r>
            <a:r>
              <a:rPr lang="en-US" sz="3200" dirty="0" smtClean="0">
                <a:effectLst>
                  <a:outerShdw blurRad="38100" dist="38100" dir="2700000" algn="tl">
                    <a:srgbClr val="000000">
                      <a:alpha val="43137"/>
                    </a:srgbClr>
                  </a:outerShdw>
                </a:effectLst>
                <a:latin typeface="+mn-lt"/>
              </a:rPr>
              <a:t>God; And we</a:t>
            </a:r>
            <a:r>
              <a:rPr lang="en-US" sz="3200" dirty="0">
                <a:effectLst>
                  <a:outerShdw blurRad="38100" dist="38100" dir="2700000" algn="tl">
                    <a:srgbClr val="000000">
                      <a:alpha val="43137"/>
                    </a:srgbClr>
                  </a:outerShdw>
                </a:effectLst>
                <a:latin typeface="+mn-lt"/>
              </a:rPr>
              <a:t> shall reign on the earth</a:t>
            </a:r>
            <a:r>
              <a:rPr lang="en-US" sz="3200" dirty="0" smtClean="0">
                <a:effectLst>
                  <a:outerShdw blurRad="38100" dist="38100" dir="2700000" algn="tl">
                    <a:srgbClr val="000000">
                      <a:alpha val="43137"/>
                    </a:srgbClr>
                  </a:outerShdw>
                </a:effectLst>
                <a:latin typeface="+mn-lt"/>
              </a:rPr>
              <a:t>.”  </a:t>
            </a:r>
            <a:r>
              <a:rPr lang="en-US" sz="3200" b="1" baseline="30000" dirty="0" smtClean="0">
                <a:effectLst>
                  <a:outerShdw blurRad="38100" dist="38100" dir="2700000" algn="tl">
                    <a:srgbClr val="000000">
                      <a:alpha val="43137"/>
                    </a:srgbClr>
                  </a:outerShdw>
                </a:effectLst>
                <a:latin typeface="+mn-lt"/>
              </a:rPr>
              <a:t>11</a:t>
            </a:r>
            <a:r>
              <a:rPr lang="en-US" sz="3200" b="1" baseline="30000" dirty="0">
                <a:effectLst>
                  <a:outerShdw blurRad="38100" dist="38100" dir="2700000" algn="tl">
                    <a:srgbClr val="000000">
                      <a:alpha val="43137"/>
                    </a:srgbClr>
                  </a:outerShdw>
                </a:effectLst>
                <a:latin typeface="+mn-lt"/>
              </a:rPr>
              <a:t> </a:t>
            </a:r>
            <a:r>
              <a:rPr lang="en-US" sz="3200" dirty="0">
                <a:effectLst>
                  <a:outerShdw blurRad="38100" dist="38100" dir="2700000" algn="tl">
                    <a:srgbClr val="000000">
                      <a:alpha val="43137"/>
                    </a:srgbClr>
                  </a:outerShdw>
                </a:effectLst>
                <a:latin typeface="+mn-lt"/>
              </a:rPr>
              <a:t>Then I looked, and I heard the voice of many angels around the throne, the living creatures, and the elders; and the number of them was ten thousand times ten thousand, and thousands of thousands,</a:t>
            </a:r>
          </a:p>
        </p:txBody>
      </p:sp>
      <p:sp>
        <p:nvSpPr>
          <p:cNvPr id="4" name="TextBox 3"/>
          <p:cNvSpPr txBox="1"/>
          <p:nvPr/>
        </p:nvSpPr>
        <p:spPr>
          <a:xfrm>
            <a:off x="7059705" y="5553635"/>
            <a:ext cx="2084295" cy="369332"/>
          </a:xfrm>
          <a:prstGeom prst="rect">
            <a:avLst/>
          </a:prstGeom>
          <a:noFill/>
        </p:spPr>
        <p:txBody>
          <a:bodyPr wrap="square" rtlCol="0">
            <a:spAutoFit/>
          </a:bodyPr>
          <a:lstStyle/>
          <a:p>
            <a:r>
              <a:rPr lang="en-US" dirty="0" smtClean="0"/>
              <a:t>Revelation 5:9-11</a:t>
            </a:r>
            <a:endParaRPr lang="en-US" dirty="0"/>
          </a:p>
        </p:txBody>
      </p:sp>
    </p:spTree>
    <p:extLst>
      <p:ext uri="{BB962C8B-B14F-4D97-AF65-F5344CB8AC3E}">
        <p14:creationId xmlns:p14="http://schemas.microsoft.com/office/powerpoint/2010/main" val="3447805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53" y="1145055"/>
            <a:ext cx="8179173" cy="1325563"/>
          </a:xfrm>
        </p:spPr>
        <p:txBody>
          <a:bodyPr>
            <a:noAutofit/>
          </a:bodyPr>
          <a:lstStyle/>
          <a:p>
            <a:pPr algn="ctr"/>
            <a:r>
              <a:rPr lang="en-US" sz="3200" dirty="0">
                <a:effectLst>
                  <a:outerShdw blurRad="38100" dist="38100" dir="2700000" algn="tl">
                    <a:srgbClr val="000000">
                      <a:alpha val="43137"/>
                    </a:srgbClr>
                  </a:outerShdw>
                </a:effectLst>
                <a:latin typeface="+mn-lt"/>
              </a:rPr>
              <a:t>Say to them: 'As I live,' says the Lord </a:t>
            </a:r>
            <a:r>
              <a:rPr lang="en-US" sz="3200" dirty="0" err="1">
                <a:effectLst>
                  <a:outerShdw blurRad="38100" dist="38100" dir="2700000" algn="tl">
                    <a:srgbClr val="000000">
                      <a:alpha val="43137"/>
                    </a:srgbClr>
                  </a:outerShdw>
                </a:effectLst>
                <a:latin typeface="+mn-lt"/>
              </a:rPr>
              <a:t>God,'I</a:t>
            </a:r>
            <a:r>
              <a:rPr lang="en-US" sz="3200" dirty="0">
                <a:effectLst>
                  <a:outerShdw blurRad="38100" dist="38100" dir="2700000" algn="tl">
                    <a:srgbClr val="000000">
                      <a:alpha val="43137"/>
                    </a:srgbClr>
                  </a:outerShdw>
                </a:effectLst>
                <a:latin typeface="+mn-lt"/>
              </a:rPr>
              <a:t> have no pleasure in the death of the wicked, but that the wicked turn from his way and live. Turn, turn from your evil ways! For why should you die, O house of Israel?' </a:t>
            </a:r>
          </a:p>
        </p:txBody>
      </p:sp>
      <p:sp>
        <p:nvSpPr>
          <p:cNvPr id="4" name="TextBox 3"/>
          <p:cNvSpPr txBox="1"/>
          <p:nvPr/>
        </p:nvSpPr>
        <p:spPr>
          <a:xfrm>
            <a:off x="7059705" y="3550023"/>
            <a:ext cx="2084295" cy="369332"/>
          </a:xfrm>
          <a:prstGeom prst="rect">
            <a:avLst/>
          </a:prstGeom>
          <a:noFill/>
        </p:spPr>
        <p:txBody>
          <a:bodyPr wrap="square" rtlCol="0">
            <a:spAutoFit/>
          </a:bodyPr>
          <a:lstStyle/>
          <a:p>
            <a:r>
              <a:rPr lang="en-US" dirty="0" smtClean="0"/>
              <a:t>Ezekiel 33:11</a:t>
            </a:r>
            <a:endParaRPr lang="en-US" dirty="0"/>
          </a:p>
        </p:txBody>
      </p:sp>
    </p:spTree>
    <p:extLst>
      <p:ext uri="{BB962C8B-B14F-4D97-AF65-F5344CB8AC3E}">
        <p14:creationId xmlns:p14="http://schemas.microsoft.com/office/powerpoint/2010/main" val="1785367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effectLst>
                  <a:outerShdw blurRad="38100" dist="38100" dir="2700000" algn="tl">
                    <a:srgbClr val="000000">
                      <a:alpha val="43137"/>
                    </a:srgbClr>
                  </a:outerShdw>
                </a:effectLst>
                <a:latin typeface="+mn-lt"/>
              </a:rPr>
              <a:t>THE FIVE KEY </a:t>
            </a:r>
            <a:r>
              <a:rPr lang="en-US" u="sng" dirty="0" smtClean="0">
                <a:effectLst>
                  <a:outerShdw blurRad="38100" dist="38100" dir="2700000" algn="tl">
                    <a:srgbClr val="000000">
                      <a:alpha val="43137"/>
                    </a:srgbClr>
                  </a:outerShdw>
                </a:effectLst>
                <a:latin typeface="+mn-lt"/>
              </a:rPr>
              <a:t>COMPONENTS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514350" lvl="0" indent="-514350">
              <a:buFont typeface="+mj-lt"/>
              <a:buAutoNum type="arabicPeriod"/>
            </a:pPr>
            <a:r>
              <a:rPr lang="en-US" dirty="0">
                <a:effectLst>
                  <a:outerShdw blurRad="38100" dist="38100" dir="2700000" algn="tl">
                    <a:srgbClr val="000000">
                      <a:alpha val="43137"/>
                    </a:srgbClr>
                  </a:outerShdw>
                </a:effectLst>
              </a:rPr>
              <a:t>Who Does the Master </a:t>
            </a:r>
            <a:r>
              <a:rPr lang="en-US" dirty="0" smtClean="0">
                <a:effectLst>
                  <a:outerShdw blurRad="38100" dist="38100" dir="2700000" algn="tl">
                    <a:srgbClr val="000000">
                      <a:alpha val="43137"/>
                    </a:srgbClr>
                  </a:outerShdw>
                </a:effectLst>
              </a:rPr>
              <a:t>Represent</a:t>
            </a:r>
          </a:p>
          <a:p>
            <a:pPr marL="514350" lvl="0" indent="-514350">
              <a:buFont typeface="+mj-lt"/>
              <a:buAutoNum type="arabicPeriod"/>
            </a:pPr>
            <a:r>
              <a:rPr lang="en-US" dirty="0" smtClean="0">
                <a:effectLst>
                  <a:outerShdw blurRad="38100" dist="38100" dir="2700000" algn="tl">
                    <a:srgbClr val="000000">
                      <a:alpha val="43137"/>
                    </a:srgbClr>
                  </a:outerShdw>
                </a:effectLst>
              </a:rPr>
              <a:t>Who </a:t>
            </a:r>
            <a:r>
              <a:rPr lang="en-US" dirty="0">
                <a:effectLst>
                  <a:outerShdw blurRad="38100" dist="38100" dir="2700000" algn="tl">
                    <a:srgbClr val="000000">
                      <a:alpha val="43137"/>
                    </a:srgbClr>
                  </a:outerShdw>
                </a:effectLst>
              </a:rPr>
              <a:t>Does the Servant </a:t>
            </a:r>
            <a:r>
              <a:rPr lang="en-US" dirty="0" smtClean="0">
                <a:effectLst>
                  <a:outerShdw blurRad="38100" dist="38100" dir="2700000" algn="tl">
                    <a:srgbClr val="000000">
                      <a:alpha val="43137"/>
                    </a:srgbClr>
                  </a:outerShdw>
                </a:effectLst>
              </a:rPr>
              <a:t>Represent</a:t>
            </a:r>
          </a:p>
          <a:p>
            <a:pPr marL="514350" lvl="0" indent="-514350">
              <a:buFont typeface="+mj-lt"/>
              <a:buAutoNum type="arabicPeriod"/>
            </a:pPr>
            <a:r>
              <a:rPr lang="en-US" dirty="0" smtClean="0">
                <a:effectLst>
                  <a:outerShdw blurRad="38100" dist="38100" dir="2700000" algn="tl">
                    <a:srgbClr val="000000">
                      <a:alpha val="43137"/>
                    </a:srgbClr>
                  </a:outerShdw>
                </a:effectLst>
              </a:rPr>
              <a:t>Who </a:t>
            </a:r>
            <a:r>
              <a:rPr lang="en-US" dirty="0">
                <a:effectLst>
                  <a:outerShdw blurRad="38100" dist="38100" dir="2700000" algn="tl">
                    <a:srgbClr val="000000">
                      <a:alpha val="43137"/>
                    </a:srgbClr>
                  </a:outerShdw>
                </a:effectLst>
              </a:rPr>
              <a:t>Are represented by the People Being </a:t>
            </a:r>
            <a:r>
              <a:rPr lang="en-US" dirty="0" smtClean="0">
                <a:effectLst>
                  <a:outerShdw blurRad="38100" dist="38100" dir="2700000" algn="tl">
                    <a:srgbClr val="000000">
                      <a:alpha val="43137"/>
                    </a:srgbClr>
                  </a:outerShdw>
                </a:effectLst>
              </a:rPr>
              <a:t>Invited?</a:t>
            </a:r>
          </a:p>
        </p:txBody>
      </p:sp>
    </p:spTree>
    <p:extLst>
      <p:ext uri="{BB962C8B-B14F-4D97-AF65-F5344CB8AC3E}">
        <p14:creationId xmlns:p14="http://schemas.microsoft.com/office/powerpoint/2010/main" val="2423543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effectLst>
                  <a:outerShdw blurRad="38100" dist="38100" dir="2700000" algn="tl">
                    <a:srgbClr val="000000">
                      <a:alpha val="43137"/>
                    </a:srgbClr>
                  </a:outerShdw>
                </a:effectLst>
                <a:latin typeface="+mn-lt"/>
              </a:rPr>
              <a:t>THE FIVE KEY COMPONENTS</a:t>
            </a:r>
            <a:endParaRPr lang="en-US" dirty="0">
              <a:latin typeface="+mn-lt"/>
            </a:endParaRPr>
          </a:p>
        </p:txBody>
      </p:sp>
      <p:sp>
        <p:nvSpPr>
          <p:cNvPr id="3" name="Content Placeholder 2"/>
          <p:cNvSpPr>
            <a:spLocks noGrp="1"/>
          </p:cNvSpPr>
          <p:nvPr>
            <p:ph idx="1"/>
          </p:nvPr>
        </p:nvSpPr>
        <p:spPr/>
        <p:txBody>
          <a:bodyPr>
            <a:normAutofit/>
          </a:bodyPr>
          <a:lstStyle/>
          <a:p>
            <a:pPr marL="514350" indent="-514350">
              <a:buFont typeface="+mj-lt"/>
              <a:buAutoNum type="arabicPeriod" startAt="4"/>
            </a:pPr>
            <a:r>
              <a:rPr lang="en-US" dirty="0">
                <a:effectLst>
                  <a:outerShdw blurRad="38100" dist="38100" dir="2700000" algn="tl">
                    <a:srgbClr val="000000">
                      <a:alpha val="43137"/>
                    </a:srgbClr>
                  </a:outerShdw>
                </a:effectLst>
              </a:rPr>
              <a:t>What is the Urgent and Passionate Directive of the Master to the Servant? </a:t>
            </a:r>
            <a:endParaRPr lang="en-US" dirty="0" smtClean="0">
              <a:effectLst>
                <a:outerShdw blurRad="38100" dist="38100" dir="2700000" algn="tl">
                  <a:srgbClr val="000000">
                    <a:alpha val="43137"/>
                  </a:srgbClr>
                </a:outerShdw>
              </a:effectLst>
            </a:endParaRPr>
          </a:p>
          <a:p>
            <a:pPr marL="971550" lvl="1" indent="-514350">
              <a:buFont typeface="+mj-lt"/>
              <a:buAutoNum type="alphaLcPeriod"/>
            </a:pPr>
            <a:r>
              <a:rPr lang="en-US" dirty="0" smtClean="0">
                <a:effectLst>
                  <a:outerShdw blurRad="38100" dist="38100" dir="2700000" algn="tl">
                    <a:srgbClr val="000000">
                      <a:alpha val="43137"/>
                    </a:srgbClr>
                  </a:outerShdw>
                </a:effectLst>
              </a:rPr>
              <a:t>GO </a:t>
            </a:r>
            <a:r>
              <a:rPr lang="en-US" dirty="0">
                <a:effectLst>
                  <a:outerShdw blurRad="38100" dist="38100" dir="2700000" algn="tl">
                    <a:srgbClr val="000000">
                      <a:alpha val="43137"/>
                    </a:srgbClr>
                  </a:outerShdw>
                </a:effectLst>
              </a:rPr>
              <a:t>out quickly into the streets and lanes of the city</a:t>
            </a:r>
            <a:r>
              <a:rPr lang="en-US" dirty="0" smtClean="0">
                <a:effectLst>
                  <a:outerShdw blurRad="38100" dist="38100" dir="2700000" algn="tl">
                    <a:srgbClr val="000000">
                      <a:alpha val="43137"/>
                    </a:srgbClr>
                  </a:outerShdw>
                </a:effectLst>
              </a:rPr>
              <a:t>.</a:t>
            </a:r>
          </a:p>
          <a:p>
            <a:pPr marL="971550" lvl="1" indent="-514350">
              <a:buFont typeface="+mj-lt"/>
              <a:buAutoNum type="alphaLcPeriod"/>
            </a:pPr>
            <a:r>
              <a:rPr lang="en-US" dirty="0" smtClean="0">
                <a:effectLst>
                  <a:outerShdw blurRad="38100" dist="38100" dir="2700000" algn="tl">
                    <a:srgbClr val="000000">
                      <a:alpha val="43137"/>
                    </a:srgbClr>
                  </a:outerShdw>
                </a:effectLst>
              </a:rPr>
              <a:t>GO </a:t>
            </a:r>
            <a:r>
              <a:rPr lang="en-US" dirty="0">
                <a:effectLst>
                  <a:outerShdw blurRad="38100" dist="38100" dir="2700000" algn="tl">
                    <a:srgbClr val="000000">
                      <a:alpha val="43137"/>
                    </a:srgbClr>
                  </a:outerShdw>
                </a:effectLst>
              </a:rPr>
              <a:t>out into the highways and </a:t>
            </a:r>
            <a:r>
              <a:rPr lang="en-US" dirty="0" smtClean="0">
                <a:effectLst>
                  <a:outerShdw blurRad="38100" dist="38100" dir="2700000" algn="tl">
                    <a:srgbClr val="000000">
                      <a:alpha val="43137"/>
                    </a:srgbClr>
                  </a:outerShdw>
                </a:effectLst>
              </a:rPr>
              <a:t>hedges.</a:t>
            </a:r>
          </a:p>
          <a:p>
            <a:pPr marL="971550" lvl="1" indent="-514350">
              <a:buFont typeface="+mj-lt"/>
              <a:buAutoNum type="alphaLcPeriod"/>
            </a:pPr>
            <a:r>
              <a:rPr lang="en-US" dirty="0" smtClean="0">
                <a:effectLst>
                  <a:outerShdw blurRad="38100" dist="38100" dir="2700000" algn="tl">
                    <a:srgbClr val="000000">
                      <a:alpha val="43137"/>
                    </a:srgbClr>
                  </a:outerShdw>
                </a:effectLst>
              </a:rPr>
              <a:t>GO </a:t>
            </a:r>
            <a:r>
              <a:rPr lang="en-US" dirty="0">
                <a:effectLst>
                  <a:outerShdw blurRad="38100" dist="38100" dir="2700000" algn="tl">
                    <a:srgbClr val="000000">
                      <a:alpha val="43137"/>
                    </a:srgbClr>
                  </a:outerShdw>
                </a:effectLst>
              </a:rPr>
              <a:t>into all the world and preach the gospel…Mark </a:t>
            </a:r>
            <a:r>
              <a:rPr lang="en-US" dirty="0" smtClean="0">
                <a:effectLst>
                  <a:outerShdw blurRad="38100" dist="38100" dir="2700000" algn="tl">
                    <a:srgbClr val="000000">
                      <a:alpha val="43137"/>
                    </a:srgbClr>
                  </a:outerShdw>
                </a:effectLst>
              </a:rPr>
              <a:t>16:15</a:t>
            </a:r>
          </a:p>
          <a:p>
            <a:pPr marL="971550" lvl="1" indent="-514350">
              <a:buFont typeface="+mj-lt"/>
              <a:buAutoNum type="alphaLcPeriod"/>
            </a:pPr>
            <a:r>
              <a:rPr lang="en-US" dirty="0" smtClean="0">
                <a:effectLst>
                  <a:outerShdw blurRad="38100" dist="38100" dir="2700000" algn="tl">
                    <a:srgbClr val="000000">
                      <a:alpha val="43137"/>
                    </a:srgbClr>
                  </a:outerShdw>
                </a:effectLst>
              </a:rPr>
              <a:t>GO </a:t>
            </a:r>
            <a:r>
              <a:rPr lang="en-US" dirty="0">
                <a:effectLst>
                  <a:outerShdw blurRad="38100" dist="38100" dir="2700000" algn="tl">
                    <a:srgbClr val="000000">
                      <a:alpha val="43137"/>
                    </a:srgbClr>
                  </a:outerShdw>
                </a:effectLst>
              </a:rPr>
              <a:t>into all the world and make disciples…Matthew </a:t>
            </a:r>
            <a:r>
              <a:rPr lang="en-US" dirty="0" smtClean="0">
                <a:effectLst>
                  <a:outerShdw blurRad="38100" dist="38100" dir="2700000" algn="tl">
                    <a:srgbClr val="000000">
                      <a:alpha val="43137"/>
                    </a:srgbClr>
                  </a:outerShdw>
                </a:effectLst>
              </a:rPr>
              <a:t>28:19</a:t>
            </a:r>
          </a:p>
          <a:p>
            <a:pPr marL="971550" lvl="1" indent="-514350">
              <a:buFont typeface="+mj-lt"/>
              <a:buAutoNum type="alphaLcPeriod"/>
            </a:pPr>
            <a:r>
              <a:rPr lang="en-US" dirty="0" smtClean="0">
                <a:effectLst>
                  <a:outerShdw blurRad="38100" dist="38100" dir="2700000" algn="tl">
                    <a:srgbClr val="000000">
                      <a:alpha val="43137"/>
                    </a:srgbClr>
                  </a:outerShdw>
                </a:effectLst>
              </a:rPr>
              <a:t>You </a:t>
            </a:r>
            <a:r>
              <a:rPr lang="en-US" dirty="0">
                <a:effectLst>
                  <a:outerShdw blurRad="38100" dist="38100" dir="2700000" algn="tl">
                    <a:srgbClr val="000000">
                      <a:alpha val="43137"/>
                    </a:srgbClr>
                  </a:outerShdw>
                </a:effectLst>
              </a:rPr>
              <a:t>did not choose me, but I chose you that you should GO and bear fruit…Jn. 15:16</a:t>
            </a:r>
          </a:p>
          <a:p>
            <a:pPr marL="971550" lvl="1" indent="-514350">
              <a:buFont typeface="+mj-lt"/>
              <a:buAutoNum type="arabicPeriod" startAt="4"/>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61719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effectLst>
                  <a:outerShdw blurRad="38100" dist="38100" dir="2700000" algn="tl">
                    <a:srgbClr val="000000">
                      <a:alpha val="43137"/>
                    </a:srgbClr>
                  </a:outerShdw>
                </a:effectLst>
                <a:latin typeface="+mn-lt"/>
              </a:rPr>
              <a:t>THE FIVE KEY COMPONENTS</a:t>
            </a:r>
            <a:endParaRPr lang="en-US" dirty="0">
              <a:latin typeface="+mn-lt"/>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startAt="5"/>
            </a:pPr>
            <a:r>
              <a:rPr lang="en-US" dirty="0">
                <a:effectLst>
                  <a:outerShdw blurRad="38100" dist="38100" dir="2700000" algn="tl">
                    <a:srgbClr val="000000">
                      <a:alpha val="43137"/>
                    </a:srgbClr>
                  </a:outerShdw>
                </a:effectLst>
              </a:rPr>
              <a:t>What is the Urgent and Passionate Plea from the Servant to the People? </a:t>
            </a:r>
            <a:endParaRPr lang="en-US" dirty="0" smtClean="0">
              <a:effectLst>
                <a:outerShdw blurRad="38100" dist="38100" dir="2700000" algn="tl">
                  <a:srgbClr val="000000">
                    <a:alpha val="43137"/>
                  </a:srgbClr>
                </a:outerShdw>
              </a:effectLst>
            </a:endParaRPr>
          </a:p>
          <a:p>
            <a:pPr marL="971550" lvl="1" indent="-514350">
              <a:buFont typeface="+mj-lt"/>
              <a:buAutoNum type="alphaLcPeriod"/>
            </a:pPr>
            <a:r>
              <a:rPr lang="en-US" dirty="0" smtClean="0">
                <a:effectLst>
                  <a:outerShdw blurRad="38100" dist="38100" dir="2700000" algn="tl">
                    <a:srgbClr val="000000">
                      <a:alpha val="43137"/>
                    </a:srgbClr>
                  </a:outerShdw>
                </a:effectLst>
              </a:rPr>
              <a:t>Rev </a:t>
            </a:r>
            <a:r>
              <a:rPr lang="en-US" dirty="0">
                <a:effectLst>
                  <a:outerShdw blurRad="38100" dist="38100" dir="2700000" algn="tl">
                    <a:srgbClr val="000000">
                      <a:alpha val="43137"/>
                    </a:srgbClr>
                  </a:outerShdw>
                </a:effectLst>
              </a:rPr>
              <a:t>22:17  And the Spirit and the bride say, "Come!" And let him who hears say, "Come!" And let him who thirsts come. </a:t>
            </a:r>
            <a:endParaRPr lang="en-US" dirty="0" smtClean="0">
              <a:effectLst>
                <a:outerShdw blurRad="38100" dist="38100" dir="2700000" algn="tl">
                  <a:srgbClr val="000000">
                    <a:alpha val="43137"/>
                  </a:srgbClr>
                </a:outerShdw>
              </a:effectLst>
            </a:endParaRPr>
          </a:p>
          <a:p>
            <a:pPr marL="971550" lvl="1" indent="-514350">
              <a:buFont typeface="+mj-lt"/>
              <a:buAutoNum type="alphaLcPeriod"/>
            </a:pPr>
            <a:r>
              <a:rPr lang="en-US" dirty="0" smtClean="0">
                <a:effectLst>
                  <a:outerShdw blurRad="38100" dist="38100" dir="2700000" algn="tl">
                    <a:srgbClr val="000000">
                      <a:alpha val="43137"/>
                    </a:srgbClr>
                  </a:outerShdw>
                </a:effectLst>
              </a:rPr>
              <a:t>Isa </a:t>
            </a:r>
            <a:r>
              <a:rPr lang="en-US" dirty="0">
                <a:effectLst>
                  <a:outerShdw blurRad="38100" dist="38100" dir="2700000" algn="tl">
                    <a:srgbClr val="000000">
                      <a:alpha val="43137"/>
                    </a:srgbClr>
                  </a:outerShdw>
                </a:effectLst>
              </a:rPr>
              <a:t>55:1   "Ho! Everyone who thirsts,  Come to the waters; And you who have no money,  Come, buy and </a:t>
            </a:r>
            <a:r>
              <a:rPr lang="en-US" dirty="0" smtClean="0">
                <a:effectLst>
                  <a:outerShdw blurRad="38100" dist="38100" dir="2700000" algn="tl">
                    <a:srgbClr val="000000">
                      <a:alpha val="43137"/>
                    </a:srgbClr>
                  </a:outerShdw>
                </a:effectLst>
              </a:rPr>
              <a:t>eat.</a:t>
            </a:r>
          </a:p>
          <a:p>
            <a:pPr marL="971550" lvl="1" indent="-514350">
              <a:buFont typeface="+mj-lt"/>
              <a:buAutoNum type="alphaLcPeriod"/>
            </a:pPr>
            <a:r>
              <a:rPr lang="en-US" dirty="0" smtClean="0">
                <a:effectLst>
                  <a:outerShdw blurRad="38100" dist="38100" dir="2700000" algn="tl">
                    <a:srgbClr val="000000">
                      <a:alpha val="43137"/>
                    </a:srgbClr>
                  </a:outerShdw>
                </a:effectLst>
              </a:rPr>
              <a:t>GEORGE </a:t>
            </a:r>
            <a:r>
              <a:rPr lang="en-US" dirty="0">
                <a:effectLst>
                  <a:outerShdw blurRad="38100" dist="38100" dir="2700000" algn="tl">
                    <a:srgbClr val="000000">
                      <a:alpha val="43137"/>
                    </a:srgbClr>
                  </a:outerShdw>
                </a:effectLst>
              </a:rPr>
              <a:t>WHITEFIELD   “Come home.  Come home . . . For Christ’s sake arise and come home! Your Heavenly Father now calls you</a:t>
            </a:r>
            <a:r>
              <a:rPr lang="en-US" dirty="0" smtClean="0">
                <a:effectLst>
                  <a:outerShdw blurRad="38100" dist="38100" dir="2700000" algn="tl">
                    <a:srgbClr val="000000">
                      <a:alpha val="43137"/>
                    </a:srgbClr>
                  </a:outerShdw>
                </a:effectLst>
              </a:rPr>
              <a:t>.”</a:t>
            </a:r>
          </a:p>
          <a:p>
            <a:pPr marL="971550" lvl="1" indent="-514350">
              <a:buFont typeface="+mj-lt"/>
              <a:buAutoNum type="alphaLcPeriod"/>
            </a:pPr>
            <a:r>
              <a:rPr lang="en-US" dirty="0" smtClean="0">
                <a:effectLst>
                  <a:outerShdw blurRad="38100" dist="38100" dir="2700000" algn="tl">
                    <a:srgbClr val="000000">
                      <a:alpha val="43137"/>
                    </a:srgbClr>
                  </a:outerShdw>
                </a:effectLst>
              </a:rPr>
              <a:t>SPURGEON  </a:t>
            </a:r>
            <a:r>
              <a:rPr lang="en-US" dirty="0">
                <a:effectLst>
                  <a:outerShdw blurRad="38100" dist="38100" dir="2700000" algn="tl">
                    <a:srgbClr val="000000">
                      <a:alpha val="43137"/>
                    </a:srgbClr>
                  </a:outerShdw>
                </a:effectLst>
              </a:rPr>
              <a:t>“With tears, I would invite you, and, if I could, would compel you to come in.  Why will you not?  . . . He will save you, if you trust in Jesus</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3389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effectLst>
                  <a:outerShdw blurRad="38100" dist="38100" dir="2700000" algn="tl">
                    <a:srgbClr val="000000">
                      <a:alpha val="43137"/>
                    </a:srgbClr>
                  </a:outerShdw>
                </a:effectLst>
                <a:latin typeface="+mn-lt"/>
              </a:rPr>
              <a:t>The Three Groups of People</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514350" lvl="0" indent="-514350">
              <a:buFont typeface="+mj-lt"/>
              <a:buAutoNum type="arabicPeriod"/>
            </a:pPr>
            <a:r>
              <a:rPr lang="en-US" dirty="0">
                <a:effectLst>
                  <a:outerShdw blurRad="38100" dist="38100" dir="2700000" algn="tl">
                    <a:srgbClr val="000000">
                      <a:alpha val="43137"/>
                    </a:srgbClr>
                  </a:outerShdw>
                </a:effectLst>
              </a:rPr>
              <a:t>The earthly-minded excuse makers</a:t>
            </a:r>
          </a:p>
          <a:p>
            <a:pPr marL="514350" lvl="0" indent="-514350">
              <a:buFont typeface="+mj-lt"/>
              <a:buAutoNum type="arabicPeriod"/>
            </a:pPr>
            <a:r>
              <a:rPr lang="en-US" dirty="0">
                <a:effectLst>
                  <a:outerShdw blurRad="38100" dist="38100" dir="2700000" algn="tl">
                    <a:srgbClr val="000000">
                      <a:alpha val="43137"/>
                    </a:srgbClr>
                  </a:outerShdw>
                </a:effectLst>
              </a:rPr>
              <a:t>The weak and helpless—the ones who know they need help.  </a:t>
            </a:r>
          </a:p>
          <a:p>
            <a:pPr marL="514350" lvl="0" indent="-514350">
              <a:buFont typeface="+mj-lt"/>
              <a:buAutoNum type="arabicPeriod"/>
            </a:pPr>
            <a:r>
              <a:rPr lang="en-US" dirty="0">
                <a:effectLst>
                  <a:outerShdw blurRad="38100" dist="38100" dir="2700000" algn="tl">
                    <a:srgbClr val="000000">
                      <a:alpha val="43137"/>
                    </a:srgbClr>
                  </a:outerShdw>
                </a:effectLst>
              </a:rPr>
              <a:t>Those outside of our normal life—highways and </a:t>
            </a:r>
            <a:r>
              <a:rPr lang="en-US" dirty="0" smtClean="0">
                <a:effectLst>
                  <a:outerShdw blurRad="38100" dist="38100" dir="2700000" algn="tl">
                    <a:srgbClr val="000000">
                      <a:alpha val="43137"/>
                    </a:srgbClr>
                  </a:outerShdw>
                </a:effectLst>
              </a:rPr>
              <a:t>hedges</a:t>
            </a:r>
            <a:endParaRPr lang="en-US" dirty="0">
              <a:effectLst>
                <a:outerShdw blurRad="38100" dist="38100" dir="2700000" algn="tl">
                  <a:srgbClr val="000000">
                    <a:alpha val="43137"/>
                  </a:srgbClr>
                </a:outerShdw>
              </a:effectLst>
            </a:endParaRPr>
          </a:p>
          <a:p>
            <a:pPr marL="514350" indent="-514350">
              <a:buFont typeface="+mj-lt"/>
              <a:buAutoNum type="arabicPeriod"/>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77784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53" y="1145055"/>
            <a:ext cx="8179173" cy="1325563"/>
          </a:xfrm>
        </p:spPr>
        <p:txBody>
          <a:bodyPr>
            <a:noAutofit/>
          </a:bodyPr>
          <a:lstStyle/>
          <a:p>
            <a:pPr algn="ctr"/>
            <a:r>
              <a:rPr lang="en-US" sz="3200" dirty="0" smtClean="0">
                <a:effectLst>
                  <a:outerShdw blurRad="38100" dist="38100" dir="2700000" algn="tl">
                    <a:srgbClr val="000000">
                      <a:alpha val="43137"/>
                    </a:srgbClr>
                  </a:outerShdw>
                </a:effectLst>
                <a:latin typeface="+mn-lt"/>
              </a:rPr>
              <a:t>The </a:t>
            </a:r>
            <a:r>
              <a:rPr lang="en-US" sz="3200" dirty="0">
                <a:effectLst>
                  <a:outerShdw blurRad="38100" dist="38100" dir="2700000" algn="tl">
                    <a:srgbClr val="000000">
                      <a:alpha val="43137"/>
                    </a:srgbClr>
                  </a:outerShdw>
                </a:effectLst>
                <a:latin typeface="+mn-lt"/>
              </a:rPr>
              <a:t>Lord is not slack concerning His promise, as some count slackness, but is longsuffering toward us, not willing that any should perish but that all should come to repentance. </a:t>
            </a:r>
          </a:p>
        </p:txBody>
      </p:sp>
      <p:sp>
        <p:nvSpPr>
          <p:cNvPr id="4" name="TextBox 3"/>
          <p:cNvSpPr txBox="1"/>
          <p:nvPr/>
        </p:nvSpPr>
        <p:spPr>
          <a:xfrm>
            <a:off x="7059705" y="3550023"/>
            <a:ext cx="2084295"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2 Peter 3:9</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4470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TotalTime>
  <Words>646</Words>
  <Application>Microsoft Office PowerPoint</Application>
  <PresentationFormat>On-screen Show (4:3)</PresentationFormat>
  <Paragraphs>36</Paragraphs>
  <Slides>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Bernard MT Condensed</vt:lpstr>
      <vt:lpstr>Calibri</vt:lpstr>
      <vt:lpstr>Calibri Light</vt:lpstr>
      <vt:lpstr>Office Theme</vt:lpstr>
      <vt:lpstr>That My House May Be Full</vt:lpstr>
      <vt:lpstr>Then He said to him, "A certain man gave a great supper and invited many,  17 and sent his servant at supper time to say to those who were invited, 'Come, for all things are now ready.'  18 But they all with one accord began to make excuses. The first said to him, 'I have bought a piece of ground, and I must go and see it. I ask you to have me excused.'  19 And another said, 'I have bought five yoke of oxen, and I am going to test them. I ask you to have me excused.'  20 Still another said, 'I have married a wife, and therefore I cannot come.'  21 So that servant came and reported these things to his master. Then the master of the house, being angry, said to his servant, 'Go out quickly into the streets and lanes of the city, and bring in here the poor and the maimed and the lame and the blind.'  22 And the servant said, 'Master, it is done as you commanded, and still there is room.'  23 Then the master said to the servant, 'Go out into the highways and hedges, and compel them to come in, that my house may be filled.  24 For I say to you that none of those men who were invited shall taste my supper.'" </vt:lpstr>
      <vt:lpstr>9 And they sang a new song, saying: “You are worthy to take the scroll, And to open its seals; For You were slain, and have redeemed us to God by Your blood out of every tribe and tongue and people and nation, 10 And have made us kings and priests to our God; And we shall reign on the earth.”  11 Then I looked, and I heard the voice of many angels around the throne, the living creatures, and the elders; and the number of them was ten thousand times ten thousand, and thousands of thousands,</vt:lpstr>
      <vt:lpstr>Say to them: 'As I live,' says the Lord God,'I have no pleasure in the death of the wicked, but that the wicked turn from his way and live. Turn, turn from your evil ways! For why should you die, O house of Israel?' </vt:lpstr>
      <vt:lpstr>THE FIVE KEY COMPONENTS</vt:lpstr>
      <vt:lpstr>THE FIVE KEY COMPONENTS</vt:lpstr>
      <vt:lpstr>THE FIVE KEY COMPONENTS</vt:lpstr>
      <vt:lpstr>The Three Groups of People</vt:lpstr>
      <vt:lpstr>The Lord is not slack concerning His promise, as some count slackness, but is longsuffering toward us, not willing that any should perish but that all should come to repentance.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That My House May Be Full</dc:title>
  <dc:creator>Dad</dc:creator>
  <cp:lastModifiedBy>Dad</cp:lastModifiedBy>
  <cp:revision>4</cp:revision>
  <dcterms:created xsi:type="dcterms:W3CDTF">2017-05-21T10:26:55Z</dcterms:created>
  <dcterms:modified xsi:type="dcterms:W3CDTF">2017-05-21T10:57:49Z</dcterms:modified>
</cp:coreProperties>
</file>