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80" r:id="rId4"/>
    <p:sldId id="281" r:id="rId5"/>
    <p:sldId id="274" r:id="rId6"/>
    <p:sldId id="275" r:id="rId7"/>
    <p:sldId id="276" r:id="rId8"/>
    <p:sldId id="282" r:id="rId9"/>
    <p:sldId id="284" r:id="rId10"/>
    <p:sldId id="2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D4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10863-9F85-4421-95DB-2CA778FC487A}" type="datetimeFigureOut">
              <a:rPr lang="en-US" smtClean="0"/>
              <a:t>7/29/2018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82ED3F-0037-4568-9BE8-9056B629DDF2}" type="slidenum">
              <a:rPr lang="en-US" smtClean="0"/>
              <a:t>‹#›</a:t>
            </a:fld>
            <a:endParaRPr lang="en-US"/>
          </a:p>
        </p:txBody>
      </p:sp>
    </p:spTree>
    <p:extLst>
      <p:ext uri="{BB962C8B-B14F-4D97-AF65-F5344CB8AC3E}">
        <p14:creationId xmlns:p14="http://schemas.microsoft.com/office/powerpoint/2010/main" val="335292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5909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5554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C9ADAB-BA18-4440-9DAB-2D0C46CEDE6A}" type="datetimeFigureOut">
              <a:rPr lang="en-US" smtClean="0"/>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72011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C9ADAB-BA18-4440-9DAB-2D0C46CEDE6A}" type="datetimeFigureOut">
              <a:rPr lang="en-US" smtClean="0"/>
              <a:t>7/29/2018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92717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9ADAB-BA18-4440-9DAB-2D0C46CEDE6A}" type="datetimeFigureOut">
              <a:rPr lang="en-US" smtClean="0"/>
              <a:t>7/29/2018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478442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C9ADAB-BA18-4440-9DAB-2D0C46CEDE6A}" type="datetimeFigureOut">
              <a:rPr lang="en-US" smtClean="0"/>
              <a:t>7/29/2018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421270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9ADAB-BA18-4440-9DAB-2D0C46CEDE6A}" type="datetimeFigureOut">
              <a:rPr lang="en-US" smtClean="0"/>
              <a:t>7/29/2018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54338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9ADAB-BA18-4440-9DAB-2D0C46CEDE6A}" type="datetimeFigureOut">
              <a:rPr lang="en-US" smtClean="0"/>
              <a:t>7/29/2018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60384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9ADAB-BA18-4440-9DAB-2D0C46CEDE6A}" type="datetimeFigureOut">
              <a:rPr lang="en-US" smtClean="0"/>
              <a:t>7/29/2018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189078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62422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ADAB-BA18-4440-9DAB-2D0C46CEDE6A}" type="datetimeFigureOut">
              <a:rPr lang="en-US" smtClean="0"/>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BF5EF-7624-431B-9C84-1C3A0DB8559C}" type="slidenum">
              <a:rPr lang="en-US" smtClean="0"/>
              <a:t>‹#›</a:t>
            </a:fld>
            <a:endParaRPr lang="en-US"/>
          </a:p>
        </p:txBody>
      </p:sp>
    </p:spTree>
    <p:extLst>
      <p:ext uri="{BB962C8B-B14F-4D97-AF65-F5344CB8AC3E}">
        <p14:creationId xmlns:p14="http://schemas.microsoft.com/office/powerpoint/2010/main" val="296232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9ADAB-BA18-4440-9DAB-2D0C46CEDE6A}" type="datetimeFigureOut">
              <a:rPr lang="en-US" smtClean="0"/>
              <a:t>7/29/2018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BF5EF-7624-431B-9C84-1C3A0DB8559C}" type="slidenum">
              <a:rPr lang="en-US" smtClean="0"/>
              <a:t>‹#›</a:t>
            </a:fld>
            <a:endParaRPr lang="en-US"/>
          </a:p>
        </p:txBody>
      </p:sp>
    </p:spTree>
    <p:extLst>
      <p:ext uri="{BB962C8B-B14F-4D97-AF65-F5344CB8AC3E}">
        <p14:creationId xmlns:p14="http://schemas.microsoft.com/office/powerpoint/2010/main" val="1062091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494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lvl="0" algn="ctr"/>
            <a:r>
              <a:rPr lang="en-US" sz="2900" b="1" baseline="30000" dirty="0">
                <a:effectLst>
                  <a:outerShdw blurRad="38100" dist="38100" dir="2700000" algn="tl">
                    <a:srgbClr val="000000">
                      <a:alpha val="43137"/>
                    </a:srgbClr>
                  </a:outerShdw>
                </a:effectLst>
                <a:latin typeface="+mn-lt"/>
              </a:rPr>
              <a:t>17 </a:t>
            </a:r>
            <a:r>
              <a:rPr lang="en-US" sz="2900" b="1" dirty="0">
                <a:effectLst>
                  <a:outerShdw blurRad="38100" dist="38100" dir="2700000" algn="tl">
                    <a:srgbClr val="000000">
                      <a:alpha val="43137"/>
                    </a:srgbClr>
                  </a:outerShdw>
                </a:effectLst>
                <a:latin typeface="+mn-lt"/>
              </a:rPr>
              <a:t>But you must remember, beloved, the predictions of the apostles of our Lord Jesus Christ.  </a:t>
            </a:r>
            <a:r>
              <a:rPr lang="en-US" sz="2900" b="1" baseline="30000" dirty="0">
                <a:effectLst>
                  <a:outerShdw blurRad="38100" dist="38100" dir="2700000" algn="tl">
                    <a:srgbClr val="000000">
                      <a:alpha val="43137"/>
                    </a:srgbClr>
                  </a:outerShdw>
                </a:effectLst>
                <a:latin typeface="+mn-lt"/>
              </a:rPr>
              <a:t>18 </a:t>
            </a:r>
            <a:r>
              <a:rPr lang="en-US" sz="2900" b="1" dirty="0">
                <a:effectLst>
                  <a:outerShdw blurRad="38100" dist="38100" dir="2700000" algn="tl">
                    <a:srgbClr val="000000">
                      <a:alpha val="43137"/>
                    </a:srgbClr>
                  </a:outerShdw>
                </a:effectLst>
                <a:latin typeface="+mn-lt"/>
              </a:rPr>
              <a:t>They said to you, “In the last time there will be scoffers, following their own ungodly passions.”  </a:t>
            </a:r>
            <a:r>
              <a:rPr lang="en-US" sz="2900" b="1" baseline="30000" dirty="0">
                <a:effectLst>
                  <a:outerShdw blurRad="38100" dist="38100" dir="2700000" algn="tl">
                    <a:srgbClr val="000000">
                      <a:alpha val="43137"/>
                    </a:srgbClr>
                  </a:outerShdw>
                </a:effectLst>
                <a:latin typeface="+mn-lt"/>
              </a:rPr>
              <a:t>19 </a:t>
            </a:r>
            <a:r>
              <a:rPr lang="en-US" sz="2900" b="1" dirty="0">
                <a:effectLst>
                  <a:outerShdw blurRad="38100" dist="38100" dir="2700000" algn="tl">
                    <a:srgbClr val="000000">
                      <a:alpha val="43137"/>
                    </a:srgbClr>
                  </a:outerShdw>
                </a:effectLst>
                <a:latin typeface="+mn-lt"/>
              </a:rPr>
              <a:t>It is these who cause divisions, worldly people, devoid of the Spirit.  </a:t>
            </a:r>
            <a:r>
              <a:rPr lang="en-US" sz="2900" b="1" baseline="30000" dirty="0">
                <a:effectLst>
                  <a:outerShdw blurRad="38100" dist="38100" dir="2700000" algn="tl">
                    <a:srgbClr val="000000">
                      <a:alpha val="43137"/>
                    </a:srgbClr>
                  </a:outerShdw>
                </a:effectLst>
                <a:latin typeface="+mn-lt"/>
              </a:rPr>
              <a:t>20 </a:t>
            </a:r>
            <a:r>
              <a:rPr lang="en-US" sz="2900" b="1" dirty="0">
                <a:effectLst>
                  <a:outerShdw blurRad="38100" dist="38100" dir="2700000" algn="tl">
                    <a:srgbClr val="000000">
                      <a:alpha val="43137"/>
                    </a:srgbClr>
                  </a:outerShdw>
                </a:effectLst>
                <a:latin typeface="+mn-lt"/>
              </a:rPr>
              <a:t>But you, beloved, building yourselves up in your most holy faith and praying in the Holy Spirit, </a:t>
            </a:r>
            <a:r>
              <a:rPr lang="en-US" sz="2900" b="1" baseline="30000" dirty="0">
                <a:effectLst>
                  <a:outerShdw blurRad="38100" dist="38100" dir="2700000" algn="tl">
                    <a:srgbClr val="000000">
                      <a:alpha val="43137"/>
                    </a:srgbClr>
                  </a:outerShdw>
                </a:effectLst>
                <a:latin typeface="+mn-lt"/>
              </a:rPr>
              <a:t>21 </a:t>
            </a:r>
            <a:r>
              <a:rPr lang="en-US" sz="2900" b="1" dirty="0">
                <a:effectLst>
                  <a:outerShdw blurRad="38100" dist="38100" dir="2700000" algn="tl">
                    <a:srgbClr val="000000">
                      <a:alpha val="43137"/>
                    </a:srgbClr>
                  </a:outerShdw>
                </a:effectLst>
                <a:latin typeface="+mn-lt"/>
              </a:rPr>
              <a:t>keep yourselves in the love of God, waiting for the mercy of our Lord Jesus Christ that leads to eternal life.  </a:t>
            </a:r>
            <a:r>
              <a:rPr lang="en-US" sz="2900" b="1" baseline="30000" dirty="0">
                <a:effectLst>
                  <a:outerShdw blurRad="38100" dist="38100" dir="2700000" algn="tl">
                    <a:srgbClr val="000000">
                      <a:alpha val="43137"/>
                    </a:srgbClr>
                  </a:outerShdw>
                </a:effectLst>
                <a:latin typeface="+mn-lt"/>
              </a:rPr>
              <a:t>22 </a:t>
            </a:r>
            <a:r>
              <a:rPr lang="en-US" sz="2900" b="1" dirty="0">
                <a:effectLst>
                  <a:outerShdw blurRad="38100" dist="38100" dir="2700000" algn="tl">
                    <a:srgbClr val="000000">
                      <a:alpha val="43137"/>
                    </a:srgbClr>
                  </a:outerShdw>
                </a:effectLst>
                <a:latin typeface="+mn-lt"/>
              </a:rPr>
              <a:t>And have mercy on those who doubt; </a:t>
            </a:r>
            <a:r>
              <a:rPr lang="en-US" sz="2900" b="1" baseline="30000" dirty="0">
                <a:effectLst>
                  <a:outerShdw blurRad="38100" dist="38100" dir="2700000" algn="tl">
                    <a:srgbClr val="000000">
                      <a:alpha val="43137"/>
                    </a:srgbClr>
                  </a:outerShdw>
                </a:effectLst>
                <a:latin typeface="+mn-lt"/>
              </a:rPr>
              <a:t>23 </a:t>
            </a:r>
            <a:r>
              <a:rPr lang="en-US" sz="2900" b="1" dirty="0">
                <a:effectLst>
                  <a:outerShdw blurRad="38100" dist="38100" dir="2700000" algn="tl">
                    <a:srgbClr val="000000">
                      <a:alpha val="43137"/>
                    </a:srgbClr>
                  </a:outerShdw>
                </a:effectLst>
                <a:latin typeface="+mn-lt"/>
              </a:rPr>
              <a:t>save others by snatching them out of the fire; to others show mercy with fear, hating even the garment stained by the flesh.  </a:t>
            </a:r>
            <a:r>
              <a:rPr lang="en-US" sz="2900" b="1" baseline="30000" dirty="0">
                <a:effectLst>
                  <a:outerShdw blurRad="38100" dist="38100" dir="2700000" algn="tl">
                    <a:srgbClr val="000000">
                      <a:alpha val="43137"/>
                    </a:srgbClr>
                  </a:outerShdw>
                </a:effectLst>
                <a:latin typeface="+mn-lt"/>
              </a:rPr>
              <a:t>24 </a:t>
            </a:r>
            <a:r>
              <a:rPr lang="en-US" sz="2900" b="1" dirty="0">
                <a:effectLst>
                  <a:outerShdw blurRad="38100" dist="38100" dir="2700000" algn="tl">
                    <a:srgbClr val="000000">
                      <a:alpha val="43137"/>
                    </a:srgbClr>
                  </a:outerShdw>
                </a:effectLst>
                <a:latin typeface="+mn-lt"/>
              </a:rPr>
              <a:t>Now to him who is able to keep you from stumbling and to present you blameless before the presence of his glory with great joy, </a:t>
            </a:r>
            <a:r>
              <a:rPr lang="en-US" sz="2900" b="1" baseline="30000" dirty="0">
                <a:effectLst>
                  <a:outerShdw blurRad="38100" dist="38100" dir="2700000" algn="tl">
                    <a:srgbClr val="000000">
                      <a:alpha val="43137"/>
                    </a:srgbClr>
                  </a:outerShdw>
                </a:effectLst>
                <a:latin typeface="+mn-lt"/>
              </a:rPr>
              <a:t>25 </a:t>
            </a:r>
            <a:r>
              <a:rPr lang="en-US" sz="2900" b="1" dirty="0">
                <a:effectLst>
                  <a:outerShdw blurRad="38100" dist="38100" dir="2700000" algn="tl">
                    <a:srgbClr val="000000">
                      <a:alpha val="43137"/>
                    </a:srgbClr>
                  </a:outerShdw>
                </a:effectLst>
                <a:latin typeface="+mn-lt"/>
              </a:rPr>
              <a:t>to the only God, our Savior, through Jesus Christ our Lord, be glory, majesty, dominion, and authority, before all time and now and forever. Amen.</a:t>
            </a:r>
            <a:endParaRPr lang="en-US" sz="29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a:t>
            </a:r>
            <a:r>
              <a:rPr lang="en-US" sz="2400" b="1" dirty="0" smtClean="0">
                <a:effectLst>
                  <a:outerShdw blurRad="38100" dist="38100" dir="2700000" algn="tl">
                    <a:srgbClr val="000000">
                      <a:alpha val="43137"/>
                    </a:srgbClr>
                  </a:outerShdw>
                </a:effectLst>
              </a:rPr>
              <a:t>17-25</a:t>
            </a:r>
            <a:r>
              <a:rPr lang="en-US" sz="2400"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370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lvl="0" algn="ctr"/>
            <a:r>
              <a:rPr lang="en-US" sz="2900" b="1" baseline="30000" dirty="0">
                <a:effectLst>
                  <a:outerShdw blurRad="38100" dist="38100" dir="2700000" algn="tl">
                    <a:srgbClr val="000000">
                      <a:alpha val="43137"/>
                    </a:srgbClr>
                  </a:outerShdw>
                </a:effectLst>
                <a:latin typeface="+mn-lt"/>
              </a:rPr>
              <a:t>17 </a:t>
            </a:r>
            <a:r>
              <a:rPr lang="en-US" sz="2900" b="1" dirty="0">
                <a:effectLst>
                  <a:outerShdw blurRad="38100" dist="38100" dir="2700000" algn="tl">
                    <a:srgbClr val="000000">
                      <a:alpha val="43137"/>
                    </a:srgbClr>
                  </a:outerShdw>
                </a:effectLst>
                <a:latin typeface="+mn-lt"/>
              </a:rPr>
              <a:t>But you must remember, beloved, the predictions of the apostles of our Lord Jesus Christ.  </a:t>
            </a:r>
            <a:r>
              <a:rPr lang="en-US" sz="2900" b="1" baseline="30000" dirty="0">
                <a:effectLst>
                  <a:outerShdw blurRad="38100" dist="38100" dir="2700000" algn="tl">
                    <a:srgbClr val="000000">
                      <a:alpha val="43137"/>
                    </a:srgbClr>
                  </a:outerShdw>
                </a:effectLst>
                <a:latin typeface="+mn-lt"/>
              </a:rPr>
              <a:t>18 </a:t>
            </a:r>
            <a:r>
              <a:rPr lang="en-US" sz="2900" b="1" dirty="0">
                <a:effectLst>
                  <a:outerShdw blurRad="38100" dist="38100" dir="2700000" algn="tl">
                    <a:srgbClr val="000000">
                      <a:alpha val="43137"/>
                    </a:srgbClr>
                  </a:outerShdw>
                </a:effectLst>
                <a:latin typeface="+mn-lt"/>
              </a:rPr>
              <a:t>They said to you, “In the last time there will be scoffers, following their own ungodly passions.”  </a:t>
            </a:r>
            <a:r>
              <a:rPr lang="en-US" sz="2900" b="1" baseline="30000" dirty="0">
                <a:effectLst>
                  <a:outerShdw blurRad="38100" dist="38100" dir="2700000" algn="tl">
                    <a:srgbClr val="000000">
                      <a:alpha val="43137"/>
                    </a:srgbClr>
                  </a:outerShdw>
                </a:effectLst>
                <a:latin typeface="+mn-lt"/>
              </a:rPr>
              <a:t>19 </a:t>
            </a:r>
            <a:r>
              <a:rPr lang="en-US" sz="2900" b="1" dirty="0">
                <a:effectLst>
                  <a:outerShdw blurRad="38100" dist="38100" dir="2700000" algn="tl">
                    <a:srgbClr val="000000">
                      <a:alpha val="43137"/>
                    </a:srgbClr>
                  </a:outerShdw>
                </a:effectLst>
                <a:latin typeface="+mn-lt"/>
              </a:rPr>
              <a:t>It is these who cause divisions, worldly people, devoid of the Spirit.  </a:t>
            </a:r>
            <a:r>
              <a:rPr lang="en-US" sz="2900" b="1" baseline="30000" dirty="0">
                <a:solidFill>
                  <a:schemeClr val="bg1"/>
                </a:solidFill>
                <a:effectLst>
                  <a:outerShdw blurRad="38100" dist="38100" dir="2700000" algn="tl">
                    <a:srgbClr val="000000">
                      <a:alpha val="43137"/>
                    </a:srgbClr>
                  </a:outerShdw>
                </a:effectLst>
                <a:latin typeface="+mn-lt"/>
              </a:rPr>
              <a:t>20 </a:t>
            </a:r>
            <a:r>
              <a:rPr lang="en-US" sz="2900" b="1" dirty="0">
                <a:solidFill>
                  <a:schemeClr val="bg1"/>
                </a:solidFill>
                <a:effectLst>
                  <a:outerShdw blurRad="38100" dist="38100" dir="2700000" algn="tl">
                    <a:srgbClr val="000000">
                      <a:alpha val="43137"/>
                    </a:srgbClr>
                  </a:outerShdw>
                </a:effectLst>
                <a:latin typeface="+mn-lt"/>
              </a:rPr>
              <a:t>But you, beloved, building yourselves up in your most holy faith and praying in the Holy Spirit, </a:t>
            </a:r>
            <a:r>
              <a:rPr lang="en-US" sz="2900" b="1" baseline="30000" dirty="0">
                <a:solidFill>
                  <a:schemeClr val="bg1"/>
                </a:solidFill>
                <a:effectLst>
                  <a:outerShdw blurRad="38100" dist="38100" dir="2700000" algn="tl">
                    <a:srgbClr val="000000">
                      <a:alpha val="43137"/>
                    </a:srgbClr>
                  </a:outerShdw>
                </a:effectLst>
                <a:latin typeface="+mn-lt"/>
              </a:rPr>
              <a:t>21 </a:t>
            </a:r>
            <a:r>
              <a:rPr lang="en-US" sz="2900" b="1" dirty="0">
                <a:solidFill>
                  <a:schemeClr val="bg1"/>
                </a:solidFill>
                <a:effectLst>
                  <a:outerShdw blurRad="38100" dist="38100" dir="2700000" algn="tl">
                    <a:srgbClr val="000000">
                      <a:alpha val="43137"/>
                    </a:srgbClr>
                  </a:outerShdw>
                </a:effectLst>
                <a:latin typeface="+mn-lt"/>
              </a:rPr>
              <a:t>keep yourselves in the love of God, waiting for the mercy of our Lord Jesus Christ that leads to eternal life.  </a:t>
            </a:r>
            <a:r>
              <a:rPr lang="en-US" sz="2900" b="1" baseline="30000" dirty="0">
                <a:effectLst>
                  <a:outerShdw blurRad="38100" dist="38100" dir="2700000" algn="tl">
                    <a:srgbClr val="000000">
                      <a:alpha val="43137"/>
                    </a:srgbClr>
                  </a:outerShdw>
                </a:effectLst>
                <a:latin typeface="+mn-lt"/>
              </a:rPr>
              <a:t>22 </a:t>
            </a:r>
            <a:r>
              <a:rPr lang="en-US" sz="2900" b="1" dirty="0">
                <a:effectLst>
                  <a:outerShdw blurRad="38100" dist="38100" dir="2700000" algn="tl">
                    <a:srgbClr val="000000">
                      <a:alpha val="43137"/>
                    </a:srgbClr>
                  </a:outerShdw>
                </a:effectLst>
                <a:latin typeface="+mn-lt"/>
              </a:rPr>
              <a:t>And have mercy on those who doubt; </a:t>
            </a:r>
            <a:r>
              <a:rPr lang="en-US" sz="2900" b="1" baseline="30000" dirty="0">
                <a:effectLst>
                  <a:outerShdw blurRad="38100" dist="38100" dir="2700000" algn="tl">
                    <a:srgbClr val="000000">
                      <a:alpha val="43137"/>
                    </a:srgbClr>
                  </a:outerShdw>
                </a:effectLst>
                <a:latin typeface="+mn-lt"/>
              </a:rPr>
              <a:t>23 </a:t>
            </a:r>
            <a:r>
              <a:rPr lang="en-US" sz="2900" b="1" dirty="0">
                <a:effectLst>
                  <a:outerShdw blurRad="38100" dist="38100" dir="2700000" algn="tl">
                    <a:srgbClr val="000000">
                      <a:alpha val="43137"/>
                    </a:srgbClr>
                  </a:outerShdw>
                </a:effectLst>
                <a:latin typeface="+mn-lt"/>
              </a:rPr>
              <a:t>save others by snatching them out of the fire; to others show mercy with fear, hating even the garment stained by the flesh.  </a:t>
            </a:r>
            <a:r>
              <a:rPr lang="en-US" sz="2900" b="1" baseline="30000" dirty="0">
                <a:effectLst>
                  <a:outerShdw blurRad="38100" dist="38100" dir="2700000" algn="tl">
                    <a:srgbClr val="000000">
                      <a:alpha val="43137"/>
                    </a:srgbClr>
                  </a:outerShdw>
                </a:effectLst>
                <a:latin typeface="+mn-lt"/>
              </a:rPr>
              <a:t>24 </a:t>
            </a:r>
            <a:r>
              <a:rPr lang="en-US" sz="2900" b="1" dirty="0">
                <a:effectLst>
                  <a:outerShdw blurRad="38100" dist="38100" dir="2700000" algn="tl">
                    <a:srgbClr val="000000">
                      <a:alpha val="43137"/>
                    </a:srgbClr>
                  </a:outerShdw>
                </a:effectLst>
                <a:latin typeface="+mn-lt"/>
              </a:rPr>
              <a:t>Now to him who is able to keep you from stumbling and to present you blameless before the presence of his glory with great joy, </a:t>
            </a:r>
            <a:r>
              <a:rPr lang="en-US" sz="2900" b="1" baseline="30000" dirty="0">
                <a:effectLst>
                  <a:outerShdw blurRad="38100" dist="38100" dir="2700000" algn="tl">
                    <a:srgbClr val="000000">
                      <a:alpha val="43137"/>
                    </a:srgbClr>
                  </a:outerShdw>
                </a:effectLst>
                <a:latin typeface="+mn-lt"/>
              </a:rPr>
              <a:t>25 </a:t>
            </a:r>
            <a:r>
              <a:rPr lang="en-US" sz="2900" b="1" dirty="0">
                <a:effectLst>
                  <a:outerShdw blurRad="38100" dist="38100" dir="2700000" algn="tl">
                    <a:srgbClr val="000000">
                      <a:alpha val="43137"/>
                    </a:srgbClr>
                  </a:outerShdw>
                </a:effectLst>
                <a:latin typeface="+mn-lt"/>
              </a:rPr>
              <a:t>to the only God, our Savior, through Jesus Christ our Lord, be glory, majesty, dominion, and authority, before all time and now and forever. Amen.</a:t>
            </a:r>
            <a:endParaRPr lang="en-US" sz="29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a:t>
            </a:r>
            <a:r>
              <a:rPr lang="en-US" sz="2400" b="1" dirty="0" smtClean="0">
                <a:effectLst>
                  <a:outerShdw blurRad="38100" dist="38100" dir="2700000" algn="tl">
                    <a:srgbClr val="000000">
                      <a:alpha val="43137"/>
                    </a:srgbClr>
                  </a:outerShdw>
                </a:effectLst>
              </a:rPr>
              <a:t>17-25</a:t>
            </a:r>
            <a:r>
              <a:rPr lang="en-US" sz="2400"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983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lvl="0" algn="ctr"/>
            <a:r>
              <a:rPr lang="en-US" sz="2900" b="1" baseline="30000" dirty="0">
                <a:effectLst>
                  <a:outerShdw blurRad="38100" dist="38100" dir="2700000" algn="tl">
                    <a:srgbClr val="000000">
                      <a:alpha val="43137"/>
                    </a:srgbClr>
                  </a:outerShdw>
                </a:effectLst>
                <a:latin typeface="+mn-lt"/>
              </a:rPr>
              <a:t>17 </a:t>
            </a:r>
            <a:r>
              <a:rPr lang="en-US" sz="2900" b="1" dirty="0">
                <a:effectLst>
                  <a:outerShdw blurRad="38100" dist="38100" dir="2700000" algn="tl">
                    <a:srgbClr val="000000">
                      <a:alpha val="43137"/>
                    </a:srgbClr>
                  </a:outerShdw>
                </a:effectLst>
                <a:latin typeface="+mn-lt"/>
              </a:rPr>
              <a:t>But you must remember, beloved, the predictions of the apostles of our Lord Jesus Christ.  </a:t>
            </a:r>
            <a:r>
              <a:rPr lang="en-US" sz="2900" b="1" baseline="30000" dirty="0">
                <a:effectLst>
                  <a:outerShdw blurRad="38100" dist="38100" dir="2700000" algn="tl">
                    <a:srgbClr val="000000">
                      <a:alpha val="43137"/>
                    </a:srgbClr>
                  </a:outerShdw>
                </a:effectLst>
                <a:latin typeface="+mn-lt"/>
              </a:rPr>
              <a:t>18 </a:t>
            </a:r>
            <a:r>
              <a:rPr lang="en-US" sz="2900" b="1" dirty="0">
                <a:effectLst>
                  <a:outerShdw blurRad="38100" dist="38100" dir="2700000" algn="tl">
                    <a:srgbClr val="000000">
                      <a:alpha val="43137"/>
                    </a:srgbClr>
                  </a:outerShdw>
                </a:effectLst>
                <a:latin typeface="+mn-lt"/>
              </a:rPr>
              <a:t>They said to you, “In the last time there will be scoffers, following their own ungodly passions.”  </a:t>
            </a:r>
            <a:r>
              <a:rPr lang="en-US" sz="2900" b="1" baseline="30000" dirty="0">
                <a:effectLst>
                  <a:outerShdw blurRad="38100" dist="38100" dir="2700000" algn="tl">
                    <a:srgbClr val="000000">
                      <a:alpha val="43137"/>
                    </a:srgbClr>
                  </a:outerShdw>
                </a:effectLst>
                <a:latin typeface="+mn-lt"/>
              </a:rPr>
              <a:t>19 </a:t>
            </a:r>
            <a:r>
              <a:rPr lang="en-US" sz="2900" b="1" dirty="0">
                <a:effectLst>
                  <a:outerShdw blurRad="38100" dist="38100" dir="2700000" algn="tl">
                    <a:srgbClr val="000000">
                      <a:alpha val="43137"/>
                    </a:srgbClr>
                  </a:outerShdw>
                </a:effectLst>
                <a:latin typeface="+mn-lt"/>
              </a:rPr>
              <a:t>It is these who cause divisions, worldly people, devoid of the Spirit.  </a:t>
            </a:r>
            <a:r>
              <a:rPr lang="en-US" sz="2900" b="1" baseline="30000" dirty="0">
                <a:effectLst>
                  <a:outerShdw blurRad="38100" dist="38100" dir="2700000" algn="tl">
                    <a:srgbClr val="000000">
                      <a:alpha val="43137"/>
                    </a:srgbClr>
                  </a:outerShdw>
                </a:effectLst>
                <a:latin typeface="+mn-lt"/>
              </a:rPr>
              <a:t>20 </a:t>
            </a:r>
            <a:r>
              <a:rPr lang="en-US" sz="2900" b="1" dirty="0">
                <a:effectLst>
                  <a:outerShdw blurRad="38100" dist="38100" dir="2700000" algn="tl">
                    <a:srgbClr val="000000">
                      <a:alpha val="43137"/>
                    </a:srgbClr>
                  </a:outerShdw>
                </a:effectLst>
                <a:latin typeface="+mn-lt"/>
              </a:rPr>
              <a:t>But you, beloved, building yourselves up in your most holy faith and praying in the Holy Spirit, </a:t>
            </a:r>
            <a:r>
              <a:rPr lang="en-US" sz="2900" b="1" baseline="30000" dirty="0">
                <a:effectLst>
                  <a:outerShdw blurRad="38100" dist="38100" dir="2700000" algn="tl">
                    <a:srgbClr val="000000">
                      <a:alpha val="43137"/>
                    </a:srgbClr>
                  </a:outerShdw>
                </a:effectLst>
                <a:latin typeface="+mn-lt"/>
              </a:rPr>
              <a:t>21 </a:t>
            </a:r>
            <a:r>
              <a:rPr lang="en-US" sz="2900" b="1" dirty="0">
                <a:effectLst>
                  <a:outerShdw blurRad="38100" dist="38100" dir="2700000" algn="tl">
                    <a:srgbClr val="000000">
                      <a:alpha val="43137"/>
                    </a:srgbClr>
                  </a:outerShdw>
                </a:effectLst>
                <a:latin typeface="+mn-lt"/>
              </a:rPr>
              <a:t>keep yourselves in the love of God, waiting for the mercy of our Lord Jesus Christ that leads to eternal life.  </a:t>
            </a:r>
            <a:r>
              <a:rPr lang="en-US" sz="2900" b="1" baseline="30000" dirty="0">
                <a:solidFill>
                  <a:schemeClr val="bg1"/>
                </a:solidFill>
                <a:effectLst>
                  <a:outerShdw blurRad="38100" dist="38100" dir="2700000" algn="tl">
                    <a:srgbClr val="000000">
                      <a:alpha val="43137"/>
                    </a:srgbClr>
                  </a:outerShdw>
                </a:effectLst>
                <a:latin typeface="+mn-lt"/>
              </a:rPr>
              <a:t>22 </a:t>
            </a:r>
            <a:r>
              <a:rPr lang="en-US" sz="2900" b="1" dirty="0">
                <a:solidFill>
                  <a:schemeClr val="bg1"/>
                </a:solidFill>
                <a:effectLst>
                  <a:outerShdw blurRad="38100" dist="38100" dir="2700000" algn="tl">
                    <a:srgbClr val="000000">
                      <a:alpha val="43137"/>
                    </a:srgbClr>
                  </a:outerShdw>
                </a:effectLst>
                <a:latin typeface="+mn-lt"/>
              </a:rPr>
              <a:t>And have mercy on those who doubt; </a:t>
            </a:r>
            <a:r>
              <a:rPr lang="en-US" sz="2900" b="1" baseline="30000" dirty="0">
                <a:solidFill>
                  <a:schemeClr val="bg1"/>
                </a:solidFill>
                <a:effectLst>
                  <a:outerShdw blurRad="38100" dist="38100" dir="2700000" algn="tl">
                    <a:srgbClr val="000000">
                      <a:alpha val="43137"/>
                    </a:srgbClr>
                  </a:outerShdw>
                </a:effectLst>
                <a:latin typeface="+mn-lt"/>
              </a:rPr>
              <a:t>23 </a:t>
            </a:r>
            <a:r>
              <a:rPr lang="en-US" sz="2900" b="1" dirty="0">
                <a:solidFill>
                  <a:schemeClr val="bg1"/>
                </a:solidFill>
                <a:effectLst>
                  <a:outerShdw blurRad="38100" dist="38100" dir="2700000" algn="tl">
                    <a:srgbClr val="000000">
                      <a:alpha val="43137"/>
                    </a:srgbClr>
                  </a:outerShdw>
                </a:effectLst>
                <a:latin typeface="+mn-lt"/>
              </a:rPr>
              <a:t>save others by snatching them out of the fire; to others show mercy with fear, hating even the garment stained by the flesh.  </a:t>
            </a:r>
            <a:r>
              <a:rPr lang="en-US" sz="2900" b="1" baseline="30000" dirty="0">
                <a:effectLst>
                  <a:outerShdw blurRad="38100" dist="38100" dir="2700000" algn="tl">
                    <a:srgbClr val="000000">
                      <a:alpha val="43137"/>
                    </a:srgbClr>
                  </a:outerShdw>
                </a:effectLst>
                <a:latin typeface="+mn-lt"/>
              </a:rPr>
              <a:t>24 </a:t>
            </a:r>
            <a:r>
              <a:rPr lang="en-US" sz="2900" b="1" dirty="0">
                <a:effectLst>
                  <a:outerShdw blurRad="38100" dist="38100" dir="2700000" algn="tl">
                    <a:srgbClr val="000000">
                      <a:alpha val="43137"/>
                    </a:srgbClr>
                  </a:outerShdw>
                </a:effectLst>
                <a:latin typeface="+mn-lt"/>
              </a:rPr>
              <a:t>Now to him who is able to keep you from stumbling and to present you blameless before the presence of his glory with great joy, </a:t>
            </a:r>
            <a:r>
              <a:rPr lang="en-US" sz="2900" b="1" baseline="30000" dirty="0">
                <a:effectLst>
                  <a:outerShdw blurRad="38100" dist="38100" dir="2700000" algn="tl">
                    <a:srgbClr val="000000">
                      <a:alpha val="43137"/>
                    </a:srgbClr>
                  </a:outerShdw>
                </a:effectLst>
                <a:latin typeface="+mn-lt"/>
              </a:rPr>
              <a:t>25 </a:t>
            </a:r>
            <a:r>
              <a:rPr lang="en-US" sz="2900" b="1" dirty="0">
                <a:effectLst>
                  <a:outerShdw blurRad="38100" dist="38100" dir="2700000" algn="tl">
                    <a:srgbClr val="000000">
                      <a:alpha val="43137"/>
                    </a:srgbClr>
                  </a:outerShdw>
                </a:effectLst>
                <a:latin typeface="+mn-lt"/>
              </a:rPr>
              <a:t>to the only God, our Savior, through Jesus Christ our Lord, be glory, majesty, dominion, and authority, before all time and now and forever. Amen.</a:t>
            </a:r>
            <a:endParaRPr lang="en-US" sz="29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a:t>
            </a:r>
            <a:r>
              <a:rPr lang="en-US" sz="2400" b="1" dirty="0" smtClean="0">
                <a:effectLst>
                  <a:outerShdw blurRad="38100" dist="38100" dir="2700000" algn="tl">
                    <a:srgbClr val="000000">
                      <a:alpha val="43137"/>
                    </a:srgbClr>
                  </a:outerShdw>
                </a:effectLst>
              </a:rPr>
              <a:t>17-25</a:t>
            </a:r>
            <a:r>
              <a:rPr lang="en-US" sz="2400"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828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15804" y="2297811"/>
            <a:ext cx="11784105" cy="1325563"/>
          </a:xfrm>
        </p:spPr>
        <p:txBody>
          <a:bodyPr>
            <a:noAutofit/>
          </a:bodyPr>
          <a:lstStyle/>
          <a:p>
            <a:pPr lvl="2" algn="ctr"/>
            <a:r>
              <a:rPr lang="en-US" sz="2800" b="1" dirty="0">
                <a:effectLst>
                  <a:outerShdw blurRad="38100" dist="38100" dir="2700000" algn="tl">
                    <a:srgbClr val="000000">
                      <a:alpha val="43137"/>
                    </a:srgbClr>
                  </a:outerShdw>
                </a:effectLst>
                <a:latin typeface="+mn-lt"/>
              </a:rPr>
              <a:t>And you were dead in the trespasses and sins </a:t>
            </a:r>
            <a:r>
              <a:rPr lang="en-US" sz="2800" b="1" baseline="30000" dirty="0">
                <a:effectLst>
                  <a:outerShdw blurRad="38100" dist="38100" dir="2700000" algn="tl">
                    <a:srgbClr val="000000">
                      <a:alpha val="43137"/>
                    </a:srgbClr>
                  </a:outerShdw>
                </a:effectLst>
                <a:latin typeface="+mn-lt"/>
              </a:rPr>
              <a:t>2</a:t>
            </a:r>
            <a:r>
              <a:rPr lang="en-US" sz="2800" b="1" dirty="0">
                <a:effectLst>
                  <a:outerShdw blurRad="38100" dist="38100" dir="2700000" algn="tl">
                    <a:srgbClr val="000000">
                      <a:alpha val="43137"/>
                    </a:srgbClr>
                  </a:outerShdw>
                </a:effectLst>
                <a:latin typeface="+mn-lt"/>
              </a:rPr>
              <a:t> in which you once walked, following the course of this world, following the prince of the power of the air, the spirit that is now at work in the sons of disobedience— </a:t>
            </a:r>
            <a:r>
              <a:rPr lang="en-US" sz="2800" b="1" baseline="30000" dirty="0">
                <a:effectLst>
                  <a:outerShdw blurRad="38100" dist="38100" dir="2700000" algn="tl">
                    <a:srgbClr val="000000">
                      <a:alpha val="43137"/>
                    </a:srgbClr>
                  </a:outerShdw>
                </a:effectLst>
                <a:latin typeface="+mn-lt"/>
              </a:rPr>
              <a:t>3</a:t>
            </a:r>
            <a:r>
              <a:rPr lang="en-US" sz="2800" b="1" dirty="0">
                <a:effectLst>
                  <a:outerShdw blurRad="38100" dist="38100" dir="2700000" algn="tl">
                    <a:srgbClr val="000000">
                      <a:alpha val="43137"/>
                    </a:srgbClr>
                  </a:outerShdw>
                </a:effectLst>
                <a:latin typeface="+mn-lt"/>
              </a:rPr>
              <a:t> among whom we all once lived in the passions of our flesh, carrying out the desires of the body and the mind, and were by nature children of wrath, like the rest of mankind.  </a:t>
            </a:r>
            <a:r>
              <a:rPr lang="en-US" sz="2800" b="1" baseline="30000" dirty="0">
                <a:effectLst>
                  <a:outerShdw blurRad="38100" dist="38100" dir="2700000" algn="tl">
                    <a:srgbClr val="000000">
                      <a:alpha val="43137"/>
                    </a:srgbClr>
                  </a:outerShdw>
                </a:effectLst>
                <a:latin typeface="+mn-lt"/>
              </a:rPr>
              <a:t>4</a:t>
            </a:r>
            <a:r>
              <a:rPr lang="en-US" sz="2800" b="1" dirty="0">
                <a:effectLst>
                  <a:outerShdw blurRad="38100" dist="38100" dir="2700000" algn="tl">
                    <a:srgbClr val="000000">
                      <a:alpha val="43137"/>
                    </a:srgbClr>
                  </a:outerShdw>
                </a:effectLst>
                <a:latin typeface="+mn-lt"/>
              </a:rPr>
              <a:t> But God, being rich in mercy, because of the great love with which he loved us, </a:t>
            </a:r>
            <a:r>
              <a:rPr lang="en-US" sz="2800" b="1" baseline="30000" dirty="0">
                <a:effectLst>
                  <a:outerShdw blurRad="38100" dist="38100" dir="2700000" algn="tl">
                    <a:srgbClr val="000000">
                      <a:alpha val="43137"/>
                    </a:srgbClr>
                  </a:outerShdw>
                </a:effectLst>
                <a:latin typeface="+mn-lt"/>
              </a:rPr>
              <a:t>5</a:t>
            </a:r>
            <a:r>
              <a:rPr lang="en-US" sz="2800" b="1" dirty="0">
                <a:effectLst>
                  <a:outerShdw blurRad="38100" dist="38100" dir="2700000" algn="tl">
                    <a:srgbClr val="000000">
                      <a:alpha val="43137"/>
                    </a:srgbClr>
                  </a:outerShdw>
                </a:effectLst>
                <a:latin typeface="+mn-lt"/>
              </a:rPr>
              <a:t> even when we were dead in our trespasses, made us alive together with Christ—by grace you have been saved— </a:t>
            </a:r>
            <a:r>
              <a:rPr lang="en-US" sz="2800" b="1" baseline="30000" dirty="0">
                <a:effectLst>
                  <a:outerShdw blurRad="38100" dist="38100" dir="2700000" algn="tl">
                    <a:srgbClr val="000000">
                      <a:alpha val="43137"/>
                    </a:srgbClr>
                  </a:outerShdw>
                </a:effectLst>
                <a:latin typeface="+mn-lt"/>
              </a:rPr>
              <a:t>6</a:t>
            </a:r>
            <a:r>
              <a:rPr lang="en-US" sz="2800" b="1" dirty="0">
                <a:effectLst>
                  <a:outerShdw blurRad="38100" dist="38100" dir="2700000" algn="tl">
                    <a:srgbClr val="000000">
                      <a:alpha val="43137"/>
                    </a:srgbClr>
                  </a:outerShdw>
                </a:effectLst>
                <a:latin typeface="+mn-lt"/>
              </a:rPr>
              <a:t> and raised us up with him and seated us with him in the heavenly places in Christ Jesus, </a:t>
            </a:r>
            <a:r>
              <a:rPr lang="en-US" sz="2800" b="1" baseline="30000" dirty="0">
                <a:effectLst>
                  <a:outerShdw blurRad="38100" dist="38100" dir="2700000" algn="tl">
                    <a:srgbClr val="000000">
                      <a:alpha val="43137"/>
                    </a:srgbClr>
                  </a:outerShdw>
                </a:effectLst>
                <a:latin typeface="+mn-lt"/>
              </a:rPr>
              <a:t>7</a:t>
            </a:r>
            <a:r>
              <a:rPr lang="en-US" sz="2800" b="1" dirty="0">
                <a:effectLst>
                  <a:outerShdw blurRad="38100" dist="38100" dir="2700000" algn="tl">
                    <a:srgbClr val="000000">
                      <a:alpha val="43137"/>
                    </a:srgbClr>
                  </a:outerShdw>
                </a:effectLst>
                <a:latin typeface="+mn-lt"/>
              </a:rPr>
              <a:t> so that in the coming ages he might show the immeasurable riches of his grace in kindness toward us in Christ Jesus.  </a:t>
            </a:r>
            <a:r>
              <a:rPr lang="en-US" sz="2800" b="1" baseline="30000" dirty="0">
                <a:effectLst>
                  <a:outerShdw blurRad="38100" dist="38100" dir="2700000" algn="tl">
                    <a:srgbClr val="000000">
                      <a:alpha val="43137"/>
                    </a:srgbClr>
                  </a:outerShdw>
                </a:effectLst>
                <a:latin typeface="+mn-lt"/>
              </a:rPr>
              <a:t>8</a:t>
            </a:r>
            <a:r>
              <a:rPr lang="en-US" sz="2800" b="1" dirty="0">
                <a:effectLst>
                  <a:outerShdw blurRad="38100" dist="38100" dir="2700000" algn="tl">
                    <a:srgbClr val="000000">
                      <a:alpha val="43137"/>
                    </a:srgbClr>
                  </a:outerShdw>
                </a:effectLst>
                <a:latin typeface="+mn-lt"/>
              </a:rPr>
              <a:t> For by grace you have been saved through faith. And this is not your own doing; it is the gift of God, </a:t>
            </a:r>
            <a:r>
              <a:rPr lang="en-US" sz="2800" b="1" baseline="30000" dirty="0" smtClean="0">
                <a:effectLst>
                  <a:outerShdw blurRad="38100" dist="38100" dir="2700000" algn="tl">
                    <a:srgbClr val="000000">
                      <a:alpha val="43137"/>
                    </a:srgbClr>
                  </a:outerShdw>
                </a:effectLst>
                <a:latin typeface="+mn-lt"/>
              </a:rPr>
              <a:t>9</a:t>
            </a:r>
            <a:r>
              <a:rPr lang="en-US" sz="2800" b="1" dirty="0">
                <a:effectLst>
                  <a:outerShdw blurRad="38100" dist="38100" dir="2700000" algn="tl">
                    <a:srgbClr val="000000">
                      <a:alpha val="43137"/>
                    </a:srgbClr>
                  </a:outerShdw>
                </a:effectLst>
                <a:latin typeface="+mn-lt"/>
              </a:rPr>
              <a:t> not a result of works, so that no one may boast.</a:t>
            </a:r>
            <a:endParaRPr lang="en-US" sz="2800" dirty="0">
              <a:effectLst>
                <a:outerShdw blurRad="38100" dist="38100" dir="2700000" algn="tl">
                  <a:srgbClr val="000000">
                    <a:alpha val="43137"/>
                  </a:srgbClr>
                </a:outerShdw>
              </a:effectLst>
              <a:latin typeface="+mn-lt"/>
            </a:endParaRPr>
          </a:p>
        </p:txBody>
      </p:sp>
      <p:sp>
        <p:nvSpPr>
          <p:cNvPr id="2" name="TextBox 1"/>
          <p:cNvSpPr txBox="1"/>
          <p:nvPr/>
        </p:nvSpPr>
        <p:spPr>
          <a:xfrm>
            <a:off x="4020670" y="5889811"/>
            <a:ext cx="3139834"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Ephesians 2:1-9 ESV</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9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42046" y="728196"/>
            <a:ext cx="11784105" cy="1325563"/>
          </a:xfrm>
        </p:spPr>
        <p:txBody>
          <a:bodyPr>
            <a:noAutofit/>
          </a:bodyPr>
          <a:lstStyle/>
          <a:p>
            <a:pPr algn="ctr"/>
            <a:r>
              <a:rPr lang="en-US" sz="4000" b="1" baseline="30000" dirty="0">
                <a:latin typeface="+mn-lt"/>
              </a:rPr>
              <a:t>10 </a:t>
            </a:r>
            <a:r>
              <a:rPr lang="en-US" sz="4000" b="1" dirty="0">
                <a:latin typeface="+mn-lt"/>
              </a:rPr>
              <a:t>For </a:t>
            </a:r>
            <a:r>
              <a:rPr lang="en-US" sz="4000" b="1" dirty="0">
                <a:latin typeface="+mn-lt"/>
              </a:rPr>
              <a:t>we are his workmanship, created in Christ Jesus for good works, which God prepared beforehand, that we should walk in them.</a:t>
            </a:r>
            <a:endParaRPr lang="en-US" sz="4000" dirty="0">
              <a:effectLst>
                <a:outerShdw blurRad="38100" dist="38100" dir="2700000" algn="tl">
                  <a:srgbClr val="000000">
                    <a:alpha val="43137"/>
                  </a:srgbClr>
                </a:outerShdw>
              </a:effectLst>
              <a:latin typeface="+mn-lt"/>
            </a:endParaRPr>
          </a:p>
        </p:txBody>
      </p:sp>
      <p:sp>
        <p:nvSpPr>
          <p:cNvPr id="2" name="TextBox 1"/>
          <p:cNvSpPr txBox="1"/>
          <p:nvPr/>
        </p:nvSpPr>
        <p:spPr>
          <a:xfrm>
            <a:off x="4383741" y="2877670"/>
            <a:ext cx="3029227"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Ephesians 2:10 ESV</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671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85" y="123079"/>
            <a:ext cx="10515600" cy="1325563"/>
          </a:xfrm>
        </p:spPr>
        <p:txBody>
          <a:bodyPr/>
          <a:lstStyle/>
          <a:p>
            <a:r>
              <a:rPr lang="en-US" dirty="0" smtClean="0">
                <a:effectLst>
                  <a:outerShdw blurRad="38100" dist="38100" dir="2700000" algn="tl">
                    <a:srgbClr val="000000">
                      <a:alpha val="43137"/>
                    </a:srgbClr>
                  </a:outerShdw>
                </a:effectLst>
                <a:latin typeface="Mom´sTypewriter" panose="00000400000000000000" pitchFamily="2" charset="0"/>
              </a:rPr>
              <a:t>God’s Heart</a:t>
            </a:r>
            <a:endParaRPr lang="en-US" dirty="0">
              <a:effectLst>
                <a:outerShdw blurRad="38100" dist="38100" dir="2700000" algn="tl">
                  <a:srgbClr val="000000">
                    <a:alpha val="43137"/>
                  </a:srgbClr>
                </a:outerShdw>
              </a:effectLst>
              <a:latin typeface="Mom´sTypewriter" panose="00000400000000000000" pitchFamily="2" charset="0"/>
            </a:endParaRPr>
          </a:p>
        </p:txBody>
      </p:sp>
      <p:sp>
        <p:nvSpPr>
          <p:cNvPr id="3" name="Content Placeholder 2"/>
          <p:cNvSpPr>
            <a:spLocks noGrp="1"/>
          </p:cNvSpPr>
          <p:nvPr>
            <p:ph idx="1"/>
          </p:nvPr>
        </p:nvSpPr>
        <p:spPr>
          <a:xfrm>
            <a:off x="726141" y="1341533"/>
            <a:ext cx="10627659" cy="4351338"/>
          </a:xfrm>
        </p:spPr>
        <p:txBody>
          <a:bodyPr>
            <a:normAutofit/>
          </a:bodyPr>
          <a:lstStyle/>
          <a:p>
            <a:r>
              <a:rPr lang="en-US" sz="3200" dirty="0">
                <a:effectLst>
                  <a:outerShdw blurRad="38100" dist="38100" dir="2700000" algn="tl">
                    <a:srgbClr val="000000">
                      <a:alpha val="43137"/>
                    </a:srgbClr>
                  </a:outerShdw>
                </a:effectLst>
              </a:rPr>
              <a:t>Ezekiel 18:23 ESV - </a:t>
            </a:r>
            <a:r>
              <a:rPr lang="en-US" sz="3200" b="1" dirty="0">
                <a:effectLst>
                  <a:outerShdw blurRad="38100" dist="38100" dir="2700000" algn="tl">
                    <a:srgbClr val="000000">
                      <a:alpha val="43137"/>
                    </a:srgbClr>
                  </a:outerShdw>
                </a:effectLst>
              </a:rPr>
              <a:t>Have I any pleasure in the death of the wicked, declares the Lord GOD, and not rather that he should turn from his way and live</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sz="3200" dirty="0">
                <a:effectLst>
                  <a:outerShdw blurRad="38100" dist="38100" dir="2700000" algn="tl">
                    <a:srgbClr val="000000">
                      <a:alpha val="43137"/>
                    </a:srgbClr>
                  </a:outerShdw>
                </a:effectLst>
              </a:rPr>
              <a:t>1 Timothy 2:3-4 ESV - </a:t>
            </a: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This is good, and it is pleasing in the sight of God our Savior, </a:t>
            </a:r>
            <a:r>
              <a:rPr lang="en-US" sz="3200" b="1" baseline="30000" dirty="0">
                <a:effectLst>
                  <a:outerShdw blurRad="38100" dist="38100" dir="2700000" algn="tl">
                    <a:srgbClr val="000000">
                      <a:alpha val="43137"/>
                    </a:srgbClr>
                  </a:outerShdw>
                </a:effectLst>
              </a:rPr>
              <a:t>4 </a:t>
            </a:r>
            <a:r>
              <a:rPr lang="en-US" sz="3200" b="1" dirty="0">
                <a:effectLst>
                  <a:outerShdw blurRad="38100" dist="38100" dir="2700000" algn="tl">
                    <a:srgbClr val="000000">
                      <a:alpha val="43137"/>
                    </a:srgbClr>
                  </a:outerShdw>
                </a:effectLst>
              </a:rPr>
              <a:t>who desires all people to be saved and to come to the knowledge of the truth. </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62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lvl="0" algn="ctr"/>
            <a:r>
              <a:rPr lang="en-US" sz="2900" b="1" baseline="30000" dirty="0">
                <a:effectLst>
                  <a:outerShdw blurRad="38100" dist="38100" dir="2700000" algn="tl">
                    <a:srgbClr val="000000">
                      <a:alpha val="43137"/>
                    </a:srgbClr>
                  </a:outerShdw>
                </a:effectLst>
                <a:latin typeface="+mn-lt"/>
              </a:rPr>
              <a:t>17 </a:t>
            </a:r>
            <a:r>
              <a:rPr lang="en-US" sz="2900" b="1" dirty="0">
                <a:effectLst>
                  <a:outerShdw blurRad="38100" dist="38100" dir="2700000" algn="tl">
                    <a:srgbClr val="000000">
                      <a:alpha val="43137"/>
                    </a:srgbClr>
                  </a:outerShdw>
                </a:effectLst>
                <a:latin typeface="+mn-lt"/>
              </a:rPr>
              <a:t>But you must remember, beloved, the predictions of the apostles of our Lord Jesus Christ.  </a:t>
            </a:r>
            <a:r>
              <a:rPr lang="en-US" sz="2900" b="1" baseline="30000" dirty="0">
                <a:effectLst>
                  <a:outerShdw blurRad="38100" dist="38100" dir="2700000" algn="tl">
                    <a:srgbClr val="000000">
                      <a:alpha val="43137"/>
                    </a:srgbClr>
                  </a:outerShdw>
                </a:effectLst>
                <a:latin typeface="+mn-lt"/>
              </a:rPr>
              <a:t>18 </a:t>
            </a:r>
            <a:r>
              <a:rPr lang="en-US" sz="2900" b="1" dirty="0">
                <a:effectLst>
                  <a:outerShdw blurRad="38100" dist="38100" dir="2700000" algn="tl">
                    <a:srgbClr val="000000">
                      <a:alpha val="43137"/>
                    </a:srgbClr>
                  </a:outerShdw>
                </a:effectLst>
                <a:latin typeface="+mn-lt"/>
              </a:rPr>
              <a:t>They said to you, “In the last time there will be scoffers, following their own ungodly passions.”  </a:t>
            </a:r>
            <a:r>
              <a:rPr lang="en-US" sz="2900" b="1" baseline="30000" dirty="0">
                <a:effectLst>
                  <a:outerShdw blurRad="38100" dist="38100" dir="2700000" algn="tl">
                    <a:srgbClr val="000000">
                      <a:alpha val="43137"/>
                    </a:srgbClr>
                  </a:outerShdw>
                </a:effectLst>
                <a:latin typeface="+mn-lt"/>
              </a:rPr>
              <a:t>19 </a:t>
            </a:r>
            <a:r>
              <a:rPr lang="en-US" sz="2900" b="1" dirty="0">
                <a:effectLst>
                  <a:outerShdw blurRad="38100" dist="38100" dir="2700000" algn="tl">
                    <a:srgbClr val="000000">
                      <a:alpha val="43137"/>
                    </a:srgbClr>
                  </a:outerShdw>
                </a:effectLst>
                <a:latin typeface="+mn-lt"/>
              </a:rPr>
              <a:t>It is these who cause divisions, worldly people, devoid of the Spirit.  </a:t>
            </a:r>
            <a:r>
              <a:rPr lang="en-US" sz="2900" b="1" baseline="30000" dirty="0">
                <a:effectLst>
                  <a:outerShdw blurRad="38100" dist="38100" dir="2700000" algn="tl">
                    <a:srgbClr val="000000">
                      <a:alpha val="43137"/>
                    </a:srgbClr>
                  </a:outerShdw>
                </a:effectLst>
                <a:latin typeface="+mn-lt"/>
              </a:rPr>
              <a:t>20 </a:t>
            </a:r>
            <a:r>
              <a:rPr lang="en-US" sz="2900" b="1" dirty="0">
                <a:effectLst>
                  <a:outerShdw blurRad="38100" dist="38100" dir="2700000" algn="tl">
                    <a:srgbClr val="000000">
                      <a:alpha val="43137"/>
                    </a:srgbClr>
                  </a:outerShdw>
                </a:effectLst>
                <a:latin typeface="+mn-lt"/>
              </a:rPr>
              <a:t>But you, beloved, building yourselves up in your most holy faith and praying in the Holy Spirit, </a:t>
            </a:r>
            <a:r>
              <a:rPr lang="en-US" sz="2900" b="1" baseline="30000" dirty="0">
                <a:effectLst>
                  <a:outerShdw blurRad="38100" dist="38100" dir="2700000" algn="tl">
                    <a:srgbClr val="000000">
                      <a:alpha val="43137"/>
                    </a:srgbClr>
                  </a:outerShdw>
                </a:effectLst>
                <a:latin typeface="+mn-lt"/>
              </a:rPr>
              <a:t>21 </a:t>
            </a:r>
            <a:r>
              <a:rPr lang="en-US" sz="2900" b="1" dirty="0">
                <a:effectLst>
                  <a:outerShdw blurRad="38100" dist="38100" dir="2700000" algn="tl">
                    <a:srgbClr val="000000">
                      <a:alpha val="43137"/>
                    </a:srgbClr>
                  </a:outerShdw>
                </a:effectLst>
                <a:latin typeface="+mn-lt"/>
              </a:rPr>
              <a:t>keep yourselves in the love of God, waiting for the mercy of our Lord Jesus Christ that leads to eternal life.  </a:t>
            </a:r>
            <a:r>
              <a:rPr lang="en-US" sz="2900" b="1" baseline="30000" dirty="0">
                <a:solidFill>
                  <a:schemeClr val="bg1"/>
                </a:solidFill>
                <a:effectLst>
                  <a:outerShdw blurRad="38100" dist="38100" dir="2700000" algn="tl">
                    <a:srgbClr val="000000">
                      <a:alpha val="43137"/>
                    </a:srgbClr>
                  </a:outerShdw>
                </a:effectLst>
                <a:latin typeface="+mn-lt"/>
              </a:rPr>
              <a:t>22 </a:t>
            </a:r>
            <a:r>
              <a:rPr lang="en-US" sz="2900" b="1" dirty="0">
                <a:solidFill>
                  <a:schemeClr val="bg1"/>
                </a:solidFill>
                <a:effectLst>
                  <a:outerShdw blurRad="38100" dist="38100" dir="2700000" algn="tl">
                    <a:srgbClr val="000000">
                      <a:alpha val="43137"/>
                    </a:srgbClr>
                  </a:outerShdw>
                </a:effectLst>
                <a:latin typeface="+mn-lt"/>
              </a:rPr>
              <a:t>And have mercy on those who doubt; </a:t>
            </a:r>
            <a:r>
              <a:rPr lang="en-US" sz="2900" b="1" baseline="30000" dirty="0">
                <a:solidFill>
                  <a:schemeClr val="bg1"/>
                </a:solidFill>
                <a:effectLst>
                  <a:outerShdw blurRad="38100" dist="38100" dir="2700000" algn="tl">
                    <a:srgbClr val="000000">
                      <a:alpha val="43137"/>
                    </a:srgbClr>
                  </a:outerShdw>
                </a:effectLst>
                <a:latin typeface="+mn-lt"/>
              </a:rPr>
              <a:t>23 </a:t>
            </a:r>
            <a:r>
              <a:rPr lang="en-US" sz="2900" b="1" dirty="0">
                <a:solidFill>
                  <a:schemeClr val="bg1"/>
                </a:solidFill>
                <a:effectLst>
                  <a:outerShdw blurRad="38100" dist="38100" dir="2700000" algn="tl">
                    <a:srgbClr val="000000">
                      <a:alpha val="43137"/>
                    </a:srgbClr>
                  </a:outerShdw>
                </a:effectLst>
                <a:latin typeface="+mn-lt"/>
              </a:rPr>
              <a:t>save others by snatching them out of the fire; to others show mercy with fear, hating even the garment stained by the flesh.  </a:t>
            </a:r>
            <a:r>
              <a:rPr lang="en-US" sz="2900" b="1" baseline="30000" dirty="0">
                <a:effectLst>
                  <a:outerShdw blurRad="38100" dist="38100" dir="2700000" algn="tl">
                    <a:srgbClr val="000000">
                      <a:alpha val="43137"/>
                    </a:srgbClr>
                  </a:outerShdw>
                </a:effectLst>
                <a:latin typeface="+mn-lt"/>
              </a:rPr>
              <a:t>24 </a:t>
            </a:r>
            <a:r>
              <a:rPr lang="en-US" sz="2900" b="1" dirty="0">
                <a:effectLst>
                  <a:outerShdw blurRad="38100" dist="38100" dir="2700000" algn="tl">
                    <a:srgbClr val="000000">
                      <a:alpha val="43137"/>
                    </a:srgbClr>
                  </a:outerShdw>
                </a:effectLst>
                <a:latin typeface="+mn-lt"/>
              </a:rPr>
              <a:t>Now to him who is able to keep you from stumbling and to present you blameless before the presence of his glory with great joy, </a:t>
            </a:r>
            <a:r>
              <a:rPr lang="en-US" sz="2900" b="1" baseline="30000" dirty="0">
                <a:effectLst>
                  <a:outerShdw blurRad="38100" dist="38100" dir="2700000" algn="tl">
                    <a:srgbClr val="000000">
                      <a:alpha val="43137"/>
                    </a:srgbClr>
                  </a:outerShdw>
                </a:effectLst>
                <a:latin typeface="+mn-lt"/>
              </a:rPr>
              <a:t>25 </a:t>
            </a:r>
            <a:r>
              <a:rPr lang="en-US" sz="2900" b="1" dirty="0">
                <a:effectLst>
                  <a:outerShdw blurRad="38100" dist="38100" dir="2700000" algn="tl">
                    <a:srgbClr val="000000">
                      <a:alpha val="43137"/>
                    </a:srgbClr>
                  </a:outerShdw>
                </a:effectLst>
                <a:latin typeface="+mn-lt"/>
              </a:rPr>
              <a:t>to the only God, our Savior, through Jesus Christ our Lord, be glory, majesty, dominion, and authority, before all time and now and forever. Amen.</a:t>
            </a:r>
            <a:endParaRPr lang="en-US" sz="2900" dirty="0">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a:t>
            </a:r>
            <a:r>
              <a:rPr lang="en-US" sz="2400" b="1" dirty="0" smtClean="0">
                <a:effectLst>
                  <a:outerShdw blurRad="38100" dist="38100" dir="2700000" algn="tl">
                    <a:srgbClr val="000000">
                      <a:alpha val="43137"/>
                    </a:srgbClr>
                  </a:outerShdw>
                </a:effectLst>
              </a:rPr>
              <a:t>17-25</a:t>
            </a:r>
            <a:r>
              <a:rPr lang="en-US" sz="2400"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198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518" y="2355290"/>
            <a:ext cx="10515600" cy="1325563"/>
          </a:xfrm>
        </p:spPr>
        <p:txBody>
          <a:bodyPr>
            <a:normAutofit fontScale="90000"/>
          </a:bodyPr>
          <a:lstStyle/>
          <a:p>
            <a:pPr algn="ctr"/>
            <a:r>
              <a:rPr lang="en-US" b="1" i="1" dirty="0">
                <a:effectLst>
                  <a:outerShdw blurRad="38100" dist="38100" dir="2700000" algn="tl">
                    <a:srgbClr val="000000">
                      <a:alpha val="43137"/>
                    </a:srgbClr>
                  </a:outerShdw>
                </a:effectLst>
                <a:latin typeface="+mn-lt"/>
              </a:rPr>
              <a:t>On the one hand, being merciful without fear can turn to unwarranted sympathy for the individual, absolving him of personal responsibility, but fearing God without showing mercy can turn into personal judgment and condemnation</a:t>
            </a:r>
            <a:r>
              <a:rPr lang="en-US" b="1" i="1" dirty="0" smtClean="0">
                <a:effectLst>
                  <a:outerShdw blurRad="38100" dist="38100" dir="2700000" algn="tl">
                    <a:srgbClr val="000000">
                      <a:alpha val="43137"/>
                    </a:srgbClr>
                  </a:outerShdw>
                </a:effectLst>
                <a:latin typeface="+mn-lt"/>
              </a:rPr>
              <a:t>.</a:t>
            </a:r>
            <a:br>
              <a:rPr lang="en-US" b="1" i="1" dirty="0" smtClean="0">
                <a:effectLst>
                  <a:outerShdw blurRad="38100" dist="38100" dir="2700000" algn="tl">
                    <a:srgbClr val="000000">
                      <a:alpha val="43137"/>
                    </a:srgbClr>
                  </a:outerShdw>
                </a:effectLst>
                <a:latin typeface="+mn-lt"/>
              </a:rPr>
            </a:br>
            <a:r>
              <a:rPr lang="en-US" b="1" i="1" dirty="0" smtClean="0">
                <a:effectLst>
                  <a:outerShdw blurRad="38100" dist="38100" dir="2700000" algn="tl">
                    <a:srgbClr val="000000">
                      <a:alpha val="43137"/>
                    </a:srgbClr>
                  </a:outerShdw>
                </a:effectLst>
                <a:latin typeface="+mn-lt"/>
              </a:rPr>
              <a:t/>
            </a:r>
            <a:br>
              <a:rPr lang="en-US" b="1" i="1" dirty="0" smtClean="0">
                <a:effectLst>
                  <a:outerShdw blurRad="38100" dist="38100" dir="2700000" algn="tl">
                    <a:srgbClr val="000000">
                      <a:alpha val="43137"/>
                    </a:srgbClr>
                  </a:outerShdw>
                </a:effectLst>
                <a:latin typeface="+mn-lt"/>
              </a:rPr>
            </a:br>
            <a:r>
              <a:rPr lang="en-US" sz="2200" b="1" i="1" dirty="0" smtClean="0">
                <a:effectLst>
                  <a:outerShdw blurRad="38100" dist="38100" dir="2700000" algn="tl">
                    <a:srgbClr val="000000">
                      <a:alpha val="43137"/>
                    </a:srgbClr>
                  </a:outerShdw>
                </a:effectLst>
                <a:latin typeface="+mn-lt"/>
              </a:rPr>
              <a:t>Thomas Constable NET Notes</a:t>
            </a:r>
            <a:r>
              <a:rPr lang="en-US" b="1" i="1" dirty="0">
                <a:effectLst>
                  <a:outerShdw blurRad="38100" dist="38100" dir="2700000" algn="tl">
                    <a:srgbClr val="000000">
                      <a:alpha val="43137"/>
                    </a:srgbClr>
                  </a:outerShdw>
                </a:effectLst>
                <a:latin typeface="+mn-lt"/>
              </a:rPr>
              <a:t/>
            </a:r>
            <a:br>
              <a:rPr lang="en-US" b="1" i="1" dirty="0">
                <a:effectLst>
                  <a:outerShdw blurRad="38100" dist="38100" dir="2700000" algn="tl">
                    <a:srgbClr val="000000">
                      <a:alpha val="43137"/>
                    </a:srgbClr>
                  </a:outerShdw>
                </a:effectLst>
                <a:latin typeface="+mn-lt"/>
              </a:rPr>
            </a:br>
            <a:endParaRPr lang="en-US" b="1" i="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6953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364" y="2234267"/>
            <a:ext cx="11784105" cy="1325563"/>
          </a:xfrm>
        </p:spPr>
        <p:txBody>
          <a:bodyPr>
            <a:noAutofit/>
          </a:bodyPr>
          <a:lstStyle/>
          <a:p>
            <a:pPr lvl="0" algn="ctr"/>
            <a:r>
              <a:rPr lang="en-US" sz="2900" b="1" baseline="30000" dirty="0">
                <a:effectLst>
                  <a:outerShdw blurRad="38100" dist="38100" dir="2700000" algn="tl">
                    <a:srgbClr val="000000">
                      <a:alpha val="43137"/>
                    </a:srgbClr>
                  </a:outerShdw>
                </a:effectLst>
                <a:latin typeface="+mn-lt"/>
              </a:rPr>
              <a:t>17 </a:t>
            </a:r>
            <a:r>
              <a:rPr lang="en-US" sz="2900" b="1" dirty="0">
                <a:effectLst>
                  <a:outerShdw blurRad="38100" dist="38100" dir="2700000" algn="tl">
                    <a:srgbClr val="000000">
                      <a:alpha val="43137"/>
                    </a:srgbClr>
                  </a:outerShdw>
                </a:effectLst>
                <a:latin typeface="+mn-lt"/>
              </a:rPr>
              <a:t>But you must remember, beloved, the predictions of the apostles of our Lord Jesus Christ.  </a:t>
            </a:r>
            <a:r>
              <a:rPr lang="en-US" sz="2900" b="1" baseline="30000" dirty="0">
                <a:effectLst>
                  <a:outerShdw blurRad="38100" dist="38100" dir="2700000" algn="tl">
                    <a:srgbClr val="000000">
                      <a:alpha val="43137"/>
                    </a:srgbClr>
                  </a:outerShdw>
                </a:effectLst>
                <a:latin typeface="+mn-lt"/>
              </a:rPr>
              <a:t>18 </a:t>
            </a:r>
            <a:r>
              <a:rPr lang="en-US" sz="2900" b="1" dirty="0">
                <a:effectLst>
                  <a:outerShdw blurRad="38100" dist="38100" dir="2700000" algn="tl">
                    <a:srgbClr val="000000">
                      <a:alpha val="43137"/>
                    </a:srgbClr>
                  </a:outerShdw>
                </a:effectLst>
                <a:latin typeface="+mn-lt"/>
              </a:rPr>
              <a:t>They said to you, “In the last time there will be scoffers, following their own ungodly passions.”  </a:t>
            </a:r>
            <a:r>
              <a:rPr lang="en-US" sz="2900" b="1" baseline="30000" dirty="0">
                <a:effectLst>
                  <a:outerShdw blurRad="38100" dist="38100" dir="2700000" algn="tl">
                    <a:srgbClr val="000000">
                      <a:alpha val="43137"/>
                    </a:srgbClr>
                  </a:outerShdw>
                </a:effectLst>
                <a:latin typeface="+mn-lt"/>
              </a:rPr>
              <a:t>19 </a:t>
            </a:r>
            <a:r>
              <a:rPr lang="en-US" sz="2900" b="1" dirty="0">
                <a:effectLst>
                  <a:outerShdw blurRad="38100" dist="38100" dir="2700000" algn="tl">
                    <a:srgbClr val="000000">
                      <a:alpha val="43137"/>
                    </a:srgbClr>
                  </a:outerShdw>
                </a:effectLst>
                <a:latin typeface="+mn-lt"/>
              </a:rPr>
              <a:t>It is these who cause divisions, worldly people, devoid of the Spirit.  </a:t>
            </a:r>
            <a:r>
              <a:rPr lang="en-US" sz="2900" b="1" baseline="30000" dirty="0">
                <a:effectLst>
                  <a:outerShdw blurRad="38100" dist="38100" dir="2700000" algn="tl">
                    <a:srgbClr val="000000">
                      <a:alpha val="43137"/>
                    </a:srgbClr>
                  </a:outerShdw>
                </a:effectLst>
                <a:latin typeface="+mn-lt"/>
              </a:rPr>
              <a:t>20 </a:t>
            </a:r>
            <a:r>
              <a:rPr lang="en-US" sz="2900" b="1" dirty="0">
                <a:effectLst>
                  <a:outerShdw blurRad="38100" dist="38100" dir="2700000" algn="tl">
                    <a:srgbClr val="000000">
                      <a:alpha val="43137"/>
                    </a:srgbClr>
                  </a:outerShdw>
                </a:effectLst>
                <a:latin typeface="+mn-lt"/>
              </a:rPr>
              <a:t>But you, beloved, building yourselves up in your most holy faith and praying in the Holy Spirit, </a:t>
            </a:r>
            <a:r>
              <a:rPr lang="en-US" sz="2900" b="1" baseline="30000" dirty="0">
                <a:effectLst>
                  <a:outerShdw blurRad="38100" dist="38100" dir="2700000" algn="tl">
                    <a:srgbClr val="000000">
                      <a:alpha val="43137"/>
                    </a:srgbClr>
                  </a:outerShdw>
                </a:effectLst>
                <a:latin typeface="+mn-lt"/>
              </a:rPr>
              <a:t>21 </a:t>
            </a:r>
            <a:r>
              <a:rPr lang="en-US" sz="2900" b="1" dirty="0">
                <a:effectLst>
                  <a:outerShdw blurRad="38100" dist="38100" dir="2700000" algn="tl">
                    <a:srgbClr val="000000">
                      <a:alpha val="43137"/>
                    </a:srgbClr>
                  </a:outerShdw>
                </a:effectLst>
                <a:latin typeface="+mn-lt"/>
              </a:rPr>
              <a:t>keep yourselves in the love of God, waiting for the mercy of our Lord Jesus Christ that leads to eternal life.  </a:t>
            </a:r>
            <a:r>
              <a:rPr lang="en-US" sz="2900" b="1" baseline="30000" dirty="0">
                <a:effectLst>
                  <a:outerShdw blurRad="38100" dist="38100" dir="2700000" algn="tl">
                    <a:srgbClr val="000000">
                      <a:alpha val="43137"/>
                    </a:srgbClr>
                  </a:outerShdw>
                </a:effectLst>
                <a:latin typeface="+mn-lt"/>
              </a:rPr>
              <a:t>22 </a:t>
            </a:r>
            <a:r>
              <a:rPr lang="en-US" sz="2900" b="1" dirty="0">
                <a:effectLst>
                  <a:outerShdw blurRad="38100" dist="38100" dir="2700000" algn="tl">
                    <a:srgbClr val="000000">
                      <a:alpha val="43137"/>
                    </a:srgbClr>
                  </a:outerShdw>
                </a:effectLst>
                <a:latin typeface="+mn-lt"/>
              </a:rPr>
              <a:t>And have mercy on those who doubt; </a:t>
            </a:r>
            <a:r>
              <a:rPr lang="en-US" sz="2900" b="1" baseline="30000" dirty="0">
                <a:effectLst>
                  <a:outerShdw blurRad="38100" dist="38100" dir="2700000" algn="tl">
                    <a:srgbClr val="000000">
                      <a:alpha val="43137"/>
                    </a:srgbClr>
                  </a:outerShdw>
                </a:effectLst>
                <a:latin typeface="+mn-lt"/>
              </a:rPr>
              <a:t>23 </a:t>
            </a:r>
            <a:r>
              <a:rPr lang="en-US" sz="2900" b="1" dirty="0">
                <a:effectLst>
                  <a:outerShdw blurRad="38100" dist="38100" dir="2700000" algn="tl">
                    <a:srgbClr val="000000">
                      <a:alpha val="43137"/>
                    </a:srgbClr>
                  </a:outerShdw>
                </a:effectLst>
                <a:latin typeface="+mn-lt"/>
              </a:rPr>
              <a:t>save others by snatching them out of the fire; to others show mercy with fear, hating even the garment stained by the flesh.  </a:t>
            </a:r>
            <a:r>
              <a:rPr lang="en-US" sz="2900" b="1" baseline="30000" dirty="0">
                <a:solidFill>
                  <a:schemeClr val="bg1"/>
                </a:solidFill>
                <a:effectLst>
                  <a:outerShdw blurRad="38100" dist="38100" dir="2700000" algn="tl">
                    <a:srgbClr val="000000">
                      <a:alpha val="43137"/>
                    </a:srgbClr>
                  </a:outerShdw>
                </a:effectLst>
                <a:latin typeface="+mn-lt"/>
              </a:rPr>
              <a:t>24 </a:t>
            </a:r>
            <a:r>
              <a:rPr lang="en-US" sz="2900" b="1" dirty="0">
                <a:solidFill>
                  <a:schemeClr val="bg1"/>
                </a:solidFill>
                <a:effectLst>
                  <a:outerShdw blurRad="38100" dist="38100" dir="2700000" algn="tl">
                    <a:srgbClr val="000000">
                      <a:alpha val="43137"/>
                    </a:srgbClr>
                  </a:outerShdw>
                </a:effectLst>
                <a:latin typeface="+mn-lt"/>
              </a:rPr>
              <a:t>Now to him who is able to keep you from stumbling and to present you blameless before the presence of his glory with great joy, </a:t>
            </a:r>
            <a:r>
              <a:rPr lang="en-US" sz="2900" b="1" baseline="30000" dirty="0">
                <a:solidFill>
                  <a:schemeClr val="bg1"/>
                </a:solidFill>
                <a:effectLst>
                  <a:outerShdw blurRad="38100" dist="38100" dir="2700000" algn="tl">
                    <a:srgbClr val="000000">
                      <a:alpha val="43137"/>
                    </a:srgbClr>
                  </a:outerShdw>
                </a:effectLst>
                <a:latin typeface="+mn-lt"/>
              </a:rPr>
              <a:t>25 </a:t>
            </a:r>
            <a:r>
              <a:rPr lang="en-US" sz="2900" b="1" dirty="0">
                <a:solidFill>
                  <a:schemeClr val="bg1"/>
                </a:solidFill>
                <a:effectLst>
                  <a:outerShdw blurRad="38100" dist="38100" dir="2700000" algn="tl">
                    <a:srgbClr val="000000">
                      <a:alpha val="43137"/>
                    </a:srgbClr>
                  </a:outerShdw>
                </a:effectLst>
                <a:latin typeface="+mn-lt"/>
              </a:rPr>
              <a:t>to the only God, our Savior, through Jesus Christ our Lord, be glory, majesty, dominion, and authority, before all time and now and forever. Amen.</a:t>
            </a:r>
            <a:endParaRPr lang="en-US" sz="2900" dirty="0">
              <a:solidFill>
                <a:schemeClr val="bg1"/>
              </a:solidFill>
              <a:effectLst>
                <a:outerShdw blurRad="38100" dist="38100" dir="2700000" algn="tl">
                  <a:srgbClr val="000000">
                    <a:alpha val="43137"/>
                  </a:srgbClr>
                </a:outerShdw>
              </a:effectLst>
              <a:latin typeface="+mn-lt"/>
            </a:endParaRPr>
          </a:p>
        </p:txBody>
      </p:sp>
      <p:sp>
        <p:nvSpPr>
          <p:cNvPr id="2" name="TextBox 1"/>
          <p:cNvSpPr txBox="1"/>
          <p:nvPr/>
        </p:nvSpPr>
        <p:spPr>
          <a:xfrm>
            <a:off x="4652682" y="5943600"/>
            <a:ext cx="2100511"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Jude </a:t>
            </a:r>
            <a:r>
              <a:rPr lang="en-US" sz="2400" b="1" dirty="0" smtClean="0">
                <a:effectLst>
                  <a:outerShdw blurRad="38100" dist="38100" dir="2700000" algn="tl">
                    <a:srgbClr val="000000">
                      <a:alpha val="43137"/>
                    </a:srgbClr>
                  </a:outerShdw>
                </a:effectLst>
              </a:rPr>
              <a:t>17-25</a:t>
            </a:r>
            <a:r>
              <a:rPr lang="en-US" sz="2400"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ESV</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097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103</Words>
  <Application>Microsoft Office PowerPoint</Application>
  <PresentationFormat>Widescreen</PresentationFormat>
  <Paragraphs>18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Mom´sTypewriter</vt:lpstr>
      <vt:lpstr>Office Theme</vt:lpstr>
      <vt:lpstr>PowerPoint Presentation</vt:lpstr>
      <vt:lpstr>17 But you must remember, beloved, the predictions of the apostles of our Lord Jesus Christ.  18 They said to you, “In the last time there will be scoffers, following their own ungodly passions.”  19 It is these who cause divisions, worldly people, devoid of the Spirit.  20 But you, beloved, building yourselves up in your most holy faith and praying in the Holy Spirit, 21 keep yourselves in the love of God, waiting for the mercy of our Lord Jesus Christ that leads to eternal life.  22 And have mercy on those who doubt; 23 save others by snatching them out of the fire; to others show mercy with fear, hating even the garment stained by the flesh.  24 Now to him who is able to keep you from stumbling and to present you blameless before the presence of his glory with great joy, 25 to the only God, our Savior, through Jesus Christ our Lord, be glory, majesty, dominion, and authority, before all time and now and forever. Amen.</vt:lpstr>
      <vt:lpstr>17 But you must remember, beloved, the predictions of the apostles of our Lord Jesus Christ.  18 They said to you, “In the last time there will be scoffers, following their own ungodly passions.”  19 It is these who cause divisions, worldly people, devoid of the Spirit.  20 But you, beloved, building yourselves up in your most holy faith and praying in the Holy Spirit, 21 keep yourselves in the love of God, waiting for the mercy of our Lord Jesus Christ that leads to eternal life.  22 And have mercy on those who doubt; 23 save others by snatching them out of the fire; to others show mercy with fear, hating even the garment stained by the flesh.  24 Now to him who is able to keep you from stumbling and to present you blameless before the presence of his glory with great joy, 25 to the only God, our Savior, through Jesus Christ our Lord, be glory, majesty, dominion, and authority, before all time and now and forever. Amen.</vt:lpstr>
      <vt:lpstr>17 But you must remember, beloved, the predictions of the apostles of our Lord Jesus Christ.  18 They said to you, “In the last time there will be scoffers, following their own ungodly passions.”  19 It is these who cause divisions, worldly people, devoid of the Spirit.  20 But you, beloved, building yourselves up in your most holy faith and praying in the Holy Spirit, 21 keep yourselves in the love of God, waiting for the mercy of our Lord Jesus Christ that leads to eternal life.  22 And have mercy on those who doubt; 23 save others by snatching them out of the fire; to others show mercy with fear, hating even the garment stained by the flesh.  24 Now to him who is able to keep you from stumbling and to present you blameless before the presence of his glory with great joy, 25 to the only God, our Savior, through Jesus Christ our Lord, be glory, majesty, dominion, and authority, before all time and now and forever. Amen.</vt:lpstr>
      <vt:lpstr>And you were dead in the trespasses and sins 2 in which you once walked, following the course of this world, following the prince of the power of the air, the spirit that is now at work in the sons of disobedience— 3 among whom we all once lived in the passions of our flesh, carrying out the desires of the body and the mind, and were by nature children of wrath, like the rest of mankind.  4 But God, being rich in mercy, because of the great love with which he loved us, 5 even when we were dead in our trespasses, made us alive together with Christ—by grace you have been saved— 6 and raised us up with him and seated us with him in the heavenly places in Christ Jesus, 7 so that in the coming ages he might show the immeasurable riches of his grace in kindness toward us in Christ Jesus.  8 For by grace you have been saved through faith. And this is not your own doing; it is the gift of God, 9 not a result of works, so that no one may boast.</vt:lpstr>
      <vt:lpstr>10 For we are his workmanship, created in Christ Jesus for good works, which God prepared beforehand, that we should walk in them.</vt:lpstr>
      <vt:lpstr>God’s Heart</vt:lpstr>
      <vt:lpstr>17 But you must remember, beloved, the predictions of the apostles of our Lord Jesus Christ.  18 They said to you, “In the last time there will be scoffers, following their own ungodly passions.”  19 It is these who cause divisions, worldly people, devoid of the Spirit.  20 But you, beloved, building yourselves up in your most holy faith and praying in the Holy Spirit, 21 keep yourselves in the love of God, waiting for the mercy of our Lord Jesus Christ that leads to eternal life.  22 And have mercy on those who doubt; 23 save others by snatching them out of the fire; to others show mercy with fear, hating even the garment stained by the flesh.  24 Now to him who is able to keep you from stumbling and to present you blameless before the presence of his glory with great joy, 25 to the only God, our Savior, through Jesus Christ our Lord, be glory, majesty, dominion, and authority, before all time and now and forever. Amen.</vt:lpstr>
      <vt:lpstr>On the one hand, being merciful without fear can turn to unwarranted sympathy for the individual, absolving him of personal responsibility, but fearing God without showing mercy can turn into personal judgment and condemnation.  Thomas Constable NET Notes </vt:lpstr>
      <vt:lpstr>17 But you must remember, beloved, the predictions of the apostles of our Lord Jesus Christ.  18 They said to you, “In the last time there will be scoffers, following their own ungodly passions.”  19 It is these who cause divisions, worldly people, devoid of the Spirit.  20 But you, beloved, building yourselves up in your most holy faith and praying in the Holy Spirit, 21 keep yourselves in the love of God, waiting for the mercy of our Lord Jesus Christ that leads to eternal life.  22 And have mercy on those who doubt; 23 save others by snatching them out of the fire; to others show mercy with fear, hating even the garment stained by the flesh.  24 Now to him who is able to keep you from stumbling and to present you blameless before the presence of his glory with great joy, 25 to the only God, our Savior, through Jesus Christ our Lord, be glory, majesty, dominion, and authority, before all time and now and forever. Amen.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7</cp:revision>
  <dcterms:created xsi:type="dcterms:W3CDTF">2018-07-14T19:59:18Z</dcterms:created>
  <dcterms:modified xsi:type="dcterms:W3CDTF">2018-07-29T10:33:43Z</dcterms:modified>
</cp:coreProperties>
</file>