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4F8F8D-5AE7-4B8B-8CCD-39D8E19F22A6}"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4014032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F8F8D-5AE7-4B8B-8CCD-39D8E19F22A6}"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818122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F8F8D-5AE7-4B8B-8CCD-39D8E19F22A6}"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1123899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4F8F8D-5AE7-4B8B-8CCD-39D8E19F22A6}"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30723633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4F8F8D-5AE7-4B8B-8CCD-39D8E19F22A6}" type="datetimeFigureOut">
              <a:rPr lang="en-US" smtClean="0"/>
              <a:t>3/24/2018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41044615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4F8F8D-5AE7-4B8B-8CCD-39D8E19F22A6}" type="datetimeFigureOut">
              <a:rPr lang="en-US" smtClean="0"/>
              <a:t>3/24/2018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27314413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F8F8D-5AE7-4B8B-8CCD-39D8E19F22A6}" type="datetimeFigureOut">
              <a:rPr lang="en-US" smtClean="0"/>
              <a:t>3/24/2018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3082543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F8F8D-5AE7-4B8B-8CCD-39D8E19F22A6}"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1721846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F8F8D-5AE7-4B8B-8CCD-39D8E19F22A6}"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1757812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F8F8D-5AE7-4B8B-8CCD-39D8E19F22A6}"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2566026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F8F8D-5AE7-4B8B-8CCD-39D8E19F22A6}"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1B766-90C9-4727-B5CE-DEBC44702051}" type="slidenum">
              <a:rPr lang="en-US" smtClean="0"/>
              <a:t>‹#›</a:t>
            </a:fld>
            <a:endParaRPr lang="en-US"/>
          </a:p>
        </p:txBody>
      </p:sp>
    </p:spTree>
    <p:extLst>
      <p:ext uri="{BB962C8B-B14F-4D97-AF65-F5344CB8AC3E}">
        <p14:creationId xmlns:p14="http://schemas.microsoft.com/office/powerpoint/2010/main" val="2384605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F8F8D-5AE7-4B8B-8CCD-39D8E19F22A6}" type="datetimeFigureOut">
              <a:rPr lang="en-US" smtClean="0"/>
              <a:t>3/24/2018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1B766-90C9-4727-B5CE-DEBC44702051}" type="slidenum">
              <a:rPr lang="en-US" smtClean="0"/>
              <a:t>‹#›</a:t>
            </a:fld>
            <a:endParaRPr lang="en-US"/>
          </a:p>
        </p:txBody>
      </p:sp>
    </p:spTree>
    <p:extLst>
      <p:ext uri="{BB962C8B-B14F-4D97-AF65-F5344CB8AC3E}">
        <p14:creationId xmlns:p14="http://schemas.microsoft.com/office/powerpoint/2010/main" val="343403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717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265" y="197870"/>
            <a:ext cx="4762500" cy="3571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9342" y="242663"/>
            <a:ext cx="3537858" cy="639762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2209" r="32628"/>
          <a:stretch/>
        </p:blipFill>
        <p:spPr>
          <a:xfrm>
            <a:off x="4499429" y="3019995"/>
            <a:ext cx="3512457" cy="357855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779" y="3015350"/>
            <a:ext cx="3216635" cy="358320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4106" y="561840"/>
            <a:ext cx="2727780" cy="181124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71963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715" y="2295525"/>
            <a:ext cx="10515600" cy="1325563"/>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351" y="956242"/>
            <a:ext cx="9027743" cy="506843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823317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40780"/>
            <a:ext cx="110490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13 </a:t>
            </a:r>
            <a:r>
              <a:rPr lang="en-US" b="1" dirty="0">
                <a:effectLst>
                  <a:outerShdw blurRad="38100" dist="38100" dir="2700000" algn="tl">
                    <a:srgbClr val="000000">
                      <a:alpha val="43137"/>
                    </a:srgbClr>
                  </a:outerShdw>
                </a:effectLst>
                <a:latin typeface="+mn-lt"/>
              </a:rPr>
              <a:t>Now when Jesus came into the district of Caesarea Philippi, he asked his disciples, “Who do people say that the Son of Man is?” </a:t>
            </a:r>
            <a:r>
              <a:rPr lang="en-US" b="1" baseline="30000" dirty="0" smtClean="0">
                <a:effectLst>
                  <a:outerShdw blurRad="38100" dist="38100" dir="2700000" algn="tl">
                    <a:srgbClr val="000000">
                      <a:alpha val="43137"/>
                    </a:srgbClr>
                  </a:outerShdw>
                </a:effectLst>
                <a:latin typeface="+mn-lt"/>
              </a:rPr>
              <a:t>14 </a:t>
            </a:r>
            <a:r>
              <a:rPr lang="en-US" b="1" dirty="0" smtClean="0">
                <a:effectLst>
                  <a:outerShdw blurRad="38100" dist="38100" dir="2700000" algn="tl">
                    <a:srgbClr val="000000">
                      <a:alpha val="43137"/>
                    </a:srgbClr>
                  </a:outerShdw>
                </a:effectLst>
                <a:latin typeface="+mn-lt"/>
              </a:rPr>
              <a:t>And they said, “Some say John the Baptist, others say Elijah, and others Jeremiah or one of the prophets.”</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Matthew 16:13-14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00491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b="1" dirty="0">
                <a:effectLst>
                  <a:outerShdw blurRad="38100" dist="38100" dir="2700000" algn="tl">
                    <a:srgbClr val="000000">
                      <a:alpha val="43137"/>
                    </a:srgbClr>
                  </a:outerShdw>
                </a:effectLst>
                <a:latin typeface="+mn-lt"/>
              </a:rPr>
              <a:t>After this Jesus went about in Galilee. He would not go about in Judea, because the Jews</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were seeking to kill him. </a:t>
            </a:r>
            <a:r>
              <a:rPr lang="en-US" b="1" baseline="30000" dirty="0" smtClean="0">
                <a:effectLst>
                  <a:outerShdw blurRad="38100" dist="38100" dir="2700000" algn="tl">
                    <a:srgbClr val="000000">
                      <a:alpha val="43137"/>
                    </a:srgbClr>
                  </a:outerShdw>
                </a:effectLst>
                <a:latin typeface="+mn-lt"/>
              </a:rPr>
              <a:t>2</a:t>
            </a:r>
            <a:r>
              <a:rPr lang="en-US" b="1" dirty="0" smtClean="0">
                <a:effectLst>
                  <a:outerShdw blurRad="38100" dist="38100" dir="2700000" algn="tl">
                    <a:srgbClr val="000000">
                      <a:alpha val="43137"/>
                    </a:srgbClr>
                  </a:outerShdw>
                </a:effectLst>
                <a:latin typeface="+mn-lt"/>
              </a:rPr>
              <a:t> Now the Jews' Feast of Booths was at hand. </a:t>
            </a:r>
            <a:r>
              <a:rPr lang="en-US" b="1" baseline="30000" dirty="0" smtClean="0">
                <a:effectLst>
                  <a:outerShdw blurRad="38100" dist="38100" dir="2700000" algn="tl">
                    <a:srgbClr val="000000">
                      <a:alpha val="43137"/>
                    </a:srgbClr>
                  </a:outerShdw>
                </a:effectLst>
                <a:latin typeface="+mn-lt"/>
              </a:rPr>
              <a:t>3</a:t>
            </a:r>
            <a:r>
              <a:rPr lang="en-US" b="1" dirty="0" smtClean="0">
                <a:effectLst>
                  <a:outerShdw blurRad="38100" dist="38100" dir="2700000" algn="tl">
                    <a:srgbClr val="000000">
                      <a:alpha val="43137"/>
                    </a:srgbClr>
                  </a:outerShdw>
                </a:effectLst>
                <a:latin typeface="+mn-lt"/>
              </a:rPr>
              <a:t> So his brothers said to him, “Leave here and go to Judea, that your disciples also may see the works you are doing. </a:t>
            </a:r>
            <a:r>
              <a:rPr lang="en-US" b="1" baseline="30000" dirty="0" smtClean="0">
                <a:effectLst>
                  <a:outerShdw blurRad="38100" dist="38100" dir="2700000" algn="tl">
                    <a:srgbClr val="000000">
                      <a:alpha val="43137"/>
                    </a:srgbClr>
                  </a:outerShdw>
                </a:effectLst>
                <a:latin typeface="+mn-lt"/>
              </a:rPr>
              <a:t>4</a:t>
            </a:r>
            <a:r>
              <a:rPr lang="en-US" b="1" dirty="0" smtClean="0">
                <a:effectLst>
                  <a:outerShdw blurRad="38100" dist="38100" dir="2700000" algn="tl">
                    <a:srgbClr val="000000">
                      <a:alpha val="43137"/>
                    </a:srgbClr>
                  </a:outerShdw>
                </a:effectLst>
                <a:latin typeface="+mn-lt"/>
              </a:rPr>
              <a:t> For no one works in secret if he seeks to be known openly. If you do these things, show yourself to the world.” </a:t>
            </a:r>
            <a:r>
              <a:rPr lang="en-US" b="1" baseline="30000" dirty="0" smtClean="0">
                <a:effectLst>
                  <a:outerShdw blurRad="38100" dist="38100" dir="2700000" algn="tl">
                    <a:srgbClr val="000000">
                      <a:alpha val="43137"/>
                    </a:srgbClr>
                  </a:outerShdw>
                </a:effectLst>
                <a:latin typeface="+mn-lt"/>
              </a:rPr>
              <a:t>5</a:t>
            </a:r>
            <a:r>
              <a:rPr lang="en-US" b="1" dirty="0" smtClean="0">
                <a:effectLst>
                  <a:outerShdw blurRad="38100" dist="38100" dir="2700000" algn="tl">
                    <a:srgbClr val="000000">
                      <a:alpha val="43137"/>
                    </a:srgbClr>
                  </a:outerShdw>
                </a:effectLst>
                <a:latin typeface="+mn-lt"/>
              </a:rPr>
              <a:t> For not even his brothers believed in him. </a:t>
            </a:r>
            <a:r>
              <a:rPr lang="en-US" b="1" baseline="30000" dirty="0" smtClean="0">
                <a:effectLst>
                  <a:outerShdw blurRad="38100" dist="38100" dir="2700000" algn="tl">
                    <a:srgbClr val="000000">
                      <a:alpha val="43137"/>
                    </a:srgbClr>
                  </a:outerShdw>
                </a:effectLst>
                <a:latin typeface="+mn-lt"/>
              </a:rPr>
              <a:t>6</a:t>
            </a:r>
            <a:r>
              <a:rPr lang="en-US" b="1" dirty="0" smtClean="0">
                <a:effectLst>
                  <a:outerShdw blurRad="38100" dist="38100" dir="2700000" algn="tl">
                    <a:srgbClr val="000000">
                      <a:alpha val="43137"/>
                    </a:srgbClr>
                  </a:outerShdw>
                </a:effectLst>
                <a:latin typeface="+mn-lt"/>
              </a:rPr>
              <a:t> Jesus said to them, “My time has not yet come…</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7:1-6a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11272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12</a:t>
            </a:r>
            <a:r>
              <a:rPr lang="en-US" sz="4000" b="1" dirty="0">
                <a:effectLst>
                  <a:outerShdw blurRad="38100" dist="38100" dir="2700000" algn="tl">
                    <a:srgbClr val="000000">
                      <a:alpha val="43137"/>
                    </a:srgbClr>
                  </a:outerShdw>
                </a:effectLst>
                <a:latin typeface="+mn-lt"/>
              </a:rPr>
              <a:t> The next day the large crowd that had come to the feast heard that Jesus was coming to Jerusalem. </a:t>
            </a:r>
            <a:r>
              <a:rPr lang="en-US" sz="4000" b="1" baseline="30000" dirty="0">
                <a:effectLst>
                  <a:outerShdw blurRad="38100" dist="38100" dir="2700000" algn="tl">
                    <a:srgbClr val="000000">
                      <a:alpha val="43137"/>
                    </a:srgbClr>
                  </a:outerShdw>
                </a:effectLst>
                <a:latin typeface="+mn-lt"/>
              </a:rPr>
              <a:t>13</a:t>
            </a:r>
            <a:r>
              <a:rPr lang="en-US" sz="4000" b="1" dirty="0">
                <a:effectLst>
                  <a:outerShdw blurRad="38100" dist="38100" dir="2700000" algn="tl">
                    <a:srgbClr val="000000">
                      <a:alpha val="43137"/>
                    </a:srgbClr>
                  </a:outerShdw>
                </a:effectLst>
                <a:latin typeface="+mn-lt"/>
              </a:rPr>
              <a:t> So they took branches of palm trees and went out to meet him, crying out, “Hosanna! Blessed is he who comes in the name of the Lord, even the King of Israel!” </a:t>
            </a:r>
            <a:r>
              <a:rPr lang="en-US" sz="4000" b="1" baseline="30000" dirty="0">
                <a:effectLst>
                  <a:outerShdw blurRad="38100" dist="38100" dir="2700000" algn="tl">
                    <a:srgbClr val="000000">
                      <a:alpha val="43137"/>
                    </a:srgbClr>
                  </a:outerShdw>
                </a:effectLst>
                <a:latin typeface="+mn-lt"/>
              </a:rPr>
              <a:t>14</a:t>
            </a:r>
            <a:r>
              <a:rPr lang="en-US" sz="4000" b="1" dirty="0">
                <a:effectLst>
                  <a:outerShdw blurRad="38100" dist="38100" dir="2700000" algn="tl">
                    <a:srgbClr val="000000">
                      <a:alpha val="43137"/>
                    </a:srgbClr>
                  </a:outerShdw>
                </a:effectLst>
                <a:latin typeface="+mn-lt"/>
              </a:rPr>
              <a:t> And Jesus found a young donkey and sat on it, just as it is written, </a:t>
            </a:r>
            <a:r>
              <a:rPr lang="en-US" sz="4000" b="1" baseline="30000" dirty="0">
                <a:effectLst>
                  <a:outerShdw blurRad="38100" dist="38100" dir="2700000" algn="tl">
                    <a:srgbClr val="000000">
                      <a:alpha val="43137"/>
                    </a:srgbClr>
                  </a:outerShdw>
                </a:effectLst>
                <a:latin typeface="+mn-lt"/>
              </a:rPr>
              <a:t>15</a:t>
            </a:r>
            <a:r>
              <a:rPr lang="en-US" sz="4000" b="1" dirty="0">
                <a:effectLst>
                  <a:outerShdw blurRad="38100" dist="38100" dir="2700000" algn="tl">
                    <a:srgbClr val="000000">
                      <a:alpha val="43137"/>
                    </a:srgbClr>
                  </a:outerShdw>
                </a:effectLst>
                <a:latin typeface="+mn-lt"/>
              </a:rPr>
              <a:t> “Fear not, daughter of Zion; behold, your king is coming, sitting on a donkey's colt!”  </a:t>
            </a:r>
            <a:r>
              <a:rPr lang="en-US" sz="4000" b="1" baseline="30000" dirty="0">
                <a:effectLst>
                  <a:outerShdw blurRad="38100" dist="38100" dir="2700000" algn="tl">
                    <a:srgbClr val="000000">
                      <a:alpha val="43137"/>
                    </a:srgbClr>
                  </a:outerShdw>
                </a:effectLst>
                <a:latin typeface="+mn-lt"/>
              </a:rPr>
              <a:t>16</a:t>
            </a:r>
            <a:r>
              <a:rPr lang="en-US" sz="4000" b="1" dirty="0">
                <a:effectLst>
                  <a:outerShdw blurRad="38100" dist="38100" dir="2700000" algn="tl">
                    <a:srgbClr val="000000">
                      <a:alpha val="43137"/>
                    </a:srgbClr>
                  </a:outerShdw>
                </a:effectLst>
                <a:latin typeface="+mn-lt"/>
              </a:rPr>
              <a:t> His disciples did not understand these things at first, but when Jesus was glorified, then they remembered that these things had been written about him and had been done to him.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12:12-16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84340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12</a:t>
            </a:r>
            <a:r>
              <a:rPr lang="en-US" sz="4000" b="1" dirty="0">
                <a:effectLst>
                  <a:outerShdw blurRad="38100" dist="38100" dir="2700000" algn="tl">
                    <a:srgbClr val="000000">
                      <a:alpha val="43137"/>
                    </a:srgbClr>
                  </a:outerShdw>
                </a:effectLst>
                <a:latin typeface="+mn-lt"/>
              </a:rPr>
              <a:t> The next day the large crowd that had come to the feast heard that Jesus was coming to Jerusalem. </a:t>
            </a:r>
            <a:r>
              <a:rPr lang="en-US" sz="4000" b="1" baseline="30000" dirty="0">
                <a:solidFill>
                  <a:srgbClr val="C00000"/>
                </a:solidFill>
                <a:effectLst>
                  <a:outerShdw blurRad="38100" dist="38100" dir="2700000" algn="tl">
                    <a:srgbClr val="000000">
                      <a:alpha val="43137"/>
                    </a:srgbClr>
                  </a:outerShdw>
                </a:effectLst>
                <a:latin typeface="+mn-lt"/>
              </a:rPr>
              <a:t>13</a:t>
            </a:r>
            <a:r>
              <a:rPr lang="en-US" sz="4000" b="1" dirty="0">
                <a:solidFill>
                  <a:srgbClr val="C00000"/>
                </a:solidFill>
                <a:effectLst>
                  <a:outerShdw blurRad="38100" dist="38100" dir="2700000" algn="tl">
                    <a:srgbClr val="000000">
                      <a:alpha val="43137"/>
                    </a:srgbClr>
                  </a:outerShdw>
                </a:effectLst>
                <a:latin typeface="+mn-lt"/>
              </a:rPr>
              <a:t> So they took branches of palm trees and went out to meet him, crying out, “Hosanna! Blessed is he who comes in the name of the Lord, even the King of Israel!” </a:t>
            </a:r>
            <a:r>
              <a:rPr lang="en-US" sz="4000" b="1" baseline="30000" dirty="0">
                <a:effectLst>
                  <a:outerShdw blurRad="38100" dist="38100" dir="2700000" algn="tl">
                    <a:srgbClr val="000000">
                      <a:alpha val="43137"/>
                    </a:srgbClr>
                  </a:outerShdw>
                </a:effectLst>
                <a:latin typeface="+mn-lt"/>
              </a:rPr>
              <a:t>14</a:t>
            </a:r>
            <a:r>
              <a:rPr lang="en-US" sz="4000" b="1" dirty="0">
                <a:effectLst>
                  <a:outerShdw blurRad="38100" dist="38100" dir="2700000" algn="tl">
                    <a:srgbClr val="000000">
                      <a:alpha val="43137"/>
                    </a:srgbClr>
                  </a:outerShdw>
                </a:effectLst>
                <a:latin typeface="+mn-lt"/>
              </a:rPr>
              <a:t> And Jesus found a young donkey and sat on it, just as it is written, </a:t>
            </a:r>
            <a:r>
              <a:rPr lang="en-US" sz="4000" b="1" baseline="30000" dirty="0">
                <a:effectLst>
                  <a:outerShdw blurRad="38100" dist="38100" dir="2700000" algn="tl">
                    <a:srgbClr val="000000">
                      <a:alpha val="43137"/>
                    </a:srgbClr>
                  </a:outerShdw>
                </a:effectLst>
                <a:latin typeface="+mn-lt"/>
              </a:rPr>
              <a:t>15</a:t>
            </a:r>
            <a:r>
              <a:rPr lang="en-US" sz="4000" b="1" dirty="0">
                <a:effectLst>
                  <a:outerShdw blurRad="38100" dist="38100" dir="2700000" algn="tl">
                    <a:srgbClr val="000000">
                      <a:alpha val="43137"/>
                    </a:srgbClr>
                  </a:outerShdw>
                </a:effectLst>
                <a:latin typeface="+mn-lt"/>
              </a:rPr>
              <a:t> “Fear not, daughter of Zion; behold, your king is coming, sitting on a donkey's colt!”  </a:t>
            </a:r>
            <a:r>
              <a:rPr lang="en-US" sz="4000" b="1" baseline="30000" dirty="0">
                <a:effectLst>
                  <a:outerShdw blurRad="38100" dist="38100" dir="2700000" algn="tl">
                    <a:srgbClr val="000000">
                      <a:alpha val="43137"/>
                    </a:srgbClr>
                  </a:outerShdw>
                </a:effectLst>
                <a:latin typeface="+mn-lt"/>
              </a:rPr>
              <a:t>16</a:t>
            </a:r>
            <a:r>
              <a:rPr lang="en-US" sz="4000" b="1" dirty="0">
                <a:effectLst>
                  <a:outerShdw blurRad="38100" dist="38100" dir="2700000" algn="tl">
                    <a:srgbClr val="000000">
                      <a:alpha val="43137"/>
                    </a:srgbClr>
                  </a:outerShdw>
                </a:effectLst>
                <a:latin typeface="+mn-lt"/>
              </a:rPr>
              <a:t> His disciples did not understand these things at first, but when Jesus was glorified, then they remembered that these things had been written about him and had been done to him.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12:12-16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173154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40780"/>
            <a:ext cx="110490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40 </a:t>
            </a:r>
            <a:r>
              <a:rPr lang="en-US" b="1" dirty="0">
                <a:effectLst>
                  <a:outerShdw blurRad="38100" dist="38100" dir="2700000" algn="tl">
                    <a:srgbClr val="000000">
                      <a:alpha val="43137"/>
                    </a:srgbClr>
                  </a:outerShdw>
                </a:effectLst>
                <a:latin typeface="+mn-lt"/>
              </a:rPr>
              <a:t>And </a:t>
            </a:r>
            <a:r>
              <a:rPr lang="en-US" b="1" dirty="0" smtClean="0">
                <a:effectLst>
                  <a:outerShdw blurRad="38100" dist="38100" dir="2700000" algn="tl">
                    <a:srgbClr val="000000">
                      <a:alpha val="43137"/>
                    </a:srgbClr>
                  </a:outerShdw>
                </a:effectLst>
                <a:latin typeface="+mn-lt"/>
              </a:rPr>
              <a:t>you shall take on the first day the fruit of splendid trees, branches of palm trees and boughs of leafy trees and willows of the brook, and you shall rejoice before the </a:t>
            </a:r>
            <a:r>
              <a:rPr lang="en-US" b="1" cap="small" dirty="0" smtClean="0">
                <a:effectLst>
                  <a:outerShdw blurRad="38100" dist="38100" dir="2700000" algn="tl">
                    <a:srgbClr val="000000">
                      <a:alpha val="43137"/>
                    </a:srgbClr>
                  </a:outerShdw>
                </a:effectLst>
                <a:latin typeface="+mn-lt"/>
              </a:rPr>
              <a:t>Lord</a:t>
            </a:r>
            <a:r>
              <a:rPr lang="en-US" b="1" dirty="0" smtClean="0">
                <a:effectLst>
                  <a:outerShdw blurRad="38100" dist="38100" dir="2700000" algn="tl">
                    <a:srgbClr val="000000">
                      <a:alpha val="43137"/>
                    </a:srgbClr>
                  </a:outerShdw>
                </a:effectLst>
                <a:latin typeface="+mn-lt"/>
              </a:rPr>
              <a:t> your God seven days.</a:t>
            </a:r>
            <a:r>
              <a:rPr lang="en-US" b="1" dirty="0">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Leviticus 23:40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079853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34466" y="1944914"/>
            <a:ext cx="3445671" cy="3417994"/>
          </a:xfrm>
          <a:prstGeom prst="ellipse">
            <a:avLst/>
          </a:prstGeom>
        </p:spPr>
      </p:pic>
    </p:spTree>
    <p:extLst>
      <p:ext uri="{BB962C8B-B14F-4D97-AF65-F5344CB8AC3E}">
        <p14:creationId xmlns:p14="http://schemas.microsoft.com/office/powerpoint/2010/main" val="3442256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12</a:t>
            </a:r>
            <a:r>
              <a:rPr lang="en-US" sz="4000" b="1" dirty="0">
                <a:effectLst>
                  <a:outerShdw blurRad="38100" dist="38100" dir="2700000" algn="tl">
                    <a:srgbClr val="000000">
                      <a:alpha val="43137"/>
                    </a:srgbClr>
                  </a:outerShdw>
                </a:effectLst>
                <a:latin typeface="+mn-lt"/>
              </a:rPr>
              <a:t> The next day the large crowd that had come to the feast heard that Jesus was coming to Jerusalem. </a:t>
            </a:r>
            <a:r>
              <a:rPr lang="en-US" sz="4000" b="1" baseline="30000" dirty="0">
                <a:effectLst>
                  <a:outerShdw blurRad="38100" dist="38100" dir="2700000" algn="tl">
                    <a:srgbClr val="000000">
                      <a:alpha val="43137"/>
                    </a:srgbClr>
                  </a:outerShdw>
                </a:effectLst>
                <a:latin typeface="+mn-lt"/>
              </a:rPr>
              <a:t>13</a:t>
            </a:r>
            <a:r>
              <a:rPr lang="en-US" sz="4000" b="1" dirty="0">
                <a:effectLst>
                  <a:outerShdw blurRad="38100" dist="38100" dir="2700000" algn="tl">
                    <a:srgbClr val="000000">
                      <a:alpha val="43137"/>
                    </a:srgbClr>
                  </a:outerShdw>
                </a:effectLst>
                <a:latin typeface="+mn-lt"/>
              </a:rPr>
              <a:t> So they took branches of palm trees and went out to meet him, crying out, “Hosanna! Blessed is he who comes in the name of the Lord, even the King of Israel!” </a:t>
            </a:r>
            <a:r>
              <a:rPr lang="en-US" sz="4000" b="1" baseline="30000" dirty="0">
                <a:solidFill>
                  <a:srgbClr val="C00000"/>
                </a:solidFill>
                <a:effectLst>
                  <a:outerShdw blurRad="38100" dist="38100" dir="2700000" algn="tl">
                    <a:srgbClr val="000000">
                      <a:alpha val="43137"/>
                    </a:srgbClr>
                  </a:outerShdw>
                </a:effectLst>
                <a:latin typeface="+mn-lt"/>
              </a:rPr>
              <a:t>14</a:t>
            </a:r>
            <a:r>
              <a:rPr lang="en-US" sz="4000" b="1" dirty="0">
                <a:solidFill>
                  <a:srgbClr val="C00000"/>
                </a:solidFill>
                <a:effectLst>
                  <a:outerShdw blurRad="38100" dist="38100" dir="2700000" algn="tl">
                    <a:srgbClr val="000000">
                      <a:alpha val="43137"/>
                    </a:srgbClr>
                  </a:outerShdw>
                </a:effectLst>
                <a:latin typeface="+mn-lt"/>
              </a:rPr>
              <a:t> And Jesus found a young donkey and sat on it, just as it is written, </a:t>
            </a:r>
            <a:r>
              <a:rPr lang="en-US" sz="4000" b="1" baseline="30000" dirty="0">
                <a:solidFill>
                  <a:srgbClr val="C00000"/>
                </a:solidFill>
                <a:effectLst>
                  <a:outerShdw blurRad="38100" dist="38100" dir="2700000" algn="tl">
                    <a:srgbClr val="000000">
                      <a:alpha val="43137"/>
                    </a:srgbClr>
                  </a:outerShdw>
                </a:effectLst>
                <a:latin typeface="+mn-lt"/>
              </a:rPr>
              <a:t>15</a:t>
            </a:r>
            <a:r>
              <a:rPr lang="en-US" sz="4000" b="1" dirty="0">
                <a:solidFill>
                  <a:srgbClr val="C00000"/>
                </a:solidFill>
                <a:effectLst>
                  <a:outerShdw blurRad="38100" dist="38100" dir="2700000" algn="tl">
                    <a:srgbClr val="000000">
                      <a:alpha val="43137"/>
                    </a:srgbClr>
                  </a:outerShdw>
                </a:effectLst>
                <a:latin typeface="+mn-lt"/>
              </a:rPr>
              <a:t> “Fear not, daughter of Zion; behold, your king is coming, sitting on a donkey's colt!”  </a:t>
            </a:r>
            <a:r>
              <a:rPr lang="en-US" sz="4000" b="1" baseline="30000" dirty="0">
                <a:effectLst>
                  <a:outerShdw blurRad="38100" dist="38100" dir="2700000" algn="tl">
                    <a:srgbClr val="000000">
                      <a:alpha val="43137"/>
                    </a:srgbClr>
                  </a:outerShdw>
                </a:effectLst>
                <a:latin typeface="+mn-lt"/>
              </a:rPr>
              <a:t>16</a:t>
            </a:r>
            <a:r>
              <a:rPr lang="en-US" sz="4000" b="1" dirty="0">
                <a:effectLst>
                  <a:outerShdw blurRad="38100" dist="38100" dir="2700000" algn="tl">
                    <a:srgbClr val="000000">
                      <a:alpha val="43137"/>
                    </a:srgbClr>
                  </a:outerShdw>
                </a:effectLst>
                <a:latin typeface="+mn-lt"/>
              </a:rPr>
              <a:t> His disciples did not understand these things at first, but when Jesus was glorified, then they remembered that these things had been written about him and had been done to him.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12:12-16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506284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sz="3600" b="1" baseline="30000" dirty="0" smtClean="0">
                <a:effectLst>
                  <a:outerShdw blurRad="38100" dist="38100" dir="2700000" algn="tl">
                    <a:srgbClr val="000000">
                      <a:alpha val="43137"/>
                    </a:srgbClr>
                  </a:outerShdw>
                </a:effectLst>
              </a:rPr>
              <a:t>19</a:t>
            </a:r>
            <a:r>
              <a:rPr lang="en-US" sz="3600" dirty="0" smtClean="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Open to me the gates of righteousness, that I may enter through them and give thanks to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20 </a:t>
            </a:r>
            <a:r>
              <a:rPr lang="en-US" sz="3600" b="1" dirty="0">
                <a:effectLst>
                  <a:outerShdw blurRad="38100" dist="38100" dir="2700000" algn="tl">
                    <a:srgbClr val="000000">
                      <a:alpha val="43137"/>
                    </a:srgbClr>
                  </a:outerShdw>
                </a:effectLst>
                <a:latin typeface="+mn-lt"/>
              </a:rPr>
              <a:t>This is the gate of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the righteous shall enter through it.  </a:t>
            </a:r>
            <a:r>
              <a:rPr lang="en-US" sz="3600" b="1" baseline="30000" dirty="0">
                <a:effectLst>
                  <a:outerShdw blurRad="38100" dist="38100" dir="2700000" algn="tl">
                    <a:srgbClr val="000000">
                      <a:alpha val="43137"/>
                    </a:srgbClr>
                  </a:outerShdw>
                </a:effectLst>
                <a:latin typeface="+mn-lt"/>
              </a:rPr>
              <a:t>21 </a:t>
            </a:r>
            <a:r>
              <a:rPr lang="en-US" sz="3600" b="1" dirty="0">
                <a:effectLst>
                  <a:outerShdw blurRad="38100" dist="38100" dir="2700000" algn="tl">
                    <a:srgbClr val="000000">
                      <a:alpha val="43137"/>
                    </a:srgbClr>
                  </a:outerShdw>
                </a:effectLst>
                <a:latin typeface="+mn-lt"/>
              </a:rPr>
              <a:t>I thank you that you have answered me and have become my salvation.  </a:t>
            </a:r>
            <a:r>
              <a:rPr lang="en-US" sz="3600" b="1" baseline="30000" dirty="0">
                <a:effectLst>
                  <a:outerShdw blurRad="38100" dist="38100" dir="2700000" algn="tl">
                    <a:srgbClr val="000000">
                      <a:alpha val="43137"/>
                    </a:srgbClr>
                  </a:outerShdw>
                </a:effectLst>
                <a:latin typeface="+mn-lt"/>
              </a:rPr>
              <a:t>22 </a:t>
            </a:r>
            <a:r>
              <a:rPr lang="en-US" sz="3600" b="1" dirty="0">
                <a:effectLst>
                  <a:outerShdw blurRad="38100" dist="38100" dir="2700000" algn="tl">
                    <a:srgbClr val="000000">
                      <a:alpha val="43137"/>
                    </a:srgbClr>
                  </a:outerShdw>
                </a:effectLst>
                <a:latin typeface="+mn-lt"/>
              </a:rPr>
              <a:t>The stone that the builders rejected has become the cornerstone.</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This is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's doing; it is marvelous in our eyes.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This is the day that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has made; let us rejoice and be glad in it.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Save us, we pray, O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O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we pray, give us success!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Blessed is he who comes in the name of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We bless you from the house of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27 </a:t>
            </a:r>
            <a:r>
              <a:rPr lang="en-US" sz="3600" b="1" dirty="0">
                <a:effectLst>
                  <a:outerShdw blurRad="38100" dist="38100" dir="2700000" algn="tl">
                    <a:srgbClr val="000000">
                      <a:alpha val="43137"/>
                    </a:srgbClr>
                  </a:outerShdw>
                </a:effectLst>
                <a:latin typeface="+mn-lt"/>
              </a:rPr>
              <a:t>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 is God, and he has made his light to shine upon us.</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100" b="1" dirty="0" smtClean="0">
                <a:effectLst>
                  <a:outerShdw blurRad="38100" dist="38100" dir="2700000" algn="tl">
                    <a:srgbClr val="000000">
                      <a:alpha val="43137"/>
                    </a:srgbClr>
                  </a:outerShdw>
                </a:effectLst>
                <a:latin typeface="+mn-lt"/>
              </a:rPr>
              <a:t>Psalm 118:19-27a ESV</a:t>
            </a:r>
            <a:endParaRPr lang="en-US" sz="31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556150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352091"/>
            <a:ext cx="11049000"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9 </a:t>
            </a:r>
            <a:r>
              <a:rPr lang="en-US" sz="4000" b="1" dirty="0">
                <a:effectLst>
                  <a:outerShdw blurRad="38100" dist="38100" dir="2700000" algn="tl">
                    <a:srgbClr val="000000">
                      <a:alpha val="43137"/>
                    </a:srgbClr>
                  </a:outerShdw>
                </a:effectLst>
                <a:latin typeface="+mn-lt"/>
              </a:rPr>
              <a:t>And those who went before and those who followed were shouting, “Hosanna! Blessed is he who comes in the name of the Lord! </a:t>
            </a:r>
            <a:r>
              <a:rPr lang="en-US" sz="4000" b="1" baseline="30000" dirty="0" smtClean="0">
                <a:effectLst>
                  <a:outerShdw blurRad="38100" dist="38100" dir="2700000" algn="tl">
                    <a:srgbClr val="000000">
                      <a:alpha val="43137"/>
                    </a:srgbClr>
                  </a:outerShdw>
                </a:effectLst>
                <a:latin typeface="+mn-lt"/>
              </a:rPr>
              <a:t>10 </a:t>
            </a:r>
            <a:r>
              <a:rPr lang="en-US" sz="4000" b="1" dirty="0" smtClean="0">
                <a:effectLst>
                  <a:outerShdw blurRad="38100" dist="38100" dir="2700000" algn="tl">
                    <a:srgbClr val="000000">
                      <a:alpha val="43137"/>
                    </a:srgbClr>
                  </a:outerShdw>
                </a:effectLst>
                <a:latin typeface="+mn-lt"/>
              </a:rPr>
              <a:t>Blessed is the coming kingdom of our father David! Hosanna in the highest!”</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100" b="1" dirty="0" smtClean="0">
                <a:effectLst>
                  <a:outerShdw blurRad="38100" dist="38100" dir="2700000" algn="tl">
                    <a:srgbClr val="000000">
                      <a:alpha val="43137"/>
                    </a:srgbClr>
                  </a:outerShdw>
                </a:effectLst>
                <a:latin typeface="+mn-lt"/>
              </a:rPr>
              <a:t>Mark 11:9-10 ESV</a:t>
            </a:r>
            <a:endParaRPr lang="en-US" sz="31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9620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8" y="2716434"/>
            <a:ext cx="11049000" cy="1325563"/>
          </a:xfrm>
        </p:spPr>
        <p:txBody>
          <a:bodyPr>
            <a:normAutofit fontScale="90000"/>
          </a:bodyPr>
          <a:lstStyle/>
          <a:p>
            <a:pPr algn="ctr"/>
            <a:r>
              <a:rPr lang="en-US" sz="3600" b="1" baseline="30000" dirty="0">
                <a:effectLst>
                  <a:outerShdw blurRad="38100" dist="38100" dir="2700000" algn="tl">
                    <a:srgbClr val="000000">
                      <a:alpha val="43137"/>
                    </a:srgbClr>
                  </a:outerShdw>
                </a:effectLst>
                <a:latin typeface="+mn-lt"/>
              </a:rPr>
              <a:t>12 </a:t>
            </a:r>
            <a:r>
              <a:rPr lang="en-US" sz="3600" b="1" dirty="0">
                <a:effectLst>
                  <a:outerShdw blurRad="38100" dist="38100" dir="2700000" algn="tl">
                    <a:srgbClr val="000000">
                      <a:alpha val="43137"/>
                    </a:srgbClr>
                  </a:outerShdw>
                </a:effectLst>
                <a:latin typeface="+mn-lt"/>
              </a:rPr>
              <a:t>When your days are fulfilled and you lie down with your fathers, I will raise up your offspring after you, who shall come from your body, and I will establish his kingdom. </a:t>
            </a: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He shall build a house for my name, and I will establish the throne of his kingdom forever. </a:t>
            </a: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I will be to him a father, and he shall be to me a son. When he commits iniquity, I will discipline him with the rod of men, with the stripes of the sons of men, </a:t>
            </a:r>
            <a:r>
              <a:rPr lang="en-US" sz="3600" b="1" baseline="30000" dirty="0">
                <a:effectLst>
                  <a:outerShdw blurRad="38100" dist="38100" dir="2700000" algn="tl">
                    <a:srgbClr val="000000">
                      <a:alpha val="43137"/>
                    </a:srgbClr>
                  </a:outerShdw>
                </a:effectLst>
                <a:latin typeface="+mn-lt"/>
              </a:rPr>
              <a:t>15 </a:t>
            </a:r>
            <a:r>
              <a:rPr lang="en-US" sz="3600" b="1" dirty="0">
                <a:effectLst>
                  <a:outerShdw blurRad="38100" dist="38100" dir="2700000" algn="tl">
                    <a:srgbClr val="000000">
                      <a:alpha val="43137"/>
                    </a:srgbClr>
                  </a:outerShdw>
                </a:effectLst>
                <a:latin typeface="+mn-lt"/>
              </a:rPr>
              <a:t>but my steadfast love will not depart from him, as I took it from Saul, whom I put away from before you. </a:t>
            </a: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And your house and your kingdom shall be made sure forever before me.</a:t>
            </a:r>
            <a:r>
              <a:rPr lang="en-US" sz="3600" b="1" baseline="30000" dirty="0">
                <a:effectLst>
                  <a:outerShdw blurRad="38100" dist="38100" dir="2700000" algn="tl">
                    <a:srgbClr val="000000">
                      <a:alpha val="43137"/>
                    </a:srgbClr>
                  </a:outerShdw>
                </a:effectLst>
                <a:latin typeface="+mn-lt"/>
              </a:rPr>
              <a:t> </a:t>
            </a:r>
            <a:r>
              <a:rPr lang="en-US" sz="3600" b="1" dirty="0">
                <a:effectLst>
                  <a:outerShdw blurRad="38100" dist="38100" dir="2700000" algn="tl">
                    <a:srgbClr val="000000">
                      <a:alpha val="43137"/>
                    </a:srgbClr>
                  </a:outerShdw>
                </a:effectLst>
                <a:latin typeface="+mn-lt"/>
              </a:rPr>
              <a:t> Your throne shall be established forever.’”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In accordance with all these words, and in accordance with all this vision, Nathan spoke to David</a:t>
            </a:r>
            <a:r>
              <a:rPr lang="en-US" sz="3600" b="1" dirty="0" smtClean="0">
                <a:effectLst>
                  <a:outerShdw blurRad="38100" dist="38100" dir="2700000" algn="tl">
                    <a:srgbClr val="000000">
                      <a:alpha val="43137"/>
                    </a:srgbClr>
                  </a:outerShdw>
                </a:effectLst>
                <a:latin typeface="+mn-lt"/>
              </a:rPr>
              <a:t>.</a:t>
            </a:r>
            <a:r>
              <a:rPr lang="en-US" sz="3200" b="1" dirty="0" smtClean="0"/>
              <a:t/>
            </a:r>
            <a:br>
              <a:rPr lang="en-US" sz="3200" b="1" dirty="0" smtClean="0"/>
            </a:br>
            <a:r>
              <a:rPr lang="en-US" sz="3200" b="1" dirty="0"/>
              <a:t/>
            </a:r>
            <a:br>
              <a:rPr lang="en-US" sz="3200" b="1" dirty="0"/>
            </a:br>
            <a:r>
              <a:rPr lang="en-US" sz="3100" b="1" dirty="0" smtClean="0">
                <a:effectLst>
                  <a:outerShdw blurRad="38100" dist="38100" dir="2700000" algn="tl">
                    <a:srgbClr val="000000">
                      <a:alpha val="43137"/>
                    </a:srgbClr>
                  </a:outerShdw>
                </a:effectLst>
                <a:latin typeface="+mn-lt"/>
              </a:rPr>
              <a:t>2 Samuel 7:12-17 ESV</a:t>
            </a:r>
            <a:endParaRPr lang="en-US" sz="31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40348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2629349"/>
            <a:ext cx="6560457" cy="1325563"/>
          </a:xfrm>
        </p:spPr>
        <p:txBody>
          <a:bodyPr>
            <a:normAutofit fontScale="90000"/>
          </a:bodyPr>
          <a:lstStyle/>
          <a:p>
            <a:pPr algn="ctr"/>
            <a:r>
              <a:rPr lang="en-US" sz="4000" b="1" baseline="30000" dirty="0">
                <a:effectLst>
                  <a:outerShdw blurRad="38100" dist="38100" dir="2700000" algn="tl">
                    <a:srgbClr val="000000">
                      <a:alpha val="43137"/>
                    </a:srgbClr>
                  </a:outerShdw>
                </a:effectLst>
                <a:latin typeface="+mn-lt"/>
              </a:rPr>
              <a:t>25 </a:t>
            </a:r>
            <a:r>
              <a:rPr lang="en-US" sz="4000" b="1" dirty="0">
                <a:effectLst>
                  <a:outerShdw blurRad="38100" dist="38100" dir="2700000" algn="tl">
                    <a:srgbClr val="000000">
                      <a:alpha val="43137"/>
                    </a:srgbClr>
                  </a:outerShdw>
                </a:effectLst>
                <a:latin typeface="+mn-lt"/>
              </a:rPr>
              <a:t>Save us, we pray, O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O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we pray, give us success!</a:t>
            </a:r>
            <a:r>
              <a:rPr lang="en-US" sz="4000" b="1" dirty="0" smtClean="0">
                <a:effectLst>
                  <a:outerShdw blurRad="38100" dist="38100" dir="2700000" algn="tl">
                    <a:srgbClr val="000000">
                      <a:alpha val="43137"/>
                    </a:srgbClr>
                  </a:outerShdw>
                </a:effectLst>
                <a:latin typeface="+mn-lt"/>
              </a:rPr>
              <a:t>  </a:t>
            </a:r>
            <a:r>
              <a:rPr lang="en-US" sz="4000" b="1" baseline="30000" dirty="0" smtClean="0">
                <a:effectLst>
                  <a:outerShdw blurRad="38100" dist="38100" dir="2700000" algn="tl">
                    <a:srgbClr val="000000">
                      <a:alpha val="43137"/>
                    </a:srgbClr>
                  </a:outerShdw>
                </a:effectLst>
                <a:latin typeface="+mn-lt"/>
              </a:rPr>
              <a:t>26 </a:t>
            </a:r>
            <a:r>
              <a:rPr lang="en-US" sz="4000" b="1" dirty="0" smtClean="0">
                <a:effectLst>
                  <a:outerShdw blurRad="38100" dist="38100" dir="2700000" algn="tl">
                    <a:srgbClr val="000000">
                      <a:alpha val="43137"/>
                    </a:srgbClr>
                  </a:outerShdw>
                </a:effectLst>
                <a:latin typeface="+mn-lt"/>
              </a:rPr>
              <a:t>Blessed is he who comes in the name of the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a:t>
            </a:r>
            <a:r>
              <a:rPr lang="en-US" sz="4000" b="1" dirty="0" smtClean="0">
                <a:effectLst>
                  <a:outerShdw blurRad="38100" dist="38100" dir="2700000" algn="tl">
                    <a:srgbClr val="000000">
                      <a:alpha val="43137"/>
                    </a:srgbClr>
                  </a:outerShdw>
                </a:effectLst>
                <a:latin typeface="+mn-lt"/>
              </a:rPr>
              <a:t>  We bless you from the house of the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a:t>
            </a:r>
            <a:r>
              <a:rPr lang="en-US" sz="4000" b="1" dirty="0" smtClean="0">
                <a:effectLst>
                  <a:outerShdw blurRad="38100" dist="38100" dir="2700000" algn="tl">
                    <a:srgbClr val="000000">
                      <a:alpha val="43137"/>
                    </a:srgbClr>
                  </a:outerShdw>
                </a:effectLst>
                <a:latin typeface="+mn-lt"/>
              </a:rPr>
              <a:t>  </a:t>
            </a:r>
            <a:r>
              <a:rPr lang="en-US" sz="4000" b="1" baseline="30000" dirty="0" smtClean="0">
                <a:effectLst>
                  <a:outerShdw blurRad="38100" dist="38100" dir="2700000" algn="tl">
                    <a:srgbClr val="000000">
                      <a:alpha val="43137"/>
                    </a:srgbClr>
                  </a:outerShdw>
                </a:effectLst>
                <a:latin typeface="+mn-lt"/>
              </a:rPr>
              <a:t>27 </a:t>
            </a:r>
            <a:r>
              <a:rPr lang="en-US" sz="4000" b="1" dirty="0" smtClean="0">
                <a:effectLst>
                  <a:outerShdw blurRad="38100" dist="38100" dir="2700000" algn="tl">
                    <a:srgbClr val="000000">
                      <a:alpha val="43137"/>
                    </a:srgbClr>
                  </a:outerShdw>
                </a:effectLst>
                <a:latin typeface="+mn-lt"/>
              </a:rPr>
              <a:t>The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is God,</a:t>
            </a:r>
            <a:r>
              <a:rPr lang="en-US" sz="4000" b="1" dirty="0" smtClean="0">
                <a:effectLst>
                  <a:outerShdw blurRad="38100" dist="38100" dir="2700000" algn="tl">
                    <a:srgbClr val="000000">
                      <a:alpha val="43137"/>
                    </a:srgbClr>
                  </a:outerShdw>
                </a:effectLst>
                <a:latin typeface="+mn-lt"/>
              </a:rPr>
              <a:t> and he has made his light to shine upon us.  Bind the festal sacrifice with cords, up to the horns of the altar!</a:t>
            </a:r>
            <a:r>
              <a:rPr lang="en-US" sz="3200" b="1" dirty="0" smtClean="0">
                <a:effectLst/>
              </a:rPr>
              <a:t/>
            </a:r>
            <a:br>
              <a:rPr lang="en-US" sz="3200" b="1" dirty="0" smtClean="0">
                <a:effectLst/>
              </a:rPr>
            </a:br>
            <a:r>
              <a:rPr lang="en-US" sz="3200" b="1" dirty="0"/>
              <a:t/>
            </a:r>
            <a:br>
              <a:rPr lang="en-US" sz="3200" b="1" dirty="0"/>
            </a:br>
            <a:r>
              <a:rPr lang="en-US" sz="3100" b="1" dirty="0" smtClean="0">
                <a:effectLst>
                  <a:outerShdw blurRad="38100" dist="38100" dir="2700000" algn="tl">
                    <a:srgbClr val="000000">
                      <a:alpha val="43137"/>
                    </a:srgbClr>
                  </a:outerShdw>
                </a:effectLst>
                <a:latin typeface="+mn-lt"/>
              </a:rPr>
              <a:t>Psalm 118:25-27 ESV</a:t>
            </a:r>
            <a:endParaRPr lang="en-US" sz="31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6556" y="385291"/>
            <a:ext cx="4490357" cy="356962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7004955" y="4122063"/>
            <a:ext cx="4737102" cy="2554545"/>
          </a:xfrm>
          <a:prstGeom prst="rect">
            <a:avLst/>
          </a:prstGeom>
          <a:noFill/>
        </p:spPr>
        <p:txBody>
          <a:bodyPr wrap="square" rtlCol="0">
            <a:spAutoFit/>
          </a:bodyPr>
          <a:lstStyle/>
          <a:p>
            <a:pPr algn="ctr"/>
            <a:r>
              <a:rPr lang="en-US" sz="2000" b="1" baseline="30000" dirty="0">
                <a:effectLst>
                  <a:outerShdw blurRad="38100" dist="38100" dir="2700000" algn="tl">
                    <a:srgbClr val="000000">
                      <a:alpha val="43137"/>
                    </a:srgbClr>
                  </a:outerShdw>
                </a:effectLst>
              </a:rPr>
              <a:t>10 </a:t>
            </a:r>
            <a:r>
              <a:rPr lang="en-US" sz="2000" b="1" dirty="0">
                <a:effectLst>
                  <a:outerShdw blurRad="38100" dist="38100" dir="2700000" algn="tl">
                    <a:srgbClr val="000000">
                      <a:alpha val="43137"/>
                    </a:srgbClr>
                  </a:outerShdw>
                </a:effectLst>
              </a:rPr>
              <a:t>Aaron shall make atonement on its horns once a year. With the blood of the sin offering of atonement he shall make atonement for it once in the year throughout your generations. It is most holy to the </a:t>
            </a:r>
            <a:r>
              <a:rPr lang="en-US" sz="2000" b="1" cap="small" dirty="0">
                <a:effectLst>
                  <a:outerShdw blurRad="38100" dist="38100" dir="2700000" algn="tl">
                    <a:srgbClr val="000000">
                      <a:alpha val="43137"/>
                    </a:srgbClr>
                  </a:outerShdw>
                </a:effectLst>
              </a:rPr>
              <a:t>Lord</a:t>
            </a:r>
            <a:r>
              <a:rPr lang="en-US" sz="2000" b="1" dirty="0" smtClean="0">
                <a:effectLst>
                  <a:outerShdw blurRad="38100" dist="38100" dir="2700000" algn="tl">
                    <a:srgbClr val="000000">
                      <a:alpha val="43137"/>
                    </a:srgbClr>
                  </a:outerShdw>
                </a:effectLst>
              </a:rPr>
              <a:t>.”</a:t>
            </a:r>
          </a:p>
          <a:p>
            <a:pPr algn="ctr"/>
            <a:endParaRPr lang="en-US" b="1" dirty="0">
              <a:effectLst>
                <a:outerShdw blurRad="38100" dist="38100" dir="2700000" algn="tl">
                  <a:srgbClr val="000000">
                    <a:alpha val="43137"/>
                  </a:srgbClr>
                </a:outerShdw>
              </a:effectLst>
            </a:endParaRPr>
          </a:p>
          <a:p>
            <a:pPr algn="ctr"/>
            <a:r>
              <a:rPr lang="en-US" b="1" dirty="0" smtClean="0">
                <a:effectLst>
                  <a:outerShdw blurRad="38100" dist="38100" dir="2700000" algn="tl">
                    <a:srgbClr val="000000">
                      <a:alpha val="43137"/>
                    </a:srgbClr>
                  </a:outerShdw>
                </a:effectLst>
              </a:rPr>
              <a:t>Exodus 30:12</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54186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6" y="1453691"/>
            <a:ext cx="11049000"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41 </a:t>
            </a:r>
            <a:r>
              <a:rPr lang="en-US" b="1" dirty="0">
                <a:effectLst>
                  <a:outerShdw blurRad="38100" dist="38100" dir="2700000" algn="tl">
                    <a:srgbClr val="000000">
                      <a:alpha val="43137"/>
                    </a:srgbClr>
                  </a:outerShdw>
                </a:effectLst>
                <a:latin typeface="+mn-lt"/>
              </a:rPr>
              <a:t>And when he drew near and saw the city, he wept over it, </a:t>
            </a:r>
            <a:r>
              <a:rPr lang="en-US" b="1" baseline="30000" dirty="0">
                <a:effectLst>
                  <a:outerShdw blurRad="38100" dist="38100" dir="2700000" algn="tl">
                    <a:srgbClr val="000000">
                      <a:alpha val="43137"/>
                    </a:srgbClr>
                  </a:outerShdw>
                </a:effectLst>
                <a:latin typeface="+mn-lt"/>
              </a:rPr>
              <a:t>42 </a:t>
            </a:r>
            <a:r>
              <a:rPr lang="en-US" b="1" dirty="0">
                <a:effectLst>
                  <a:outerShdw blurRad="38100" dist="38100" dir="2700000" algn="tl">
                    <a:srgbClr val="000000">
                      <a:alpha val="43137"/>
                    </a:srgbClr>
                  </a:outerShdw>
                </a:effectLst>
                <a:latin typeface="+mn-lt"/>
              </a:rPr>
              <a:t>saying, “Would that you, even you, had known on this day the things that make for peace! But now they are hidden from your eyes.</a:t>
            </a:r>
            <a:r>
              <a:rPr lang="en-US" dirty="0">
                <a:effectLst>
                  <a:outerShdw blurRad="38100" dist="38100" dir="2700000" algn="tl">
                    <a:srgbClr val="000000">
                      <a:alpha val="43137"/>
                    </a:srgbClr>
                  </a:outerShdw>
                </a:effectLst>
                <a:latin typeface="+mn-lt"/>
              </a:rPr>
              <a:t>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Luke 19:41-42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67349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1037</TotalTime>
  <Words>47</Words>
  <Application>Microsoft Office PowerPoint</Application>
  <PresentationFormat>Widescreen</PresentationFormat>
  <Paragraphs>14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13 Now when Jesus came into the district of Caesarea Philippi, he asked his disciples, “Who do people say that the Son of Man is?” 14 And they said, “Some say John the Baptist, others say Elijah, and others Jeremiah or one of the prophets.”  Matthew 16:13-14 ESV</vt:lpstr>
      <vt:lpstr>After this Jesus went about in Galilee. He would not go about in Judea, because the Jews were seeking to kill him. 2 Now the Jews' Feast of Booths was at hand. 3 So his brothers said to him, “Leave here and go to Judea, that your disciples also may see the works you are doing. 4 For no one works in secret if he seeks to be known openly. If you do these things, show yourself to the world.” 5 For not even his brothers believed in him. 6 Jesus said to them, “My time has not yet come…  John 7:1-6a ESV</vt:lpstr>
      <vt:lpstr>12 The next day the large crowd that had come to the feast heard that Jesus was coming to Jerusalem. 13 So they took branches of palm trees and went out to meet him, crying out, “Hosanna! Blessed is he who comes in the name of the Lord, even the King of Israel!” 14 And Jesus found a young donkey and sat on it, just as it is written, 15 “Fear not, daughter of Zion; behold, your king is coming, sitting on a donkey's colt!”  16 His disciples did not understand these things at first, but when Jesus was glorified, then they remembered that these things had been written about him and had been done to him.   John 12:12-16 ESV</vt:lpstr>
      <vt:lpstr>12 The next day the large crowd that had come to the feast heard that Jesus was coming to Jerusalem. 13 So they took branches of palm trees and went out to meet him, crying out, “Hosanna! Blessed is he who comes in the name of the Lord, even the King of Israel!” 14 And Jesus found a young donkey and sat on it, just as it is written, 15 “Fear not, daughter of Zion; behold, your king is coming, sitting on a donkey's colt!”  16 His disciples did not understand these things at first, but when Jesus was glorified, then they remembered that these things had been written about him and had been done to him.   John 12:12-16 ESV</vt:lpstr>
      <vt:lpstr>40 And you shall take on the first day the fruit of splendid trees, branches of palm trees and boughs of leafy trees and willows of the brook, and you shall rejoice before the Lord your God seven days.   Leviticus 23:40 ESV</vt:lpstr>
      <vt:lpstr>PowerPoint Presentation</vt:lpstr>
      <vt:lpstr>12 The next day the large crowd that had come to the feast heard that Jesus was coming to Jerusalem. 13 So they took branches of palm trees and went out to meet him, crying out, “Hosanna! Blessed is he who comes in the name of the Lord, even the King of Israel!” 14 And Jesus found a young donkey and sat on it, just as it is written, 15 “Fear not, daughter of Zion; behold, your king is coming, sitting on a donkey's colt!”  16 His disciples did not understand these things at first, but when Jesus was glorified, then they remembered that these things had been written about him and had been done to him.   John 12:12-16 ESV</vt:lpstr>
      <vt:lpstr>19 Open to me the gates of righteousness, that I may enter through them and give thanks to the Lord.  20 This is the gate of the Lord; the righteous shall enter through it.  21 I thank you that you have answered me and have become my salvation.  22 The stone that the builders rejected has become the cornerstone.  23 This is the Lord's doing; it is marvelous in our eyes.  24 This is the day that the Lord has made; let us rejoice and be glad in it.    25 Save us, we pray, O Lord!  O Lord, we pray, give us success!  26 Blessed is he who comes in the name of the Lord!  We bless you from the house of the Lord.  27 The Lord is God, and he has made his light to shine upon us.  Psalm 118:19-27a ESV</vt:lpstr>
      <vt:lpstr>9 And those who went before and those who followed were shouting, “Hosanna! Blessed is he who comes in the name of the Lord! 10 Blessed is the coming kingdom of our father David! Hosanna in the highest!”  Mark 11:9-10 ESV</vt:lpstr>
      <vt:lpstr>12 When your days are fulfilled and you lie down with your fathers, I will raise up your offspring after you, who shall come from your body, and I will establish his kingdom. 13 He shall build a house for my name, and I will establish the throne of his kingdom forever. 14 I will be to him a father, and he shall be to me a son. When he commits iniquity, I will discipline him with the rod of men, with the stripes of the sons of men, 15 but my steadfast love will not depart from him, as I took it from Saul, whom I put away from before you. 16 And your house and your kingdom shall be made sure forever before me.  Your throne shall be established forever.’” 17 In accordance with all these words, and in accordance with all this vision, Nathan spoke to David.  2 Samuel 7:12-17 ESV</vt:lpstr>
      <vt:lpstr>25 Save us, we pray, O Lord! O Lord, we pray, give us success!  26 Blessed is he who comes in the name of the Lord!  We bless you from the house of the Lord.  27 The Lord is God, and he has made his light to shine upon us.  Bind the festal sacrifice with cords, up to the horns of the altar!  Psalm 118:25-27 ESV</vt:lpstr>
      <vt:lpstr>41 And when he drew near and saw the city, he wept over it, 42 saying, “Would that you, even you, had known on this day the things that make for peace! But now they are hidden from your eyes.   Luke 19:41-42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6</cp:revision>
  <dcterms:created xsi:type="dcterms:W3CDTF">2018-03-24T17:43:38Z</dcterms:created>
  <dcterms:modified xsi:type="dcterms:W3CDTF">2018-03-25T11:01:28Z</dcterms:modified>
</cp:coreProperties>
</file>