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6" r:id="rId3"/>
    <p:sldId id="292" r:id="rId4"/>
    <p:sldId id="294" r:id="rId5"/>
    <p:sldId id="295" r:id="rId6"/>
    <p:sldId id="299" r:id="rId7"/>
    <p:sldId id="30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10/9/2016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10/9/2016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10/9/2016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10/9/2016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10/9/2016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10/9/2016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10/9/2016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10/9/2016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10/9/2016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10" y="2799233"/>
            <a:ext cx="8914595" cy="1325563"/>
          </a:xfrm>
        </p:spPr>
        <p:txBody>
          <a:bodyPr>
            <a:noAutofit/>
          </a:bodyPr>
          <a:lstStyle/>
          <a:p>
            <a:pPr algn="ctr"/>
            <a:r>
              <a:rPr lang="en-US" sz="2400" b="1" dirty="0">
                <a:effectLst>
                  <a:outerShdw blurRad="38100" dist="38100" dir="2700000" algn="tl">
                    <a:srgbClr val="000000">
                      <a:alpha val="43137"/>
                    </a:srgbClr>
                  </a:outerShdw>
                </a:effectLst>
                <a:latin typeface="+mn-lt"/>
              </a:rPr>
              <a:t>Therefore, while the promise of entering his rest still stands, let us fear lest any of you should seem to have failed to reach it. </a:t>
            </a:r>
            <a:r>
              <a:rPr lang="en-US" sz="2400" b="1" baseline="30000" dirty="0">
                <a:effectLst>
                  <a:outerShdw blurRad="38100" dist="38100" dir="2700000" algn="tl">
                    <a:srgbClr val="000000">
                      <a:alpha val="43137"/>
                    </a:srgbClr>
                  </a:outerShdw>
                </a:effectLst>
                <a:latin typeface="+mn-lt"/>
              </a:rPr>
              <a:t>2 </a:t>
            </a:r>
            <a:r>
              <a:rPr lang="en-US" sz="2400" b="1" dirty="0">
                <a:effectLst>
                  <a:outerShdw blurRad="38100" dist="38100" dir="2700000" algn="tl">
                    <a:srgbClr val="000000">
                      <a:alpha val="43137"/>
                    </a:srgbClr>
                  </a:outerShdw>
                </a:effectLst>
                <a:latin typeface="+mn-lt"/>
              </a:rPr>
              <a:t>For good news came to us just as to them, but the message they heard did not benefit them, because they were not united by faith with those who listened.</a:t>
            </a:r>
            <a:r>
              <a:rPr lang="en-US" sz="2400" b="1" baseline="30000" dirty="0">
                <a:effectLst>
                  <a:outerShdw blurRad="38100" dist="38100" dir="2700000" algn="tl">
                    <a:srgbClr val="000000">
                      <a:alpha val="43137"/>
                    </a:srgbClr>
                  </a:outerShdw>
                </a:effectLst>
                <a:latin typeface="+mn-lt"/>
              </a:rPr>
              <a:t>  3 </a:t>
            </a:r>
            <a:r>
              <a:rPr lang="en-US" sz="2400" b="1" dirty="0">
                <a:effectLst>
                  <a:outerShdw blurRad="38100" dist="38100" dir="2700000" algn="tl">
                    <a:srgbClr val="000000">
                      <a:alpha val="43137"/>
                    </a:srgbClr>
                  </a:outerShdw>
                </a:effectLst>
                <a:latin typeface="+mn-lt"/>
              </a:rPr>
              <a:t>For we who have believed enter that rest, as he has said, “As I swore in my wrath, ‘They shall not enter my rest,’” although his works were finished from the foundation of the world. </a:t>
            </a:r>
            <a:r>
              <a:rPr lang="en-US" sz="2400" b="1" baseline="30000" dirty="0">
                <a:effectLst>
                  <a:outerShdw blurRad="38100" dist="38100" dir="2700000" algn="tl">
                    <a:srgbClr val="000000">
                      <a:alpha val="43137"/>
                    </a:srgbClr>
                  </a:outerShdw>
                </a:effectLst>
                <a:latin typeface="+mn-lt"/>
              </a:rPr>
              <a:t>4 </a:t>
            </a:r>
            <a:r>
              <a:rPr lang="en-US" sz="2400" b="1" dirty="0">
                <a:effectLst>
                  <a:outerShdw blurRad="38100" dist="38100" dir="2700000" algn="tl">
                    <a:srgbClr val="000000">
                      <a:alpha val="43137"/>
                    </a:srgbClr>
                  </a:outerShdw>
                </a:effectLst>
                <a:latin typeface="+mn-lt"/>
              </a:rPr>
              <a:t>For he has somewhere spoken of the seventh day in this way: “And God rested on the seventh day from all his works.” </a:t>
            </a:r>
            <a:r>
              <a:rPr lang="en-US" sz="2400" b="1" baseline="30000" dirty="0">
                <a:effectLst>
                  <a:outerShdw blurRad="38100" dist="38100" dir="2700000" algn="tl">
                    <a:srgbClr val="000000">
                      <a:alpha val="43137"/>
                    </a:srgbClr>
                  </a:outerShdw>
                </a:effectLst>
                <a:latin typeface="+mn-lt"/>
              </a:rPr>
              <a:t>5 </a:t>
            </a:r>
            <a:r>
              <a:rPr lang="en-US" sz="2400" b="1" dirty="0">
                <a:effectLst>
                  <a:outerShdw blurRad="38100" dist="38100" dir="2700000" algn="tl">
                    <a:srgbClr val="000000">
                      <a:alpha val="43137"/>
                    </a:srgbClr>
                  </a:outerShdw>
                </a:effectLst>
                <a:latin typeface="+mn-lt"/>
              </a:rPr>
              <a:t>And again in this passage he said, “They shall not enter my rest.”  </a:t>
            </a:r>
            <a:r>
              <a:rPr lang="en-US" sz="2400" b="1" baseline="30000" dirty="0">
                <a:effectLst>
                  <a:outerShdw blurRad="38100" dist="38100" dir="2700000" algn="tl">
                    <a:srgbClr val="000000">
                      <a:alpha val="43137"/>
                    </a:srgbClr>
                  </a:outerShdw>
                </a:effectLst>
                <a:latin typeface="+mn-lt"/>
              </a:rPr>
              <a:t>6 </a:t>
            </a:r>
            <a:r>
              <a:rPr lang="en-US" sz="2400" b="1" dirty="0">
                <a:effectLst>
                  <a:outerShdw blurRad="38100" dist="38100" dir="2700000" algn="tl">
                    <a:srgbClr val="000000">
                      <a:alpha val="43137"/>
                    </a:srgbClr>
                  </a:outerShdw>
                </a:effectLst>
                <a:latin typeface="+mn-lt"/>
              </a:rPr>
              <a:t>Since therefore it remains for some to enter it, and those who formerly received the good news failed to enter because of disobedience, </a:t>
            </a:r>
            <a:r>
              <a:rPr lang="en-US" sz="2400" b="1" baseline="30000" dirty="0">
                <a:effectLst>
                  <a:outerShdw blurRad="38100" dist="38100" dir="2700000" algn="tl">
                    <a:srgbClr val="000000">
                      <a:alpha val="43137"/>
                    </a:srgbClr>
                  </a:outerShdw>
                </a:effectLst>
                <a:latin typeface="+mn-lt"/>
              </a:rPr>
              <a:t>7 </a:t>
            </a:r>
            <a:r>
              <a:rPr lang="en-US" sz="2400" b="1" dirty="0">
                <a:effectLst>
                  <a:outerShdw blurRad="38100" dist="38100" dir="2700000" algn="tl">
                    <a:srgbClr val="000000">
                      <a:alpha val="43137"/>
                    </a:srgbClr>
                  </a:outerShdw>
                </a:effectLst>
                <a:latin typeface="+mn-lt"/>
              </a:rPr>
              <a:t>again he appoints a certain day, “Today,” saying through David so long afterward, in the words already quoted, “Today, if you hear his voice, do not harden your hearts.”  </a:t>
            </a:r>
            <a:r>
              <a:rPr lang="en-US" sz="2400" b="1" baseline="30000" dirty="0">
                <a:effectLst>
                  <a:outerShdw blurRad="38100" dist="38100" dir="2700000" algn="tl">
                    <a:srgbClr val="000000">
                      <a:alpha val="43137"/>
                    </a:srgbClr>
                  </a:outerShdw>
                </a:effectLst>
                <a:latin typeface="+mn-lt"/>
              </a:rPr>
              <a:t>8 </a:t>
            </a:r>
            <a:r>
              <a:rPr lang="en-US" sz="2400" b="1" dirty="0">
                <a:effectLst>
                  <a:outerShdw blurRad="38100" dist="38100" dir="2700000" algn="tl">
                    <a:srgbClr val="000000">
                      <a:alpha val="43137"/>
                    </a:srgbClr>
                  </a:outerShdw>
                </a:effectLst>
                <a:latin typeface="+mn-lt"/>
              </a:rPr>
              <a:t>For if Joshua had given them rest, God</a:t>
            </a:r>
            <a:r>
              <a:rPr lang="en-US" sz="2400" b="1" baseline="30000" dirty="0">
                <a:effectLst>
                  <a:outerShdw blurRad="38100" dist="38100" dir="2700000" algn="tl">
                    <a:srgbClr val="000000">
                      <a:alpha val="43137"/>
                    </a:srgbClr>
                  </a:outerShdw>
                </a:effectLst>
                <a:latin typeface="+mn-lt"/>
              </a:rPr>
              <a:t> </a:t>
            </a:r>
            <a:r>
              <a:rPr lang="en-US" sz="2400" b="1" dirty="0">
                <a:effectLst>
                  <a:outerShdw blurRad="38100" dist="38100" dir="2700000" algn="tl">
                    <a:srgbClr val="000000">
                      <a:alpha val="43137"/>
                    </a:srgbClr>
                  </a:outerShdw>
                </a:effectLst>
                <a:latin typeface="+mn-lt"/>
              </a:rPr>
              <a:t>would not have spoken of another day later on. </a:t>
            </a:r>
            <a:r>
              <a:rPr lang="en-US" sz="2400" b="1" baseline="30000" dirty="0">
                <a:effectLst>
                  <a:outerShdw blurRad="38100" dist="38100" dir="2700000" algn="tl">
                    <a:srgbClr val="000000">
                      <a:alpha val="43137"/>
                    </a:srgbClr>
                  </a:outerShdw>
                </a:effectLst>
                <a:latin typeface="+mn-lt"/>
              </a:rPr>
              <a:t>9 </a:t>
            </a:r>
            <a:r>
              <a:rPr lang="en-US" sz="2400" b="1" dirty="0">
                <a:effectLst>
                  <a:outerShdw blurRad="38100" dist="38100" dir="2700000" algn="tl">
                    <a:srgbClr val="000000">
                      <a:alpha val="43137"/>
                    </a:srgbClr>
                  </a:outerShdw>
                </a:effectLst>
                <a:latin typeface="+mn-lt"/>
              </a:rPr>
              <a:t>So then, there remains a Sabbath rest for the people of God, </a:t>
            </a:r>
            <a:r>
              <a:rPr lang="en-US" sz="2400" b="1" baseline="30000" dirty="0">
                <a:effectLst>
                  <a:outerShdw blurRad="38100" dist="38100" dir="2700000" algn="tl">
                    <a:srgbClr val="000000">
                      <a:alpha val="43137"/>
                    </a:srgbClr>
                  </a:outerShdw>
                </a:effectLst>
                <a:latin typeface="+mn-lt"/>
              </a:rPr>
              <a:t>10 </a:t>
            </a:r>
            <a:r>
              <a:rPr lang="en-US" sz="2400" b="1" dirty="0">
                <a:effectLst>
                  <a:outerShdw blurRad="38100" dist="38100" dir="2700000" algn="tl">
                    <a:srgbClr val="000000">
                      <a:alpha val="43137"/>
                    </a:srgbClr>
                  </a:outerShdw>
                </a:effectLst>
                <a:latin typeface="+mn-lt"/>
              </a:rPr>
              <a:t>for whoever has entered God's rest has also rested from his works as God did from his. </a:t>
            </a:r>
            <a:r>
              <a:rPr lang="en-US" sz="2400" b="1" baseline="30000" dirty="0">
                <a:effectLst>
                  <a:outerShdw blurRad="38100" dist="38100" dir="2700000" algn="tl">
                    <a:srgbClr val="000000">
                      <a:alpha val="43137"/>
                    </a:srgbClr>
                  </a:outerShdw>
                </a:effectLst>
                <a:latin typeface="+mn-lt"/>
              </a:rPr>
              <a:t>11 </a:t>
            </a:r>
            <a:r>
              <a:rPr lang="en-US" sz="2400" b="1" dirty="0">
                <a:effectLst>
                  <a:outerShdw blurRad="38100" dist="38100" dir="2700000" algn="tl">
                    <a:srgbClr val="000000">
                      <a:alpha val="43137"/>
                    </a:srgbClr>
                  </a:outerShdw>
                </a:effectLst>
                <a:latin typeface="+mn-lt"/>
              </a:rPr>
              <a:t>Let us therefore strive to enter that rest, so that no one may fall by the same sort of disobedience</a:t>
            </a:r>
            <a:r>
              <a:rPr lang="en-US" sz="2400" b="1" dirty="0" smtClean="0">
                <a:effectLst>
                  <a:outerShdw blurRad="38100" dist="38100" dir="2700000" algn="tl">
                    <a:srgbClr val="000000">
                      <a:alpha val="43137"/>
                    </a:srgbClr>
                  </a:outerShdw>
                </a:effectLst>
                <a:latin typeface="+mn-lt"/>
              </a:rPr>
              <a:t>.</a:t>
            </a:r>
            <a:r>
              <a:rPr lang="en-US" sz="2400" dirty="0" smtClean="0">
                <a:effectLst>
                  <a:outerShdw blurRad="38100" dist="38100" dir="2700000" algn="tl">
                    <a:srgbClr val="000000">
                      <a:alpha val="43137"/>
                    </a:srgbClr>
                  </a:outerShdw>
                </a:effectLst>
                <a:latin typeface="+mn-lt"/>
              </a:rPr>
              <a:t/>
            </a:r>
            <a:br>
              <a:rPr lang="en-US" sz="2400" dirty="0" smtClean="0">
                <a:effectLst>
                  <a:outerShdw blurRad="38100" dist="38100" dir="2700000" algn="tl">
                    <a:srgbClr val="000000">
                      <a:alpha val="43137"/>
                    </a:srgbClr>
                  </a:outerShdw>
                </a:effectLst>
                <a:latin typeface="+mn-lt"/>
              </a:rPr>
            </a:br>
            <a:r>
              <a:rPr lang="en-US" sz="1200" b="1" dirty="0" smtClean="0">
                <a:effectLst>
                  <a:outerShdw blurRad="38100" dist="38100" dir="2700000" algn="tl">
                    <a:srgbClr val="000000">
                      <a:alpha val="43137"/>
                    </a:srgbClr>
                  </a:outerShdw>
                </a:effectLst>
                <a:latin typeface="+mn-lt"/>
              </a:rPr>
              <a:t> </a:t>
            </a:r>
            <a:endParaRPr lang="en-US" sz="1800" b="1" dirty="0">
              <a:effectLst>
                <a:outerShdw blurRad="38100" dist="38100" dir="2700000" algn="tl">
                  <a:srgbClr val="000000">
                    <a:alpha val="43137"/>
                  </a:srgbClr>
                </a:outerShdw>
              </a:effectLst>
              <a:latin typeface="+mn-lt"/>
            </a:endParaRPr>
          </a:p>
        </p:txBody>
      </p:sp>
      <p:sp>
        <p:nvSpPr>
          <p:cNvPr id="3" name="TextBox 2"/>
          <p:cNvSpPr txBox="1"/>
          <p:nvPr/>
        </p:nvSpPr>
        <p:spPr>
          <a:xfrm>
            <a:off x="6903075" y="6488668"/>
            <a:ext cx="2331076" cy="369332"/>
          </a:xfrm>
          <a:prstGeom prst="rect">
            <a:avLst/>
          </a:prstGeom>
          <a:noFill/>
        </p:spPr>
        <p:txBody>
          <a:bodyPr wrap="square" rtlCol="0">
            <a:spAutoFit/>
          </a:bodyPr>
          <a:lstStyle/>
          <a:p>
            <a:r>
              <a:rPr lang="en-US" b="1" dirty="0">
                <a:effectLst>
                  <a:outerShdw blurRad="38100" dist="38100" dir="2700000" algn="tl">
                    <a:srgbClr val="000000">
                      <a:alpha val="43137"/>
                    </a:srgbClr>
                  </a:outerShdw>
                </a:effectLst>
              </a:rPr>
              <a:t>Hebrews </a:t>
            </a:r>
            <a:r>
              <a:rPr lang="en-US" b="1" dirty="0" smtClean="0">
                <a:effectLst>
                  <a:outerShdw blurRad="38100" dist="38100" dir="2700000" algn="tl">
                    <a:srgbClr val="000000">
                      <a:alpha val="43137"/>
                    </a:srgbClr>
                  </a:outerShdw>
                </a:effectLst>
              </a:rPr>
              <a:t>4:1-11 </a:t>
            </a:r>
            <a:r>
              <a:rPr lang="en-US" b="1" dirty="0">
                <a:effectLst>
                  <a:outerShdw blurRad="38100" dist="38100" dir="2700000" algn="tl">
                    <a:srgbClr val="000000">
                      <a:alpha val="43137"/>
                    </a:srgbClr>
                  </a:outerShdw>
                </a:effectLst>
              </a:rPr>
              <a:t>ESV</a:t>
            </a:r>
            <a:endParaRPr lang="en-US" dirty="0"/>
          </a:p>
        </p:txBody>
      </p:sp>
    </p:spTree>
    <p:extLst>
      <p:ext uri="{BB962C8B-B14F-4D97-AF65-F5344CB8AC3E}">
        <p14:creationId xmlns:p14="http://schemas.microsoft.com/office/powerpoint/2010/main" val="203756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0" y="2142409"/>
            <a:ext cx="8448540" cy="1325563"/>
          </a:xfrm>
        </p:spPr>
        <p:txBody>
          <a:bodyPr>
            <a:noAutofit/>
          </a:bodyPr>
          <a:lstStyle/>
          <a:p>
            <a:pPr algn="ctr"/>
            <a:r>
              <a:rPr lang="en-US" sz="3600" b="1" baseline="30000" dirty="0" smtClean="0">
                <a:effectLst>
                  <a:outerShdw blurRad="38100" dist="38100" dir="2700000" algn="tl">
                    <a:srgbClr val="000000">
                      <a:alpha val="43137"/>
                    </a:srgbClr>
                  </a:outerShdw>
                </a:effectLst>
                <a:latin typeface="+mn-lt"/>
              </a:rPr>
              <a:t>17 </a:t>
            </a:r>
            <a:r>
              <a:rPr lang="en-US" sz="3600" b="1" dirty="0" smtClean="0">
                <a:effectLst>
                  <a:outerShdw blurRad="38100" dist="38100" dir="2700000" algn="tl">
                    <a:srgbClr val="000000">
                      <a:alpha val="43137"/>
                    </a:srgbClr>
                  </a:outerShdw>
                </a:effectLst>
                <a:latin typeface="+mn-lt"/>
              </a:rPr>
              <a:t>And with whom was he provoked for forty years? Was it not with those who sinned, whose bodies fell in the wilderness? </a:t>
            </a:r>
            <a:r>
              <a:rPr lang="en-US" sz="3600" b="1" baseline="30000" dirty="0" smtClean="0">
                <a:effectLst>
                  <a:outerShdw blurRad="38100" dist="38100" dir="2700000" algn="tl">
                    <a:srgbClr val="000000">
                      <a:alpha val="43137"/>
                    </a:srgbClr>
                  </a:outerShdw>
                </a:effectLst>
                <a:latin typeface="+mn-lt"/>
              </a:rPr>
              <a:t>18 </a:t>
            </a:r>
            <a:r>
              <a:rPr lang="en-US" sz="3600" b="1" dirty="0" smtClean="0">
                <a:effectLst>
                  <a:outerShdw blurRad="38100" dist="38100" dir="2700000" algn="tl">
                    <a:srgbClr val="000000">
                      <a:alpha val="43137"/>
                    </a:srgbClr>
                  </a:outerShdw>
                </a:effectLst>
                <a:latin typeface="+mn-lt"/>
              </a:rPr>
              <a:t>And to whom did he swear that they would not enter his rest, but to those who were disobedient? </a:t>
            </a:r>
            <a:r>
              <a:rPr lang="en-US" sz="3600" b="1" baseline="30000" dirty="0" smtClean="0">
                <a:effectLst>
                  <a:outerShdw blurRad="38100" dist="38100" dir="2700000" algn="tl">
                    <a:srgbClr val="000000">
                      <a:alpha val="43137"/>
                    </a:srgbClr>
                  </a:outerShdw>
                </a:effectLst>
                <a:latin typeface="+mn-lt"/>
              </a:rPr>
              <a:t>19 </a:t>
            </a:r>
            <a:r>
              <a:rPr lang="en-US" sz="3600" b="1" dirty="0" smtClean="0">
                <a:effectLst>
                  <a:outerShdw blurRad="38100" dist="38100" dir="2700000" algn="tl">
                    <a:srgbClr val="000000">
                      <a:alpha val="43137"/>
                    </a:srgbClr>
                  </a:outerShdw>
                </a:effectLst>
                <a:latin typeface="+mn-lt"/>
              </a:rPr>
              <a:t>So we see that they were unable to enter because of unbelief.</a:t>
            </a:r>
            <a:r>
              <a:rPr lang="en-US" sz="3600" b="1" dirty="0" smtClean="0">
                <a:effectLst>
                  <a:outerShdw blurRad="38100" dist="38100" dir="2700000" algn="tl">
                    <a:srgbClr val="000000">
                      <a:alpha val="43137"/>
                    </a:srgbClr>
                  </a:outerShdw>
                </a:effectLst>
                <a:latin typeface="+mn-lt"/>
              </a:rPr>
              <a:t> </a:t>
            </a:r>
            <a:r>
              <a:rPr lang="en-US" sz="3600" dirty="0" smtClean="0">
                <a:effectLst>
                  <a:outerShdw blurRad="38100" dist="38100" dir="2700000" algn="tl">
                    <a:srgbClr val="000000">
                      <a:alpha val="43137"/>
                    </a:srgbClr>
                  </a:outerShdw>
                </a:effectLst>
                <a:latin typeface="+mn-lt"/>
              </a:rPr>
              <a:t/>
            </a:r>
            <a:br>
              <a:rPr lang="en-US" sz="3600" dirty="0" smtClean="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3:17-19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1536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0" y="1343920"/>
            <a:ext cx="8448540"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2 </a:t>
            </a:r>
            <a:r>
              <a:rPr lang="en-US" sz="3600" b="1" dirty="0">
                <a:effectLst>
                  <a:outerShdw blurRad="38100" dist="38100" dir="2700000" algn="tl">
                    <a:srgbClr val="000000">
                      <a:alpha val="43137"/>
                    </a:srgbClr>
                  </a:outerShdw>
                </a:effectLst>
                <a:latin typeface="+mn-lt"/>
              </a:rPr>
              <a:t>For good news came to us just as to them, but the message they heard did not benefit them, because they were not united by faith with those who listened.</a:t>
            </a:r>
            <a:br>
              <a:rPr lang="en-US" sz="3600" b="1"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4:2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41120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970" y="1434074"/>
            <a:ext cx="8448540"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2 </a:t>
            </a:r>
            <a:r>
              <a:rPr lang="en-US" sz="3600" b="1" dirty="0">
                <a:effectLst>
                  <a:outerShdw blurRad="38100" dist="38100" dir="2700000" algn="tl">
                    <a:srgbClr val="000000">
                      <a:alpha val="43137"/>
                    </a:srgbClr>
                  </a:outerShdw>
                </a:effectLst>
                <a:latin typeface="+mn-lt"/>
              </a:rPr>
              <a:t>For he says, “In a favorable time I listened to you, and in a day of salvation I have helped you.”  Behold, now is the favorable time; behold, now is the day of salvation.</a:t>
            </a:r>
            <a:br>
              <a:rPr lang="en-US" sz="3600" b="1"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2 Corinthians 6:2ESV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0402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0" y="1343920"/>
            <a:ext cx="8448540"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8 </a:t>
            </a:r>
            <a:r>
              <a:rPr lang="en-US" sz="3600" b="1" dirty="0">
                <a:effectLst>
                  <a:outerShdw blurRad="38100" dist="38100" dir="2700000" algn="tl">
                    <a:srgbClr val="000000">
                      <a:alpha val="43137"/>
                    </a:srgbClr>
                  </a:outerShdw>
                </a:effectLst>
                <a:latin typeface="+mn-lt"/>
              </a:rPr>
              <a:t>For by grace you have been saved through faith. And this is not your own doing; it is the gift of God, </a:t>
            </a:r>
            <a:r>
              <a:rPr lang="en-US" sz="3600" b="1" baseline="30000" dirty="0">
                <a:effectLst>
                  <a:outerShdw blurRad="38100" dist="38100" dir="2700000" algn="tl">
                    <a:srgbClr val="000000">
                      <a:alpha val="43137"/>
                    </a:srgbClr>
                  </a:outerShdw>
                </a:effectLst>
                <a:latin typeface="+mn-lt"/>
              </a:rPr>
              <a:t>9 </a:t>
            </a:r>
            <a:r>
              <a:rPr lang="en-US" sz="3600" b="1" dirty="0">
                <a:effectLst>
                  <a:outerShdw blurRad="38100" dist="38100" dir="2700000" algn="tl">
                    <a:srgbClr val="000000">
                      <a:alpha val="43137"/>
                    </a:srgbClr>
                  </a:outerShdw>
                </a:effectLst>
                <a:latin typeface="+mn-lt"/>
              </a:rPr>
              <a:t>not a result of works, so that no one may boast.</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Ephesians 2:8-9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196735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639" y="1691650"/>
            <a:ext cx="8448540"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28 </a:t>
            </a:r>
            <a:r>
              <a:rPr lang="en-US" sz="3600" b="1" dirty="0">
                <a:effectLst>
                  <a:outerShdw blurRad="38100" dist="38100" dir="2700000" algn="tl">
                    <a:srgbClr val="000000">
                      <a:alpha val="43137"/>
                    </a:srgbClr>
                  </a:outerShdw>
                </a:effectLst>
                <a:latin typeface="+mn-lt"/>
              </a:rPr>
              <a:t>Come to me, all who labor and are heavy laden, and I will give you rest. </a:t>
            </a:r>
            <a:r>
              <a:rPr lang="en-US" sz="3600" b="1" baseline="30000" dirty="0">
                <a:effectLst>
                  <a:outerShdw blurRad="38100" dist="38100" dir="2700000" algn="tl">
                    <a:srgbClr val="000000">
                      <a:alpha val="43137"/>
                    </a:srgbClr>
                  </a:outerShdw>
                </a:effectLst>
                <a:latin typeface="+mn-lt"/>
              </a:rPr>
              <a:t>29 </a:t>
            </a:r>
            <a:r>
              <a:rPr lang="en-US" sz="3600" b="1" dirty="0">
                <a:effectLst>
                  <a:outerShdw blurRad="38100" dist="38100" dir="2700000" algn="tl">
                    <a:srgbClr val="000000">
                      <a:alpha val="43137"/>
                    </a:srgbClr>
                  </a:outerShdw>
                </a:effectLst>
                <a:latin typeface="+mn-lt"/>
              </a:rPr>
              <a:t>Take my yoke upon you, and learn from me, for I am gentle and lowly in heart, and you will find rest for your souls. </a:t>
            </a:r>
            <a:r>
              <a:rPr lang="en-US" sz="3600" b="1" baseline="30000" dirty="0">
                <a:effectLst>
                  <a:outerShdw blurRad="38100" dist="38100" dir="2700000" algn="tl">
                    <a:srgbClr val="000000">
                      <a:alpha val="43137"/>
                    </a:srgbClr>
                  </a:outerShdw>
                </a:effectLst>
                <a:latin typeface="+mn-lt"/>
              </a:rPr>
              <a:t>30 </a:t>
            </a:r>
            <a:r>
              <a:rPr lang="en-US" sz="3600" b="1" dirty="0">
                <a:effectLst>
                  <a:outerShdw blurRad="38100" dist="38100" dir="2700000" algn="tl">
                    <a:srgbClr val="000000">
                      <a:alpha val="43137"/>
                    </a:srgbClr>
                  </a:outerShdw>
                </a:effectLst>
                <a:latin typeface="+mn-lt"/>
              </a:rPr>
              <a:t>For my yoke is easy, and my burden is light</a:t>
            </a:r>
            <a:r>
              <a:rPr lang="en-US" sz="3600" b="1" dirty="0" smtClean="0">
                <a:effectLst>
                  <a:outerShdw blurRad="38100" dist="38100" dir="2700000" algn="tl">
                    <a:srgbClr val="000000">
                      <a:alpha val="43137"/>
                    </a:srgbClr>
                  </a:outerShdw>
                </a:effectLst>
                <a:latin typeface="+mn-lt"/>
              </a:rPr>
              <a:t>.”</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Matthew 11:28-30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59384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241</TotalTime>
  <Words>29</Words>
  <Application>Microsoft Office PowerPoint</Application>
  <PresentationFormat>On-screen Show (4:3)</PresentationFormat>
  <Paragraphs>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Therefore, while the promise of entering his rest still stands, let us fear lest any of you should seem to have failed to reach it. 2 For good news came to us just as to them, but the message they heard did not benefit them, because they were not united by faith with those who listened.  3 For we who have believed enter that rest, as he has said, “As I swore in my wrath, ‘They shall not enter my rest,’” although his works were finished from the foundation of the world. 4 For he has somewhere spoken of the seventh day in this way: “And God rested on the seventh day from all his works.” 5 And again in this passage he said, “They shall not enter my rest.”  6 Since therefore it remains for some to enter it, and those who formerly received the good news failed to enter because of disobedience, 7 again he appoints a certain day, “Today,” saying through David so long afterward, in the words already quoted, “Today, if you hear his voice, do not harden your hearts.”  8 For if Joshua had given them rest, God would not have spoken of another day later on. 9 So then, there remains a Sabbath rest for the people of God, 10 for whoever has entered God's rest has also rested from his works as God did from his. 11 Let us therefore strive to enter that rest, so that no one may fall by the same sort of disobedience.  </vt:lpstr>
      <vt:lpstr>17 And with whom was he provoked for forty years? Was it not with those who sinned, whose bodies fell in the wilderness? 18 And to whom did he swear that they would not enter his rest, but to those who were disobedient? 19 So we see that they were unable to enter because of unbelief.   Hebrews 3:17-19 ESV</vt:lpstr>
      <vt:lpstr>2 For good news came to us just as to them, but the message they heard did not benefit them, because they were not united by faith with those who listened.  Hebrews 4:2 ESV</vt:lpstr>
      <vt:lpstr>2 For he says, “In a favorable time I listened to you, and in a day of salvation I have helped you.”  Behold, now is the favorable time; behold, now is the day of salvation.  2 Corinthians 6:2ESV</vt:lpstr>
      <vt:lpstr>8 For by grace you have been saved through faith. And this is not your own doing; it is the gift of God, 9 not a result of works, so that no one may boast.  Ephesians 2:8-9 ESV</vt:lpstr>
      <vt:lpstr>28 Come to me, all who labor and are heavy laden, and I will give you rest. 29 Take my yoke upon you, and learn from me, for I am gentle and lowly in heart, and you will find rest for your souls. 30 For my yoke is easy, and my burden is light.”  Matthew 11:28-30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35</cp:revision>
  <dcterms:created xsi:type="dcterms:W3CDTF">2016-05-15T10:01:02Z</dcterms:created>
  <dcterms:modified xsi:type="dcterms:W3CDTF">2016-10-09T09:51:15Z</dcterms:modified>
</cp:coreProperties>
</file>