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41" r:id="rId2"/>
    <p:sldId id="448" r:id="rId3"/>
    <p:sldId id="442" r:id="rId4"/>
    <p:sldId id="445" r:id="rId5"/>
    <p:sldId id="449" r:id="rId6"/>
    <p:sldId id="450" r:id="rId7"/>
    <p:sldId id="451" r:id="rId8"/>
    <p:sldId id="452" r:id="rId9"/>
    <p:sldId id="453" r:id="rId10"/>
    <p:sldId id="454" r:id="rId11"/>
    <p:sldId id="45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A6B"/>
    <a:srgbClr val="FCFCC8"/>
    <a:srgbClr val="808366"/>
    <a:srgbClr val="E7F3F1"/>
    <a:srgbClr val="F8F8F8"/>
    <a:srgbClr val="32F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12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9/10/2017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fif"/><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2096" y="2409079"/>
            <a:ext cx="7886700" cy="1325563"/>
          </a:xfrm>
        </p:spPr>
        <p:txBody>
          <a:bodyPr>
            <a:noAutofit/>
          </a:bodyPr>
          <a:lstStyle/>
          <a:p>
            <a:pPr algn="ctr"/>
            <a:r>
              <a:rPr lang="en-US" sz="6600" dirty="0" smtClean="0">
                <a:solidFill>
                  <a:schemeClr val="bg1"/>
                </a:solidFill>
                <a:effectLst>
                  <a:glow rad="292100">
                    <a:schemeClr val="tx1">
                      <a:alpha val="43000"/>
                    </a:schemeClr>
                  </a:glow>
                </a:effectLst>
                <a:latin typeface="Mom´sTypewriter" panose="00000400000000000000" pitchFamily="2" charset="0"/>
              </a:rPr>
              <a:t>Shaken, and Stirred</a:t>
            </a:r>
            <a:endParaRPr lang="en-US" sz="6600" dirty="0">
              <a:solidFill>
                <a:schemeClr val="bg1"/>
              </a:solidFill>
              <a:effectLst>
                <a:glow rad="292100">
                  <a:schemeClr val="tx1">
                    <a:alpha val="43000"/>
                  </a:schemeClr>
                </a:glow>
              </a:effectLst>
              <a:latin typeface="Mom´sTypewriter" panose="00000400000000000000" pitchFamily="2" charset="0"/>
            </a:endParaRPr>
          </a:p>
        </p:txBody>
      </p:sp>
    </p:spTree>
    <p:extLst>
      <p:ext uri="{BB962C8B-B14F-4D97-AF65-F5344CB8AC3E}">
        <p14:creationId xmlns:p14="http://schemas.microsoft.com/office/powerpoint/2010/main" val="3689716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5764" y="-63687"/>
            <a:ext cx="2399344" cy="2183187"/>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9900" y="4759163"/>
            <a:ext cx="2525806" cy="231399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9141" y="319089"/>
            <a:ext cx="3657600" cy="27432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7409" y="-291444"/>
            <a:ext cx="3697941" cy="26387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403" y="2548313"/>
            <a:ext cx="4111211" cy="2742265"/>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3034" y="2776069"/>
            <a:ext cx="4514850" cy="2085975"/>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18268" y="5041963"/>
            <a:ext cx="2643614" cy="1748390"/>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1667" y="4781591"/>
            <a:ext cx="3340107" cy="1875599"/>
          </a:xfrm>
          <a:prstGeom prst="rect">
            <a:avLst/>
          </a:prstGeom>
        </p:spPr>
      </p:pic>
    </p:spTree>
    <p:extLst>
      <p:ext uri="{BB962C8B-B14F-4D97-AF65-F5344CB8AC3E}">
        <p14:creationId xmlns:p14="http://schemas.microsoft.com/office/powerpoint/2010/main" val="2384959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 y="2618735"/>
            <a:ext cx="8896461" cy="1325563"/>
          </a:xfrm>
        </p:spPr>
        <p:txBody>
          <a:bodyPr>
            <a:noAutofit/>
          </a:bodyPr>
          <a:lstStyle/>
          <a:p>
            <a:pPr lvl="1" algn="ctr"/>
            <a:r>
              <a:rPr lang="en-US" sz="1900" b="1" baseline="30000" dirty="0">
                <a:effectLst>
                  <a:outerShdw blurRad="38100" dist="38100" dir="2700000" algn="tl">
                    <a:srgbClr val="000000">
                      <a:alpha val="43137"/>
                    </a:srgbClr>
                  </a:outerShdw>
                </a:effectLst>
              </a:rPr>
              <a:t>18</a:t>
            </a:r>
            <a:r>
              <a:rPr lang="en-US" sz="1900" b="1" dirty="0">
                <a:effectLst>
                  <a:outerShdw blurRad="38100" dist="38100" dir="2700000" algn="tl">
                    <a:srgbClr val="000000">
                      <a:alpha val="43137"/>
                    </a:srgbClr>
                  </a:outerShdw>
                </a:effectLst>
              </a:rPr>
              <a:t> For you have not come to what may be touched, a blazing fire and darkness and gloom and a tempest </a:t>
            </a:r>
            <a:r>
              <a:rPr lang="en-US" sz="1900" b="1" baseline="30000" dirty="0">
                <a:effectLst>
                  <a:outerShdw blurRad="38100" dist="38100" dir="2700000" algn="tl">
                    <a:srgbClr val="000000">
                      <a:alpha val="43137"/>
                    </a:srgbClr>
                  </a:outerShdw>
                </a:effectLst>
              </a:rPr>
              <a:t>19</a:t>
            </a:r>
            <a:r>
              <a:rPr lang="en-US" sz="1900" b="1" dirty="0">
                <a:effectLst>
                  <a:outerShdw blurRad="38100" dist="38100" dir="2700000" algn="tl">
                    <a:srgbClr val="000000">
                      <a:alpha val="43137"/>
                    </a:srgbClr>
                  </a:outerShdw>
                </a:effectLst>
              </a:rPr>
              <a:t> and the sound of a trumpet and a voice whose words made the hearers beg that no further messages be spoken to them. </a:t>
            </a:r>
            <a:r>
              <a:rPr lang="en-US" sz="1900" b="1" baseline="30000" dirty="0">
                <a:effectLst>
                  <a:outerShdw blurRad="38100" dist="38100" dir="2700000" algn="tl">
                    <a:srgbClr val="000000">
                      <a:alpha val="43137"/>
                    </a:srgbClr>
                  </a:outerShdw>
                </a:effectLst>
              </a:rPr>
              <a:t>20</a:t>
            </a:r>
            <a:r>
              <a:rPr lang="en-US" sz="1900" b="1" dirty="0">
                <a:effectLst>
                  <a:outerShdw blurRad="38100" dist="38100" dir="2700000" algn="tl">
                    <a:srgbClr val="000000">
                      <a:alpha val="43137"/>
                    </a:srgbClr>
                  </a:outerShdw>
                </a:effectLst>
              </a:rPr>
              <a:t> For they could not endure the order that was given, “If even a beast touches the mountain, it shall be stoned.” </a:t>
            </a:r>
            <a:r>
              <a:rPr lang="en-US" sz="1900" b="1" baseline="30000" dirty="0">
                <a:effectLst>
                  <a:outerShdw blurRad="38100" dist="38100" dir="2700000" algn="tl">
                    <a:srgbClr val="000000">
                      <a:alpha val="43137"/>
                    </a:srgbClr>
                  </a:outerShdw>
                </a:effectLst>
              </a:rPr>
              <a:t>21</a:t>
            </a:r>
            <a:r>
              <a:rPr lang="en-US" sz="1900" b="1" dirty="0">
                <a:effectLst>
                  <a:outerShdw blurRad="38100" dist="38100" dir="2700000" algn="tl">
                    <a:srgbClr val="000000">
                      <a:alpha val="43137"/>
                    </a:srgbClr>
                  </a:outerShdw>
                </a:effectLst>
              </a:rPr>
              <a:t> Indeed, so terrifying was the sight that Moses said, “I tremble with fear.” </a:t>
            </a:r>
            <a:r>
              <a:rPr lang="en-US" sz="1900" b="1" baseline="30000" dirty="0">
                <a:effectLst>
                  <a:outerShdw blurRad="38100" dist="38100" dir="2700000" algn="tl">
                    <a:srgbClr val="000000">
                      <a:alpha val="43137"/>
                    </a:srgbClr>
                  </a:outerShdw>
                </a:effectLst>
              </a:rPr>
              <a:t>22</a:t>
            </a:r>
            <a:r>
              <a:rPr lang="en-US" sz="1900" b="1" dirty="0">
                <a:effectLst>
                  <a:outerShdw blurRad="38100" dist="38100" dir="2700000" algn="tl">
                    <a:srgbClr val="000000">
                      <a:alpha val="43137"/>
                    </a:srgbClr>
                  </a:outerShdw>
                </a:effectLst>
              </a:rPr>
              <a:t> But you have come to Mount Zion and to the city of the living God, the heavenly Jerusalem, and to innumerable angels in festal gathering, </a:t>
            </a:r>
            <a:r>
              <a:rPr lang="en-US" sz="1900" b="1" baseline="30000" dirty="0">
                <a:effectLst>
                  <a:outerShdw blurRad="38100" dist="38100" dir="2700000" algn="tl">
                    <a:srgbClr val="000000">
                      <a:alpha val="43137"/>
                    </a:srgbClr>
                  </a:outerShdw>
                </a:effectLst>
              </a:rPr>
              <a:t>23</a:t>
            </a:r>
            <a:r>
              <a:rPr lang="en-US" sz="1900" b="1" dirty="0">
                <a:effectLst>
                  <a:outerShdw blurRad="38100" dist="38100" dir="2700000" algn="tl">
                    <a:srgbClr val="000000">
                      <a:alpha val="43137"/>
                    </a:srgbClr>
                  </a:outerShdw>
                </a:effectLst>
              </a:rPr>
              <a:t> and to the assembly of the firstborn who are enrolled in heaven, and to God, the judge of all, and to the spirits of the righteous made perfect, </a:t>
            </a:r>
            <a:r>
              <a:rPr lang="en-US" sz="1900" b="1" baseline="30000" dirty="0">
                <a:effectLst>
                  <a:outerShdw blurRad="38100" dist="38100" dir="2700000" algn="tl">
                    <a:srgbClr val="000000">
                      <a:alpha val="43137"/>
                    </a:srgbClr>
                  </a:outerShdw>
                </a:effectLst>
              </a:rPr>
              <a:t>24</a:t>
            </a:r>
            <a:r>
              <a:rPr lang="en-US" sz="1900" b="1" dirty="0">
                <a:effectLst>
                  <a:outerShdw blurRad="38100" dist="38100" dir="2700000" algn="tl">
                    <a:srgbClr val="000000">
                      <a:alpha val="43137"/>
                    </a:srgbClr>
                  </a:outerShdw>
                </a:effectLst>
              </a:rPr>
              <a:t> and to Jesus, the mediator of a new covenant, and to the sprinkled blood that speaks a better word than the blood of Abel.  </a:t>
            </a:r>
            <a:r>
              <a:rPr lang="en-US" sz="1900" b="1" baseline="30000" dirty="0">
                <a:effectLst>
                  <a:outerShdw blurRad="38100" dist="38100" dir="2700000" algn="tl">
                    <a:srgbClr val="000000">
                      <a:alpha val="43137"/>
                    </a:srgbClr>
                  </a:outerShdw>
                </a:effectLst>
              </a:rPr>
              <a:t>25</a:t>
            </a:r>
            <a:r>
              <a:rPr lang="en-US" sz="1900" b="1" dirty="0">
                <a:effectLst>
                  <a:outerShdw blurRad="38100" dist="38100" dir="2700000" algn="tl">
                    <a:srgbClr val="000000">
                      <a:alpha val="43137"/>
                    </a:srgbClr>
                  </a:outerShdw>
                </a:effectLst>
              </a:rPr>
              <a:t> See that you do not refuse him who is speaking. For if they did not escape when they refused him who warned them on earth, much less will we escape if we reject him who warns from heaven. </a:t>
            </a:r>
            <a:r>
              <a:rPr lang="en-US" sz="1900" b="1" baseline="30000" dirty="0">
                <a:effectLst>
                  <a:outerShdw blurRad="38100" dist="38100" dir="2700000" algn="tl">
                    <a:srgbClr val="000000">
                      <a:alpha val="43137"/>
                    </a:srgbClr>
                  </a:outerShdw>
                </a:effectLst>
              </a:rPr>
              <a:t>26</a:t>
            </a:r>
            <a:r>
              <a:rPr lang="en-US" sz="1900" b="1" dirty="0">
                <a:effectLst>
                  <a:outerShdw blurRad="38100" dist="38100" dir="2700000" algn="tl">
                    <a:srgbClr val="000000">
                      <a:alpha val="43137"/>
                    </a:srgbClr>
                  </a:outerShdw>
                </a:effectLst>
              </a:rPr>
              <a:t> At that time his voice shook the earth, but now he has promised, “Yet once more I will shake not only the earth but also the heavens.” </a:t>
            </a:r>
            <a:r>
              <a:rPr lang="en-US" sz="1900" b="1" baseline="30000" dirty="0">
                <a:effectLst>
                  <a:outerShdw blurRad="38100" dist="38100" dir="2700000" algn="tl">
                    <a:srgbClr val="000000">
                      <a:alpha val="43137"/>
                    </a:srgbClr>
                  </a:outerShdw>
                </a:effectLst>
              </a:rPr>
              <a:t>27</a:t>
            </a:r>
            <a:r>
              <a:rPr lang="en-US" sz="1900" b="1" dirty="0">
                <a:effectLst>
                  <a:outerShdw blurRad="38100" dist="38100" dir="2700000" algn="tl">
                    <a:srgbClr val="000000">
                      <a:alpha val="43137"/>
                    </a:srgbClr>
                  </a:outerShdw>
                </a:effectLst>
              </a:rPr>
              <a:t> This phrase, “Yet once more,” indicates the removal of things that are shaken—that is, things that have been made—in order that the things that cannot be shaken may remain. </a:t>
            </a:r>
            <a:r>
              <a:rPr lang="en-US" sz="1900" b="1" baseline="30000" dirty="0">
                <a:effectLst>
                  <a:outerShdw blurRad="38100" dist="38100" dir="2700000" algn="tl">
                    <a:srgbClr val="000000">
                      <a:alpha val="43137"/>
                    </a:srgbClr>
                  </a:outerShdw>
                </a:effectLst>
              </a:rPr>
              <a:t>28</a:t>
            </a:r>
            <a:r>
              <a:rPr lang="en-US" sz="1900" b="1" dirty="0">
                <a:effectLst>
                  <a:outerShdw blurRad="38100" dist="38100" dir="2700000" algn="tl">
                    <a:srgbClr val="000000">
                      <a:alpha val="43137"/>
                    </a:srgbClr>
                  </a:outerShdw>
                </a:effectLst>
              </a:rPr>
              <a:t> Therefore let us be grateful for receiving a kingdom that cannot be shaken, and thus let us offer to God acceptable worship, with reverence and awe, </a:t>
            </a:r>
            <a:r>
              <a:rPr lang="en-US" sz="1900" b="1" baseline="30000" dirty="0">
                <a:effectLst>
                  <a:outerShdw blurRad="38100" dist="38100" dir="2700000" algn="tl">
                    <a:srgbClr val="000000">
                      <a:alpha val="43137"/>
                    </a:srgbClr>
                  </a:outerShdw>
                </a:effectLst>
              </a:rPr>
              <a:t>29</a:t>
            </a:r>
            <a:r>
              <a:rPr lang="en-US" sz="1900" b="1" dirty="0">
                <a:effectLst>
                  <a:outerShdw blurRad="38100" dist="38100" dir="2700000" algn="tl">
                    <a:srgbClr val="000000">
                      <a:alpha val="43137"/>
                    </a:srgbClr>
                  </a:outerShdw>
                </a:effectLst>
              </a:rPr>
              <a:t> for our God is a consuming fire. </a:t>
            </a:r>
            <a:endParaRPr lang="en-US" sz="1900" dirty="0">
              <a:effectLst>
                <a:outerShdw blurRad="38100" dist="38100" dir="2700000" algn="tl">
                  <a:srgbClr val="000000">
                    <a:alpha val="43137"/>
                  </a:srgbClr>
                </a:outerShdw>
              </a:effectLst>
              <a:latin typeface="+mn-lt"/>
            </a:endParaRPr>
          </a:p>
        </p:txBody>
      </p:sp>
      <p:sp>
        <p:nvSpPr>
          <p:cNvPr id="3" name="TextBox 2"/>
          <p:cNvSpPr txBox="1"/>
          <p:nvPr/>
        </p:nvSpPr>
        <p:spPr>
          <a:xfrm>
            <a:off x="6589058" y="6414247"/>
            <a:ext cx="231967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Hebrews 12:18-29 ESV</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59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5" y="1085777"/>
            <a:ext cx="8304790" cy="1325563"/>
          </a:xfrm>
        </p:spPr>
        <p:txBody>
          <a:bodyPr>
            <a:noAutofit/>
          </a:bodyPr>
          <a:lstStyle/>
          <a:p>
            <a:pPr lvl="1" algn="ctr"/>
            <a:r>
              <a:rPr lang="en-US" sz="3600" b="1" dirty="0">
                <a:effectLst>
                  <a:outerShdw blurRad="38100" dist="38100" dir="2700000" algn="tl">
                    <a:srgbClr val="000000">
                      <a:alpha val="43137"/>
                    </a:srgbClr>
                  </a:outerShdw>
                </a:effectLst>
              </a:rPr>
              <a:t>Do not let God speak to us or we shall die</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Exodus 20:19 ESV</a:t>
            </a:r>
            <a:endParaRPr lang="en-US" sz="28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95" y="3306882"/>
            <a:ext cx="3805518" cy="2684874"/>
          </a:xfrm>
          <a:prstGeom prst="rect">
            <a:avLst/>
          </a:prstGeom>
          <a:ln>
            <a:noFill/>
          </a:ln>
          <a:effectLst>
            <a:softEdge rad="112500"/>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5278" y="2756646"/>
            <a:ext cx="3973607" cy="3973607"/>
          </a:xfrm>
          <a:prstGeom prst="rect">
            <a:avLst/>
          </a:prstGeom>
          <a:ln>
            <a:noFill/>
          </a:ln>
          <a:effectLst>
            <a:softEdge rad="112500"/>
          </a:effectLst>
        </p:spPr>
      </p:pic>
    </p:spTree>
    <p:extLst>
      <p:ext uri="{BB962C8B-B14F-4D97-AF65-F5344CB8AC3E}">
        <p14:creationId xmlns:p14="http://schemas.microsoft.com/office/powerpoint/2010/main" val="31781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 y="2618735"/>
            <a:ext cx="8896461" cy="1325563"/>
          </a:xfrm>
        </p:spPr>
        <p:txBody>
          <a:bodyPr>
            <a:noAutofit/>
          </a:bodyPr>
          <a:lstStyle/>
          <a:p>
            <a:pPr lvl="1" algn="ctr"/>
            <a:r>
              <a:rPr lang="en-US" sz="1900" b="1" baseline="30000" dirty="0">
                <a:solidFill>
                  <a:schemeClr val="tx1">
                    <a:lumMod val="50000"/>
                    <a:lumOff val="50000"/>
                  </a:schemeClr>
                </a:solidFill>
                <a:effectLst>
                  <a:outerShdw blurRad="38100" dist="38100" dir="2700000" algn="tl">
                    <a:srgbClr val="000000">
                      <a:alpha val="43137"/>
                    </a:srgbClr>
                  </a:outerShdw>
                </a:effectLst>
              </a:rPr>
              <a:t>18</a:t>
            </a:r>
            <a:r>
              <a:rPr lang="en-US" sz="1900" b="1" dirty="0">
                <a:solidFill>
                  <a:schemeClr val="tx1">
                    <a:lumMod val="50000"/>
                    <a:lumOff val="50000"/>
                  </a:schemeClr>
                </a:solidFill>
                <a:effectLst>
                  <a:outerShdw blurRad="38100" dist="38100" dir="2700000" algn="tl">
                    <a:srgbClr val="000000">
                      <a:alpha val="43137"/>
                    </a:srgbClr>
                  </a:outerShdw>
                </a:effectLst>
              </a:rPr>
              <a:t> For you have not come to what may be touched, a blazing fire and darkness and gloom and a tempest </a:t>
            </a:r>
            <a:r>
              <a:rPr lang="en-US" sz="1900" b="1" baseline="30000" dirty="0">
                <a:solidFill>
                  <a:schemeClr val="tx1">
                    <a:lumMod val="50000"/>
                    <a:lumOff val="50000"/>
                  </a:schemeClr>
                </a:solidFill>
                <a:effectLst>
                  <a:outerShdw blurRad="38100" dist="38100" dir="2700000" algn="tl">
                    <a:srgbClr val="000000">
                      <a:alpha val="43137"/>
                    </a:srgbClr>
                  </a:outerShdw>
                </a:effectLst>
              </a:rPr>
              <a:t>19</a:t>
            </a:r>
            <a:r>
              <a:rPr lang="en-US" sz="1900" b="1" dirty="0">
                <a:solidFill>
                  <a:schemeClr val="tx1">
                    <a:lumMod val="50000"/>
                    <a:lumOff val="50000"/>
                  </a:schemeClr>
                </a:solidFill>
                <a:effectLst>
                  <a:outerShdw blurRad="38100" dist="38100" dir="2700000" algn="tl">
                    <a:srgbClr val="000000">
                      <a:alpha val="43137"/>
                    </a:srgbClr>
                  </a:outerShdw>
                </a:effectLst>
              </a:rPr>
              <a:t> and the sound of a trumpet and a voice whose words made the hearers beg that no further messages be spoken to them. </a:t>
            </a:r>
            <a:r>
              <a:rPr lang="en-US" sz="1900" b="1" baseline="30000" dirty="0">
                <a:solidFill>
                  <a:schemeClr val="tx1">
                    <a:lumMod val="50000"/>
                    <a:lumOff val="50000"/>
                  </a:schemeClr>
                </a:solidFill>
                <a:effectLst>
                  <a:outerShdw blurRad="38100" dist="38100" dir="2700000" algn="tl">
                    <a:srgbClr val="000000">
                      <a:alpha val="43137"/>
                    </a:srgbClr>
                  </a:outerShdw>
                </a:effectLst>
              </a:rPr>
              <a:t>20</a:t>
            </a:r>
            <a:r>
              <a:rPr lang="en-US" sz="1900" b="1" dirty="0">
                <a:solidFill>
                  <a:schemeClr val="tx1">
                    <a:lumMod val="50000"/>
                    <a:lumOff val="50000"/>
                  </a:schemeClr>
                </a:solidFill>
                <a:effectLst>
                  <a:outerShdw blurRad="38100" dist="38100" dir="2700000" algn="tl">
                    <a:srgbClr val="000000">
                      <a:alpha val="43137"/>
                    </a:srgbClr>
                  </a:outerShdw>
                </a:effectLst>
              </a:rPr>
              <a:t> For they could not endure the order that was given, “If even a beast touches the mountain, it shall be stoned.” </a:t>
            </a:r>
            <a:r>
              <a:rPr lang="en-US" sz="1900" b="1" baseline="30000" dirty="0">
                <a:solidFill>
                  <a:schemeClr val="tx1">
                    <a:lumMod val="50000"/>
                    <a:lumOff val="50000"/>
                  </a:schemeClr>
                </a:solidFill>
                <a:effectLst>
                  <a:outerShdw blurRad="38100" dist="38100" dir="2700000" algn="tl">
                    <a:srgbClr val="000000">
                      <a:alpha val="43137"/>
                    </a:srgbClr>
                  </a:outerShdw>
                </a:effectLst>
              </a:rPr>
              <a:t>21</a:t>
            </a:r>
            <a:r>
              <a:rPr lang="en-US" sz="1900" b="1" dirty="0">
                <a:solidFill>
                  <a:schemeClr val="tx1">
                    <a:lumMod val="50000"/>
                    <a:lumOff val="50000"/>
                  </a:schemeClr>
                </a:solidFill>
                <a:effectLst>
                  <a:outerShdw blurRad="38100" dist="38100" dir="2700000" algn="tl">
                    <a:srgbClr val="000000">
                      <a:alpha val="43137"/>
                    </a:srgbClr>
                  </a:outerShdw>
                </a:effectLst>
              </a:rPr>
              <a:t> Indeed, so terrifying was the sight that Moses said, “I tremble with fear.” </a:t>
            </a:r>
            <a:r>
              <a:rPr lang="en-US" sz="1900" b="1" baseline="30000" dirty="0">
                <a:effectLst>
                  <a:outerShdw blurRad="38100" dist="38100" dir="2700000" algn="tl">
                    <a:srgbClr val="000000">
                      <a:alpha val="43137"/>
                    </a:srgbClr>
                  </a:outerShdw>
                </a:effectLst>
              </a:rPr>
              <a:t>22</a:t>
            </a:r>
            <a:r>
              <a:rPr lang="en-US" sz="1900" b="1" dirty="0">
                <a:effectLst>
                  <a:outerShdw blurRad="38100" dist="38100" dir="2700000" algn="tl">
                    <a:srgbClr val="000000">
                      <a:alpha val="43137"/>
                    </a:srgbClr>
                  </a:outerShdw>
                </a:effectLst>
              </a:rPr>
              <a:t> But you have come to Mount Zion and to the city of the living God, the heavenly Jerusalem, and to innumerable angels in festal gathering, </a:t>
            </a:r>
            <a:r>
              <a:rPr lang="en-US" sz="1900" b="1" baseline="30000" dirty="0">
                <a:effectLst>
                  <a:outerShdw blurRad="38100" dist="38100" dir="2700000" algn="tl">
                    <a:srgbClr val="000000">
                      <a:alpha val="43137"/>
                    </a:srgbClr>
                  </a:outerShdw>
                </a:effectLst>
              </a:rPr>
              <a:t>23</a:t>
            </a:r>
            <a:r>
              <a:rPr lang="en-US" sz="1900" b="1" dirty="0">
                <a:effectLst>
                  <a:outerShdw blurRad="38100" dist="38100" dir="2700000" algn="tl">
                    <a:srgbClr val="000000">
                      <a:alpha val="43137"/>
                    </a:srgbClr>
                  </a:outerShdw>
                </a:effectLst>
              </a:rPr>
              <a:t> and to the assembly of the firstborn who are enrolled in heaven, and to God, the judge of all, and to the spirits of the righteous made perfect, </a:t>
            </a:r>
            <a:r>
              <a:rPr lang="en-US" sz="1900" b="1" baseline="30000" dirty="0">
                <a:effectLst>
                  <a:outerShdw blurRad="38100" dist="38100" dir="2700000" algn="tl">
                    <a:srgbClr val="000000">
                      <a:alpha val="43137"/>
                    </a:srgbClr>
                  </a:outerShdw>
                </a:effectLst>
              </a:rPr>
              <a:t>24</a:t>
            </a:r>
            <a:r>
              <a:rPr lang="en-US" sz="1900" b="1" dirty="0">
                <a:effectLst>
                  <a:outerShdw blurRad="38100" dist="38100" dir="2700000" algn="tl">
                    <a:srgbClr val="000000">
                      <a:alpha val="43137"/>
                    </a:srgbClr>
                  </a:outerShdw>
                </a:effectLst>
              </a:rPr>
              <a:t> and to Jesus, the mediator of a new covenant, and to the sprinkled blood that speaks a better word than the blood of Abel.  </a:t>
            </a:r>
            <a:r>
              <a:rPr lang="en-US" sz="1900" b="1" baseline="30000" dirty="0">
                <a:solidFill>
                  <a:schemeClr val="tx1">
                    <a:lumMod val="50000"/>
                    <a:lumOff val="50000"/>
                  </a:schemeClr>
                </a:solidFill>
                <a:effectLst>
                  <a:outerShdw blurRad="38100" dist="38100" dir="2700000" algn="tl">
                    <a:srgbClr val="000000">
                      <a:alpha val="43137"/>
                    </a:srgbClr>
                  </a:outerShdw>
                </a:effectLst>
              </a:rPr>
              <a:t>25</a:t>
            </a:r>
            <a:r>
              <a:rPr lang="en-US" sz="1900" b="1" dirty="0">
                <a:solidFill>
                  <a:schemeClr val="tx1">
                    <a:lumMod val="50000"/>
                    <a:lumOff val="50000"/>
                  </a:schemeClr>
                </a:solidFill>
                <a:effectLst>
                  <a:outerShdw blurRad="38100" dist="38100" dir="2700000" algn="tl">
                    <a:srgbClr val="000000">
                      <a:alpha val="43137"/>
                    </a:srgbClr>
                  </a:outerShdw>
                </a:effectLst>
              </a:rPr>
              <a:t> See that you do not refuse him who is speaking. For if they did not escape when they refused him who warned them on earth, much less will we escape if we reject him who warns from heaven. </a:t>
            </a:r>
            <a:r>
              <a:rPr lang="en-US" sz="1900" b="1" baseline="30000" dirty="0">
                <a:solidFill>
                  <a:schemeClr val="tx1">
                    <a:lumMod val="50000"/>
                    <a:lumOff val="50000"/>
                  </a:schemeClr>
                </a:solidFill>
                <a:effectLst>
                  <a:outerShdw blurRad="38100" dist="38100" dir="2700000" algn="tl">
                    <a:srgbClr val="000000">
                      <a:alpha val="43137"/>
                    </a:srgbClr>
                  </a:outerShdw>
                </a:effectLst>
              </a:rPr>
              <a:t>26</a:t>
            </a:r>
            <a:r>
              <a:rPr lang="en-US" sz="1900" b="1" dirty="0">
                <a:solidFill>
                  <a:schemeClr val="tx1">
                    <a:lumMod val="50000"/>
                    <a:lumOff val="50000"/>
                  </a:schemeClr>
                </a:solidFill>
                <a:effectLst>
                  <a:outerShdw blurRad="38100" dist="38100" dir="2700000" algn="tl">
                    <a:srgbClr val="000000">
                      <a:alpha val="43137"/>
                    </a:srgbClr>
                  </a:outerShdw>
                </a:effectLst>
              </a:rPr>
              <a:t> At that time his voice shook the earth, but now he has promised, “Yet once more I will shake not only the earth but also the heavens.” </a:t>
            </a:r>
            <a:r>
              <a:rPr lang="en-US" sz="1900" b="1" baseline="30000" dirty="0">
                <a:solidFill>
                  <a:schemeClr val="tx1">
                    <a:lumMod val="50000"/>
                    <a:lumOff val="50000"/>
                  </a:schemeClr>
                </a:solidFill>
                <a:effectLst>
                  <a:outerShdw blurRad="38100" dist="38100" dir="2700000" algn="tl">
                    <a:srgbClr val="000000">
                      <a:alpha val="43137"/>
                    </a:srgbClr>
                  </a:outerShdw>
                </a:effectLst>
              </a:rPr>
              <a:t>27</a:t>
            </a:r>
            <a:r>
              <a:rPr lang="en-US" sz="1900" b="1" dirty="0">
                <a:solidFill>
                  <a:schemeClr val="tx1">
                    <a:lumMod val="50000"/>
                    <a:lumOff val="50000"/>
                  </a:schemeClr>
                </a:solidFill>
                <a:effectLst>
                  <a:outerShdw blurRad="38100" dist="38100" dir="2700000" algn="tl">
                    <a:srgbClr val="000000">
                      <a:alpha val="43137"/>
                    </a:srgbClr>
                  </a:outerShdw>
                </a:effectLst>
              </a:rPr>
              <a:t> This phrase, “Yet once more,” indicates the removal of things that are shaken—that is, things that have been made—in order that the things that cannot be shaken may remain. </a:t>
            </a:r>
            <a:r>
              <a:rPr lang="en-US" sz="1900" b="1" baseline="30000" dirty="0">
                <a:solidFill>
                  <a:schemeClr val="tx1">
                    <a:lumMod val="50000"/>
                    <a:lumOff val="50000"/>
                  </a:schemeClr>
                </a:solidFill>
                <a:effectLst>
                  <a:outerShdw blurRad="38100" dist="38100" dir="2700000" algn="tl">
                    <a:srgbClr val="000000">
                      <a:alpha val="43137"/>
                    </a:srgbClr>
                  </a:outerShdw>
                </a:effectLst>
              </a:rPr>
              <a:t>28</a:t>
            </a:r>
            <a:r>
              <a:rPr lang="en-US" sz="1900" b="1" dirty="0">
                <a:solidFill>
                  <a:schemeClr val="tx1">
                    <a:lumMod val="50000"/>
                    <a:lumOff val="50000"/>
                  </a:schemeClr>
                </a:solidFill>
                <a:effectLst>
                  <a:outerShdw blurRad="38100" dist="38100" dir="2700000" algn="tl">
                    <a:srgbClr val="000000">
                      <a:alpha val="43137"/>
                    </a:srgbClr>
                  </a:outerShdw>
                </a:effectLst>
              </a:rPr>
              <a:t> Therefore let us be grateful for receiving a kingdom that cannot be shaken, and thus let us offer to God acceptable worship, with reverence and awe, </a:t>
            </a:r>
            <a:r>
              <a:rPr lang="en-US" sz="1900" b="1" baseline="30000" dirty="0">
                <a:solidFill>
                  <a:schemeClr val="tx1">
                    <a:lumMod val="50000"/>
                    <a:lumOff val="50000"/>
                  </a:schemeClr>
                </a:solidFill>
                <a:effectLst>
                  <a:outerShdw blurRad="38100" dist="38100" dir="2700000" algn="tl">
                    <a:srgbClr val="000000">
                      <a:alpha val="43137"/>
                    </a:srgbClr>
                  </a:outerShdw>
                </a:effectLst>
              </a:rPr>
              <a:t>29</a:t>
            </a:r>
            <a:r>
              <a:rPr lang="en-US" sz="1900" b="1" dirty="0">
                <a:solidFill>
                  <a:schemeClr val="tx1">
                    <a:lumMod val="50000"/>
                    <a:lumOff val="50000"/>
                  </a:schemeClr>
                </a:solidFill>
                <a:effectLst>
                  <a:outerShdw blurRad="38100" dist="38100" dir="2700000" algn="tl">
                    <a:srgbClr val="000000">
                      <a:alpha val="43137"/>
                    </a:srgbClr>
                  </a:outerShdw>
                </a:effectLst>
              </a:rPr>
              <a:t> for our God is a consuming fire. </a:t>
            </a:r>
            <a:endParaRPr lang="en-US" sz="1900" dirty="0">
              <a:solidFill>
                <a:schemeClr val="tx1">
                  <a:lumMod val="50000"/>
                  <a:lumOff val="50000"/>
                </a:schemeClr>
              </a:solidFill>
              <a:effectLst>
                <a:outerShdw blurRad="38100" dist="38100" dir="2700000" algn="tl">
                  <a:srgbClr val="000000">
                    <a:alpha val="43137"/>
                  </a:srgbClr>
                </a:outerShdw>
              </a:effectLst>
              <a:latin typeface="+mn-lt"/>
            </a:endParaRPr>
          </a:p>
        </p:txBody>
      </p:sp>
      <p:sp>
        <p:nvSpPr>
          <p:cNvPr id="3" name="TextBox 2"/>
          <p:cNvSpPr txBox="1"/>
          <p:nvPr/>
        </p:nvSpPr>
        <p:spPr>
          <a:xfrm>
            <a:off x="6589058" y="6414247"/>
            <a:ext cx="231967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Hebrews 12:18-29 ESV</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03356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 y="2618735"/>
            <a:ext cx="8896461" cy="1325563"/>
          </a:xfrm>
        </p:spPr>
        <p:txBody>
          <a:bodyPr>
            <a:noAutofit/>
          </a:bodyPr>
          <a:lstStyle/>
          <a:p>
            <a:pPr lvl="1" algn="ctr"/>
            <a:r>
              <a:rPr lang="en-US" sz="1900" b="1" baseline="30000" dirty="0">
                <a:solidFill>
                  <a:schemeClr val="tx1">
                    <a:lumMod val="50000"/>
                    <a:lumOff val="50000"/>
                  </a:schemeClr>
                </a:solidFill>
                <a:effectLst>
                  <a:outerShdw blurRad="38100" dist="38100" dir="2700000" algn="tl">
                    <a:srgbClr val="000000">
                      <a:alpha val="43137"/>
                    </a:srgbClr>
                  </a:outerShdw>
                </a:effectLst>
              </a:rPr>
              <a:t>18</a:t>
            </a:r>
            <a:r>
              <a:rPr lang="en-US" sz="1900" b="1" dirty="0">
                <a:solidFill>
                  <a:schemeClr val="tx1">
                    <a:lumMod val="50000"/>
                    <a:lumOff val="50000"/>
                  </a:schemeClr>
                </a:solidFill>
                <a:effectLst>
                  <a:outerShdw blurRad="38100" dist="38100" dir="2700000" algn="tl">
                    <a:srgbClr val="000000">
                      <a:alpha val="43137"/>
                    </a:srgbClr>
                  </a:outerShdw>
                </a:effectLst>
              </a:rPr>
              <a:t> For you have not come to what may be touched, a blazing fire and darkness and gloom and a tempest </a:t>
            </a:r>
            <a:r>
              <a:rPr lang="en-US" sz="1900" b="1" baseline="30000" dirty="0">
                <a:solidFill>
                  <a:schemeClr val="tx1">
                    <a:lumMod val="50000"/>
                    <a:lumOff val="50000"/>
                  </a:schemeClr>
                </a:solidFill>
                <a:effectLst>
                  <a:outerShdw blurRad="38100" dist="38100" dir="2700000" algn="tl">
                    <a:srgbClr val="000000">
                      <a:alpha val="43137"/>
                    </a:srgbClr>
                  </a:outerShdw>
                </a:effectLst>
              </a:rPr>
              <a:t>19</a:t>
            </a:r>
            <a:r>
              <a:rPr lang="en-US" sz="1900" b="1" dirty="0">
                <a:solidFill>
                  <a:schemeClr val="tx1">
                    <a:lumMod val="50000"/>
                    <a:lumOff val="50000"/>
                  </a:schemeClr>
                </a:solidFill>
                <a:effectLst>
                  <a:outerShdw blurRad="38100" dist="38100" dir="2700000" algn="tl">
                    <a:srgbClr val="000000">
                      <a:alpha val="43137"/>
                    </a:srgbClr>
                  </a:outerShdw>
                </a:effectLst>
              </a:rPr>
              <a:t> and the sound of a trumpet and a voice whose words made the hearers beg that no further messages be spoken to them. </a:t>
            </a:r>
            <a:r>
              <a:rPr lang="en-US" sz="1900" b="1" baseline="30000" dirty="0">
                <a:solidFill>
                  <a:schemeClr val="tx1">
                    <a:lumMod val="50000"/>
                    <a:lumOff val="50000"/>
                  </a:schemeClr>
                </a:solidFill>
                <a:effectLst>
                  <a:outerShdw blurRad="38100" dist="38100" dir="2700000" algn="tl">
                    <a:srgbClr val="000000">
                      <a:alpha val="43137"/>
                    </a:srgbClr>
                  </a:outerShdw>
                </a:effectLst>
              </a:rPr>
              <a:t>20</a:t>
            </a:r>
            <a:r>
              <a:rPr lang="en-US" sz="1900" b="1" dirty="0">
                <a:solidFill>
                  <a:schemeClr val="tx1">
                    <a:lumMod val="50000"/>
                    <a:lumOff val="50000"/>
                  </a:schemeClr>
                </a:solidFill>
                <a:effectLst>
                  <a:outerShdw blurRad="38100" dist="38100" dir="2700000" algn="tl">
                    <a:srgbClr val="000000">
                      <a:alpha val="43137"/>
                    </a:srgbClr>
                  </a:outerShdw>
                </a:effectLst>
              </a:rPr>
              <a:t> For they could not endure the order that was given, “If even a beast touches the mountain, it shall be stoned.” </a:t>
            </a:r>
            <a:r>
              <a:rPr lang="en-US" sz="1900" b="1" baseline="30000" dirty="0">
                <a:solidFill>
                  <a:schemeClr val="tx1">
                    <a:lumMod val="50000"/>
                    <a:lumOff val="50000"/>
                  </a:schemeClr>
                </a:solidFill>
                <a:effectLst>
                  <a:outerShdw blurRad="38100" dist="38100" dir="2700000" algn="tl">
                    <a:srgbClr val="000000">
                      <a:alpha val="43137"/>
                    </a:srgbClr>
                  </a:outerShdw>
                </a:effectLst>
              </a:rPr>
              <a:t>21</a:t>
            </a:r>
            <a:r>
              <a:rPr lang="en-US" sz="1900" b="1" dirty="0">
                <a:solidFill>
                  <a:schemeClr val="tx1">
                    <a:lumMod val="50000"/>
                    <a:lumOff val="50000"/>
                  </a:schemeClr>
                </a:solidFill>
                <a:effectLst>
                  <a:outerShdw blurRad="38100" dist="38100" dir="2700000" algn="tl">
                    <a:srgbClr val="000000">
                      <a:alpha val="43137"/>
                    </a:srgbClr>
                  </a:outerShdw>
                </a:effectLst>
              </a:rPr>
              <a:t> Indeed, so terrifying was the sight that Moses said, “I tremble with fear.” </a:t>
            </a:r>
            <a:r>
              <a:rPr lang="en-US" sz="1900" b="1" baseline="30000" dirty="0">
                <a:solidFill>
                  <a:schemeClr val="tx1">
                    <a:lumMod val="50000"/>
                    <a:lumOff val="50000"/>
                  </a:schemeClr>
                </a:solidFill>
                <a:effectLst>
                  <a:outerShdw blurRad="38100" dist="38100" dir="2700000" algn="tl">
                    <a:srgbClr val="000000">
                      <a:alpha val="43137"/>
                    </a:srgbClr>
                  </a:outerShdw>
                </a:effectLst>
              </a:rPr>
              <a:t>22</a:t>
            </a:r>
            <a:r>
              <a:rPr lang="en-US" sz="1900" b="1" dirty="0">
                <a:solidFill>
                  <a:schemeClr val="tx1">
                    <a:lumMod val="50000"/>
                    <a:lumOff val="50000"/>
                  </a:schemeClr>
                </a:solidFill>
                <a:effectLst>
                  <a:outerShdw blurRad="38100" dist="38100" dir="2700000" algn="tl">
                    <a:srgbClr val="000000">
                      <a:alpha val="43137"/>
                    </a:srgbClr>
                  </a:outerShdw>
                </a:effectLst>
              </a:rPr>
              <a:t> But you have come to Mount Zion and to the city of the living God, the heavenly Jerusalem, and to innumerable angels in festal gathering, </a:t>
            </a:r>
            <a:r>
              <a:rPr lang="en-US" sz="1900" b="1" baseline="30000" dirty="0">
                <a:solidFill>
                  <a:schemeClr val="tx1">
                    <a:lumMod val="50000"/>
                    <a:lumOff val="50000"/>
                  </a:schemeClr>
                </a:solidFill>
                <a:effectLst>
                  <a:outerShdw blurRad="38100" dist="38100" dir="2700000" algn="tl">
                    <a:srgbClr val="000000">
                      <a:alpha val="43137"/>
                    </a:srgbClr>
                  </a:outerShdw>
                </a:effectLst>
              </a:rPr>
              <a:t>23</a:t>
            </a:r>
            <a:r>
              <a:rPr lang="en-US" sz="1900" b="1" dirty="0">
                <a:solidFill>
                  <a:schemeClr val="tx1">
                    <a:lumMod val="50000"/>
                    <a:lumOff val="50000"/>
                  </a:schemeClr>
                </a:solidFill>
                <a:effectLst>
                  <a:outerShdw blurRad="38100" dist="38100" dir="2700000" algn="tl">
                    <a:srgbClr val="000000">
                      <a:alpha val="43137"/>
                    </a:srgbClr>
                  </a:outerShdw>
                </a:effectLst>
              </a:rPr>
              <a:t> and to the assembly of the firstborn who are enrolled in heaven, and to God, the judge of all, and to the spirits of the righteous made perfect, </a:t>
            </a:r>
            <a:r>
              <a:rPr lang="en-US" sz="1900" b="1" baseline="30000" dirty="0">
                <a:solidFill>
                  <a:schemeClr val="tx1">
                    <a:lumMod val="50000"/>
                    <a:lumOff val="50000"/>
                  </a:schemeClr>
                </a:solidFill>
                <a:effectLst>
                  <a:outerShdw blurRad="38100" dist="38100" dir="2700000" algn="tl">
                    <a:srgbClr val="000000">
                      <a:alpha val="43137"/>
                    </a:srgbClr>
                  </a:outerShdw>
                </a:effectLst>
              </a:rPr>
              <a:t>24</a:t>
            </a:r>
            <a:r>
              <a:rPr lang="en-US" sz="1900" b="1" dirty="0">
                <a:solidFill>
                  <a:schemeClr val="tx1">
                    <a:lumMod val="50000"/>
                    <a:lumOff val="50000"/>
                  </a:schemeClr>
                </a:solidFill>
                <a:effectLst>
                  <a:outerShdw blurRad="38100" dist="38100" dir="2700000" algn="tl">
                    <a:srgbClr val="000000">
                      <a:alpha val="43137"/>
                    </a:srgbClr>
                  </a:outerShdw>
                </a:effectLst>
              </a:rPr>
              <a:t> and to Jesus, the mediator of a new covenant, and to the sprinkled blood that speaks a better word than the blood of Abel.  </a:t>
            </a:r>
            <a:r>
              <a:rPr lang="en-US" sz="1900" b="1" baseline="30000" dirty="0">
                <a:effectLst>
                  <a:outerShdw blurRad="38100" dist="38100" dir="2700000" algn="tl">
                    <a:srgbClr val="000000">
                      <a:alpha val="43137"/>
                    </a:srgbClr>
                  </a:outerShdw>
                </a:effectLst>
              </a:rPr>
              <a:t>25</a:t>
            </a:r>
            <a:r>
              <a:rPr lang="en-US" sz="1900" b="1" dirty="0">
                <a:effectLst>
                  <a:outerShdw blurRad="38100" dist="38100" dir="2700000" algn="tl">
                    <a:srgbClr val="000000">
                      <a:alpha val="43137"/>
                    </a:srgbClr>
                  </a:outerShdw>
                </a:effectLst>
              </a:rPr>
              <a:t> See that you do not refuse him who is speaking. For if they did not escape when they refused him who warned them on earth, much less will we escape if we reject him who warns from heaven. </a:t>
            </a:r>
            <a:r>
              <a:rPr lang="en-US" sz="1900" b="1" baseline="30000" dirty="0">
                <a:solidFill>
                  <a:schemeClr val="tx1">
                    <a:lumMod val="50000"/>
                    <a:lumOff val="50000"/>
                  </a:schemeClr>
                </a:solidFill>
                <a:effectLst>
                  <a:outerShdw blurRad="38100" dist="38100" dir="2700000" algn="tl">
                    <a:srgbClr val="000000">
                      <a:alpha val="43137"/>
                    </a:srgbClr>
                  </a:outerShdw>
                </a:effectLst>
              </a:rPr>
              <a:t>26</a:t>
            </a:r>
            <a:r>
              <a:rPr lang="en-US" sz="1900" b="1" dirty="0">
                <a:solidFill>
                  <a:schemeClr val="tx1">
                    <a:lumMod val="50000"/>
                    <a:lumOff val="50000"/>
                  </a:schemeClr>
                </a:solidFill>
                <a:effectLst>
                  <a:outerShdw blurRad="38100" dist="38100" dir="2700000" algn="tl">
                    <a:srgbClr val="000000">
                      <a:alpha val="43137"/>
                    </a:srgbClr>
                  </a:outerShdw>
                </a:effectLst>
              </a:rPr>
              <a:t> At that time his voice shook the earth, but now he has promised, “Yet once more I will shake not only the earth but also the heavens.” </a:t>
            </a:r>
            <a:r>
              <a:rPr lang="en-US" sz="1900" b="1" baseline="30000" dirty="0">
                <a:solidFill>
                  <a:schemeClr val="tx1">
                    <a:lumMod val="50000"/>
                    <a:lumOff val="50000"/>
                  </a:schemeClr>
                </a:solidFill>
                <a:effectLst>
                  <a:outerShdw blurRad="38100" dist="38100" dir="2700000" algn="tl">
                    <a:srgbClr val="000000">
                      <a:alpha val="43137"/>
                    </a:srgbClr>
                  </a:outerShdw>
                </a:effectLst>
              </a:rPr>
              <a:t>27</a:t>
            </a:r>
            <a:r>
              <a:rPr lang="en-US" sz="1900" b="1" dirty="0">
                <a:solidFill>
                  <a:schemeClr val="tx1">
                    <a:lumMod val="50000"/>
                    <a:lumOff val="50000"/>
                  </a:schemeClr>
                </a:solidFill>
                <a:effectLst>
                  <a:outerShdw blurRad="38100" dist="38100" dir="2700000" algn="tl">
                    <a:srgbClr val="000000">
                      <a:alpha val="43137"/>
                    </a:srgbClr>
                  </a:outerShdw>
                </a:effectLst>
              </a:rPr>
              <a:t> This phrase, “Yet once more,” indicates the removal of things that are shaken—that is, things that have been made—in order that the things that cannot be shaken may remain. </a:t>
            </a:r>
            <a:r>
              <a:rPr lang="en-US" sz="1900" b="1" baseline="30000" dirty="0">
                <a:solidFill>
                  <a:schemeClr val="tx1">
                    <a:lumMod val="50000"/>
                    <a:lumOff val="50000"/>
                  </a:schemeClr>
                </a:solidFill>
                <a:effectLst>
                  <a:outerShdw blurRad="38100" dist="38100" dir="2700000" algn="tl">
                    <a:srgbClr val="000000">
                      <a:alpha val="43137"/>
                    </a:srgbClr>
                  </a:outerShdw>
                </a:effectLst>
              </a:rPr>
              <a:t>28</a:t>
            </a:r>
            <a:r>
              <a:rPr lang="en-US" sz="1900" b="1" dirty="0">
                <a:solidFill>
                  <a:schemeClr val="tx1">
                    <a:lumMod val="50000"/>
                    <a:lumOff val="50000"/>
                  </a:schemeClr>
                </a:solidFill>
                <a:effectLst>
                  <a:outerShdw blurRad="38100" dist="38100" dir="2700000" algn="tl">
                    <a:srgbClr val="000000">
                      <a:alpha val="43137"/>
                    </a:srgbClr>
                  </a:outerShdw>
                </a:effectLst>
              </a:rPr>
              <a:t> Therefore let us be grateful for receiving a kingdom that cannot be shaken, and thus let us offer to God acceptable worship, with reverence and awe, </a:t>
            </a:r>
            <a:r>
              <a:rPr lang="en-US" sz="1900" b="1" baseline="30000" dirty="0">
                <a:solidFill>
                  <a:schemeClr val="tx1">
                    <a:lumMod val="50000"/>
                    <a:lumOff val="50000"/>
                  </a:schemeClr>
                </a:solidFill>
                <a:effectLst>
                  <a:outerShdw blurRad="38100" dist="38100" dir="2700000" algn="tl">
                    <a:srgbClr val="000000">
                      <a:alpha val="43137"/>
                    </a:srgbClr>
                  </a:outerShdw>
                </a:effectLst>
              </a:rPr>
              <a:t>29</a:t>
            </a:r>
            <a:r>
              <a:rPr lang="en-US" sz="1900" b="1" dirty="0">
                <a:solidFill>
                  <a:schemeClr val="tx1">
                    <a:lumMod val="50000"/>
                    <a:lumOff val="50000"/>
                  </a:schemeClr>
                </a:solidFill>
                <a:effectLst>
                  <a:outerShdw blurRad="38100" dist="38100" dir="2700000" algn="tl">
                    <a:srgbClr val="000000">
                      <a:alpha val="43137"/>
                    </a:srgbClr>
                  </a:outerShdw>
                </a:effectLst>
              </a:rPr>
              <a:t> for our God is a consuming fire. </a:t>
            </a:r>
            <a:endParaRPr lang="en-US" sz="1900" dirty="0">
              <a:solidFill>
                <a:schemeClr val="tx1">
                  <a:lumMod val="50000"/>
                  <a:lumOff val="50000"/>
                </a:schemeClr>
              </a:solidFill>
              <a:effectLst>
                <a:outerShdw blurRad="38100" dist="38100" dir="2700000" algn="tl">
                  <a:srgbClr val="000000">
                    <a:alpha val="43137"/>
                  </a:srgbClr>
                </a:outerShdw>
              </a:effectLst>
              <a:latin typeface="+mn-lt"/>
            </a:endParaRPr>
          </a:p>
        </p:txBody>
      </p:sp>
      <p:sp>
        <p:nvSpPr>
          <p:cNvPr id="3" name="TextBox 2"/>
          <p:cNvSpPr txBox="1"/>
          <p:nvPr/>
        </p:nvSpPr>
        <p:spPr>
          <a:xfrm>
            <a:off x="6589058" y="6414247"/>
            <a:ext cx="231967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Hebrews 12:18-29 ESV</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8894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 y="2618735"/>
            <a:ext cx="8896461" cy="1325563"/>
          </a:xfrm>
        </p:spPr>
        <p:txBody>
          <a:bodyPr>
            <a:noAutofit/>
          </a:bodyPr>
          <a:lstStyle/>
          <a:p>
            <a:pPr lvl="1" algn="ctr"/>
            <a:r>
              <a:rPr lang="en-US" sz="1900" b="1" baseline="30000" dirty="0">
                <a:solidFill>
                  <a:schemeClr val="tx1">
                    <a:lumMod val="50000"/>
                    <a:lumOff val="50000"/>
                  </a:schemeClr>
                </a:solidFill>
                <a:effectLst>
                  <a:outerShdw blurRad="38100" dist="38100" dir="2700000" algn="tl">
                    <a:srgbClr val="000000">
                      <a:alpha val="43137"/>
                    </a:srgbClr>
                  </a:outerShdw>
                </a:effectLst>
              </a:rPr>
              <a:t>18</a:t>
            </a:r>
            <a:r>
              <a:rPr lang="en-US" sz="1900" b="1" dirty="0">
                <a:solidFill>
                  <a:schemeClr val="tx1">
                    <a:lumMod val="50000"/>
                    <a:lumOff val="50000"/>
                  </a:schemeClr>
                </a:solidFill>
                <a:effectLst>
                  <a:outerShdw blurRad="38100" dist="38100" dir="2700000" algn="tl">
                    <a:srgbClr val="000000">
                      <a:alpha val="43137"/>
                    </a:srgbClr>
                  </a:outerShdw>
                </a:effectLst>
              </a:rPr>
              <a:t> For you have not come to what may be touched, a blazing fire and darkness and gloom and a tempest </a:t>
            </a:r>
            <a:r>
              <a:rPr lang="en-US" sz="1900" b="1" baseline="30000" dirty="0">
                <a:solidFill>
                  <a:schemeClr val="tx1">
                    <a:lumMod val="50000"/>
                    <a:lumOff val="50000"/>
                  </a:schemeClr>
                </a:solidFill>
                <a:effectLst>
                  <a:outerShdw blurRad="38100" dist="38100" dir="2700000" algn="tl">
                    <a:srgbClr val="000000">
                      <a:alpha val="43137"/>
                    </a:srgbClr>
                  </a:outerShdw>
                </a:effectLst>
              </a:rPr>
              <a:t>19</a:t>
            </a:r>
            <a:r>
              <a:rPr lang="en-US" sz="1900" b="1" dirty="0">
                <a:solidFill>
                  <a:schemeClr val="tx1">
                    <a:lumMod val="50000"/>
                    <a:lumOff val="50000"/>
                  </a:schemeClr>
                </a:solidFill>
                <a:effectLst>
                  <a:outerShdw blurRad="38100" dist="38100" dir="2700000" algn="tl">
                    <a:srgbClr val="000000">
                      <a:alpha val="43137"/>
                    </a:srgbClr>
                  </a:outerShdw>
                </a:effectLst>
              </a:rPr>
              <a:t> and the sound of a trumpet and a voice whose words made the hearers beg that no further messages be spoken to them. </a:t>
            </a:r>
            <a:r>
              <a:rPr lang="en-US" sz="1900" b="1" baseline="30000" dirty="0">
                <a:solidFill>
                  <a:schemeClr val="tx1">
                    <a:lumMod val="50000"/>
                    <a:lumOff val="50000"/>
                  </a:schemeClr>
                </a:solidFill>
                <a:effectLst>
                  <a:outerShdw blurRad="38100" dist="38100" dir="2700000" algn="tl">
                    <a:srgbClr val="000000">
                      <a:alpha val="43137"/>
                    </a:srgbClr>
                  </a:outerShdw>
                </a:effectLst>
              </a:rPr>
              <a:t>20</a:t>
            </a:r>
            <a:r>
              <a:rPr lang="en-US" sz="1900" b="1" dirty="0">
                <a:solidFill>
                  <a:schemeClr val="tx1">
                    <a:lumMod val="50000"/>
                    <a:lumOff val="50000"/>
                  </a:schemeClr>
                </a:solidFill>
                <a:effectLst>
                  <a:outerShdw blurRad="38100" dist="38100" dir="2700000" algn="tl">
                    <a:srgbClr val="000000">
                      <a:alpha val="43137"/>
                    </a:srgbClr>
                  </a:outerShdw>
                </a:effectLst>
              </a:rPr>
              <a:t> For they could not endure the order that was given, “If even a beast touches the mountain, it shall be stoned.” </a:t>
            </a:r>
            <a:r>
              <a:rPr lang="en-US" sz="1900" b="1" baseline="30000" dirty="0">
                <a:solidFill>
                  <a:schemeClr val="tx1">
                    <a:lumMod val="50000"/>
                    <a:lumOff val="50000"/>
                  </a:schemeClr>
                </a:solidFill>
                <a:effectLst>
                  <a:outerShdw blurRad="38100" dist="38100" dir="2700000" algn="tl">
                    <a:srgbClr val="000000">
                      <a:alpha val="43137"/>
                    </a:srgbClr>
                  </a:outerShdw>
                </a:effectLst>
              </a:rPr>
              <a:t>21</a:t>
            </a:r>
            <a:r>
              <a:rPr lang="en-US" sz="1900" b="1" dirty="0">
                <a:solidFill>
                  <a:schemeClr val="tx1">
                    <a:lumMod val="50000"/>
                    <a:lumOff val="50000"/>
                  </a:schemeClr>
                </a:solidFill>
                <a:effectLst>
                  <a:outerShdw blurRad="38100" dist="38100" dir="2700000" algn="tl">
                    <a:srgbClr val="000000">
                      <a:alpha val="43137"/>
                    </a:srgbClr>
                  </a:outerShdw>
                </a:effectLst>
              </a:rPr>
              <a:t> Indeed, so terrifying was the sight that Moses said, “I tremble with fear.” </a:t>
            </a:r>
            <a:r>
              <a:rPr lang="en-US" sz="1900" b="1" baseline="30000" dirty="0">
                <a:solidFill>
                  <a:schemeClr val="tx1">
                    <a:lumMod val="50000"/>
                    <a:lumOff val="50000"/>
                  </a:schemeClr>
                </a:solidFill>
                <a:effectLst>
                  <a:outerShdw blurRad="38100" dist="38100" dir="2700000" algn="tl">
                    <a:srgbClr val="000000">
                      <a:alpha val="43137"/>
                    </a:srgbClr>
                  </a:outerShdw>
                </a:effectLst>
              </a:rPr>
              <a:t>22</a:t>
            </a:r>
            <a:r>
              <a:rPr lang="en-US" sz="1900" b="1" dirty="0">
                <a:solidFill>
                  <a:schemeClr val="tx1">
                    <a:lumMod val="50000"/>
                    <a:lumOff val="50000"/>
                  </a:schemeClr>
                </a:solidFill>
                <a:effectLst>
                  <a:outerShdw blurRad="38100" dist="38100" dir="2700000" algn="tl">
                    <a:srgbClr val="000000">
                      <a:alpha val="43137"/>
                    </a:srgbClr>
                  </a:outerShdw>
                </a:effectLst>
              </a:rPr>
              <a:t> But you have come to Mount Zion and to the city of the living God, the heavenly Jerusalem, and to innumerable angels in festal gathering, </a:t>
            </a:r>
            <a:r>
              <a:rPr lang="en-US" sz="1900" b="1" baseline="30000" dirty="0">
                <a:solidFill>
                  <a:schemeClr val="tx1">
                    <a:lumMod val="50000"/>
                    <a:lumOff val="50000"/>
                  </a:schemeClr>
                </a:solidFill>
                <a:effectLst>
                  <a:outerShdw blurRad="38100" dist="38100" dir="2700000" algn="tl">
                    <a:srgbClr val="000000">
                      <a:alpha val="43137"/>
                    </a:srgbClr>
                  </a:outerShdw>
                </a:effectLst>
              </a:rPr>
              <a:t>23</a:t>
            </a:r>
            <a:r>
              <a:rPr lang="en-US" sz="1900" b="1" dirty="0">
                <a:solidFill>
                  <a:schemeClr val="tx1">
                    <a:lumMod val="50000"/>
                    <a:lumOff val="50000"/>
                  </a:schemeClr>
                </a:solidFill>
                <a:effectLst>
                  <a:outerShdw blurRad="38100" dist="38100" dir="2700000" algn="tl">
                    <a:srgbClr val="000000">
                      <a:alpha val="43137"/>
                    </a:srgbClr>
                  </a:outerShdw>
                </a:effectLst>
              </a:rPr>
              <a:t> and to the assembly of the firstborn who are enrolled in heaven, and to God, the judge of all, and to the spirits of the righteous made perfect, </a:t>
            </a:r>
            <a:r>
              <a:rPr lang="en-US" sz="1900" b="1" baseline="30000" dirty="0">
                <a:solidFill>
                  <a:schemeClr val="tx1">
                    <a:lumMod val="50000"/>
                    <a:lumOff val="50000"/>
                  </a:schemeClr>
                </a:solidFill>
                <a:effectLst>
                  <a:outerShdw blurRad="38100" dist="38100" dir="2700000" algn="tl">
                    <a:srgbClr val="000000">
                      <a:alpha val="43137"/>
                    </a:srgbClr>
                  </a:outerShdw>
                </a:effectLst>
              </a:rPr>
              <a:t>24</a:t>
            </a:r>
            <a:r>
              <a:rPr lang="en-US" sz="1900" b="1" dirty="0">
                <a:solidFill>
                  <a:schemeClr val="tx1">
                    <a:lumMod val="50000"/>
                    <a:lumOff val="50000"/>
                  </a:schemeClr>
                </a:solidFill>
                <a:effectLst>
                  <a:outerShdw blurRad="38100" dist="38100" dir="2700000" algn="tl">
                    <a:srgbClr val="000000">
                      <a:alpha val="43137"/>
                    </a:srgbClr>
                  </a:outerShdw>
                </a:effectLst>
              </a:rPr>
              <a:t> and to Jesus, the mediator of a new covenant, and to the sprinkled blood that speaks a better word than the blood of Abel.  </a:t>
            </a:r>
            <a:r>
              <a:rPr lang="en-US" sz="1900" b="1" baseline="30000" dirty="0">
                <a:solidFill>
                  <a:schemeClr val="tx1">
                    <a:lumMod val="50000"/>
                    <a:lumOff val="50000"/>
                  </a:schemeClr>
                </a:solidFill>
                <a:effectLst>
                  <a:outerShdw blurRad="38100" dist="38100" dir="2700000" algn="tl">
                    <a:srgbClr val="000000">
                      <a:alpha val="43137"/>
                    </a:srgbClr>
                  </a:outerShdw>
                </a:effectLst>
              </a:rPr>
              <a:t>25</a:t>
            </a:r>
            <a:r>
              <a:rPr lang="en-US" sz="1900" b="1" dirty="0">
                <a:solidFill>
                  <a:schemeClr val="tx1">
                    <a:lumMod val="50000"/>
                    <a:lumOff val="50000"/>
                  </a:schemeClr>
                </a:solidFill>
                <a:effectLst>
                  <a:outerShdw blurRad="38100" dist="38100" dir="2700000" algn="tl">
                    <a:srgbClr val="000000">
                      <a:alpha val="43137"/>
                    </a:srgbClr>
                  </a:outerShdw>
                </a:effectLst>
              </a:rPr>
              <a:t> See that you do not refuse him who is speaking. For if they did not escape when they refused him who warned them on earth, much less will we escape if we reject him who warns from heaven. </a:t>
            </a:r>
            <a:r>
              <a:rPr lang="en-US" sz="1900" b="1" baseline="30000" dirty="0">
                <a:effectLst>
                  <a:outerShdw blurRad="38100" dist="38100" dir="2700000" algn="tl">
                    <a:srgbClr val="000000">
                      <a:alpha val="43137"/>
                    </a:srgbClr>
                  </a:outerShdw>
                </a:effectLst>
              </a:rPr>
              <a:t>26</a:t>
            </a:r>
            <a:r>
              <a:rPr lang="en-US" sz="1900" b="1" dirty="0">
                <a:effectLst>
                  <a:outerShdw blurRad="38100" dist="38100" dir="2700000" algn="tl">
                    <a:srgbClr val="000000">
                      <a:alpha val="43137"/>
                    </a:srgbClr>
                  </a:outerShdw>
                </a:effectLst>
              </a:rPr>
              <a:t> At that time his voice shook the earth, but now he has promised, “Yet once more I will shake not only the earth but also the heavens.” </a:t>
            </a:r>
            <a:r>
              <a:rPr lang="en-US" sz="1900" b="1" baseline="30000" dirty="0">
                <a:effectLst>
                  <a:outerShdw blurRad="38100" dist="38100" dir="2700000" algn="tl">
                    <a:srgbClr val="000000">
                      <a:alpha val="43137"/>
                    </a:srgbClr>
                  </a:outerShdw>
                </a:effectLst>
              </a:rPr>
              <a:t>27</a:t>
            </a:r>
            <a:r>
              <a:rPr lang="en-US" sz="1900" b="1" dirty="0">
                <a:effectLst>
                  <a:outerShdw blurRad="38100" dist="38100" dir="2700000" algn="tl">
                    <a:srgbClr val="000000">
                      <a:alpha val="43137"/>
                    </a:srgbClr>
                  </a:outerShdw>
                </a:effectLst>
              </a:rPr>
              <a:t> This phrase, “Yet once more,” indicates the removal of things that are shaken—that is, things that have been made—in order that the things that cannot be shaken may remain. </a:t>
            </a:r>
            <a:r>
              <a:rPr lang="en-US" sz="1900" b="1" baseline="30000" dirty="0">
                <a:solidFill>
                  <a:schemeClr val="tx1">
                    <a:lumMod val="50000"/>
                    <a:lumOff val="50000"/>
                  </a:schemeClr>
                </a:solidFill>
                <a:effectLst>
                  <a:outerShdw blurRad="38100" dist="38100" dir="2700000" algn="tl">
                    <a:srgbClr val="000000">
                      <a:alpha val="43137"/>
                    </a:srgbClr>
                  </a:outerShdw>
                </a:effectLst>
              </a:rPr>
              <a:t>28</a:t>
            </a:r>
            <a:r>
              <a:rPr lang="en-US" sz="1900" b="1" dirty="0">
                <a:solidFill>
                  <a:schemeClr val="tx1">
                    <a:lumMod val="50000"/>
                    <a:lumOff val="50000"/>
                  </a:schemeClr>
                </a:solidFill>
                <a:effectLst>
                  <a:outerShdw blurRad="38100" dist="38100" dir="2700000" algn="tl">
                    <a:srgbClr val="000000">
                      <a:alpha val="43137"/>
                    </a:srgbClr>
                  </a:outerShdw>
                </a:effectLst>
              </a:rPr>
              <a:t> Therefore let us be grateful for receiving a kingdom that cannot be shaken, and thus let us offer to God acceptable worship, with reverence and awe, </a:t>
            </a:r>
            <a:r>
              <a:rPr lang="en-US" sz="1900" b="1" baseline="30000" dirty="0">
                <a:solidFill>
                  <a:schemeClr val="tx1">
                    <a:lumMod val="50000"/>
                    <a:lumOff val="50000"/>
                  </a:schemeClr>
                </a:solidFill>
                <a:effectLst>
                  <a:outerShdw blurRad="38100" dist="38100" dir="2700000" algn="tl">
                    <a:srgbClr val="000000">
                      <a:alpha val="43137"/>
                    </a:srgbClr>
                  </a:outerShdw>
                </a:effectLst>
              </a:rPr>
              <a:t>29</a:t>
            </a:r>
            <a:r>
              <a:rPr lang="en-US" sz="1900" b="1" dirty="0">
                <a:solidFill>
                  <a:schemeClr val="tx1">
                    <a:lumMod val="50000"/>
                    <a:lumOff val="50000"/>
                  </a:schemeClr>
                </a:solidFill>
                <a:effectLst>
                  <a:outerShdw blurRad="38100" dist="38100" dir="2700000" algn="tl">
                    <a:srgbClr val="000000">
                      <a:alpha val="43137"/>
                    </a:srgbClr>
                  </a:outerShdw>
                </a:effectLst>
              </a:rPr>
              <a:t> for our God is a consuming fire. </a:t>
            </a:r>
            <a:endParaRPr lang="en-US" sz="1900" dirty="0">
              <a:solidFill>
                <a:schemeClr val="tx1">
                  <a:lumMod val="50000"/>
                  <a:lumOff val="50000"/>
                </a:schemeClr>
              </a:solidFill>
              <a:effectLst>
                <a:outerShdw blurRad="38100" dist="38100" dir="2700000" algn="tl">
                  <a:srgbClr val="000000">
                    <a:alpha val="43137"/>
                  </a:srgbClr>
                </a:outerShdw>
              </a:effectLst>
              <a:latin typeface="+mn-lt"/>
            </a:endParaRPr>
          </a:p>
        </p:txBody>
      </p:sp>
      <p:sp>
        <p:nvSpPr>
          <p:cNvPr id="3" name="TextBox 2"/>
          <p:cNvSpPr txBox="1"/>
          <p:nvPr/>
        </p:nvSpPr>
        <p:spPr>
          <a:xfrm>
            <a:off x="6589058" y="6414247"/>
            <a:ext cx="231967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Hebrews 12:18-29 ESV</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026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5" y="1085777"/>
            <a:ext cx="8304790" cy="1325563"/>
          </a:xfrm>
        </p:spPr>
        <p:txBody>
          <a:bodyPr>
            <a:noAutofit/>
          </a:bodyPr>
          <a:lstStyle/>
          <a:p>
            <a:pPr lvl="1" algn="ctr"/>
            <a:r>
              <a:rPr lang="en-US" sz="3600" b="1" dirty="0">
                <a:effectLst>
                  <a:outerShdw blurRad="38100" dist="38100" dir="2700000" algn="tl">
                    <a:srgbClr val="000000">
                      <a:alpha val="43137"/>
                    </a:srgbClr>
                  </a:outerShdw>
                </a:effectLst>
              </a:rPr>
              <a:t>…it is appointed for man to die once, and after that comes judgment</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9:27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19592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 y="2618735"/>
            <a:ext cx="8896461" cy="1325563"/>
          </a:xfrm>
        </p:spPr>
        <p:txBody>
          <a:bodyPr>
            <a:noAutofit/>
          </a:bodyPr>
          <a:lstStyle/>
          <a:p>
            <a:pPr lvl="1" algn="ctr"/>
            <a:r>
              <a:rPr lang="en-US" sz="1900" b="1" baseline="30000" dirty="0">
                <a:solidFill>
                  <a:schemeClr val="tx1">
                    <a:lumMod val="50000"/>
                    <a:lumOff val="50000"/>
                  </a:schemeClr>
                </a:solidFill>
                <a:effectLst>
                  <a:outerShdw blurRad="38100" dist="38100" dir="2700000" algn="tl">
                    <a:srgbClr val="000000">
                      <a:alpha val="43137"/>
                    </a:srgbClr>
                  </a:outerShdw>
                </a:effectLst>
              </a:rPr>
              <a:t>18</a:t>
            </a:r>
            <a:r>
              <a:rPr lang="en-US" sz="1900" b="1" dirty="0">
                <a:solidFill>
                  <a:schemeClr val="tx1">
                    <a:lumMod val="50000"/>
                    <a:lumOff val="50000"/>
                  </a:schemeClr>
                </a:solidFill>
                <a:effectLst>
                  <a:outerShdw blurRad="38100" dist="38100" dir="2700000" algn="tl">
                    <a:srgbClr val="000000">
                      <a:alpha val="43137"/>
                    </a:srgbClr>
                  </a:outerShdw>
                </a:effectLst>
              </a:rPr>
              <a:t> For you have not come to what may be touched, a blazing fire and darkness and gloom and a tempest </a:t>
            </a:r>
            <a:r>
              <a:rPr lang="en-US" sz="1900" b="1" baseline="30000" dirty="0">
                <a:solidFill>
                  <a:schemeClr val="tx1">
                    <a:lumMod val="50000"/>
                    <a:lumOff val="50000"/>
                  </a:schemeClr>
                </a:solidFill>
                <a:effectLst>
                  <a:outerShdw blurRad="38100" dist="38100" dir="2700000" algn="tl">
                    <a:srgbClr val="000000">
                      <a:alpha val="43137"/>
                    </a:srgbClr>
                  </a:outerShdw>
                </a:effectLst>
              </a:rPr>
              <a:t>19</a:t>
            </a:r>
            <a:r>
              <a:rPr lang="en-US" sz="1900" b="1" dirty="0">
                <a:solidFill>
                  <a:schemeClr val="tx1">
                    <a:lumMod val="50000"/>
                    <a:lumOff val="50000"/>
                  </a:schemeClr>
                </a:solidFill>
                <a:effectLst>
                  <a:outerShdw blurRad="38100" dist="38100" dir="2700000" algn="tl">
                    <a:srgbClr val="000000">
                      <a:alpha val="43137"/>
                    </a:srgbClr>
                  </a:outerShdw>
                </a:effectLst>
              </a:rPr>
              <a:t> and the sound of a trumpet and a voice whose words made the hearers beg that no further messages be spoken to them. </a:t>
            </a:r>
            <a:r>
              <a:rPr lang="en-US" sz="1900" b="1" baseline="30000" dirty="0">
                <a:solidFill>
                  <a:schemeClr val="tx1">
                    <a:lumMod val="50000"/>
                    <a:lumOff val="50000"/>
                  </a:schemeClr>
                </a:solidFill>
                <a:effectLst>
                  <a:outerShdw blurRad="38100" dist="38100" dir="2700000" algn="tl">
                    <a:srgbClr val="000000">
                      <a:alpha val="43137"/>
                    </a:srgbClr>
                  </a:outerShdw>
                </a:effectLst>
              </a:rPr>
              <a:t>20</a:t>
            </a:r>
            <a:r>
              <a:rPr lang="en-US" sz="1900" b="1" dirty="0">
                <a:solidFill>
                  <a:schemeClr val="tx1">
                    <a:lumMod val="50000"/>
                    <a:lumOff val="50000"/>
                  </a:schemeClr>
                </a:solidFill>
                <a:effectLst>
                  <a:outerShdw blurRad="38100" dist="38100" dir="2700000" algn="tl">
                    <a:srgbClr val="000000">
                      <a:alpha val="43137"/>
                    </a:srgbClr>
                  </a:outerShdw>
                </a:effectLst>
              </a:rPr>
              <a:t> For they could not endure the order that was given, “If even a beast touches the mountain, it shall be stoned.” </a:t>
            </a:r>
            <a:r>
              <a:rPr lang="en-US" sz="1900" b="1" baseline="30000" dirty="0">
                <a:solidFill>
                  <a:schemeClr val="tx1">
                    <a:lumMod val="50000"/>
                    <a:lumOff val="50000"/>
                  </a:schemeClr>
                </a:solidFill>
                <a:effectLst>
                  <a:outerShdw blurRad="38100" dist="38100" dir="2700000" algn="tl">
                    <a:srgbClr val="000000">
                      <a:alpha val="43137"/>
                    </a:srgbClr>
                  </a:outerShdw>
                </a:effectLst>
              </a:rPr>
              <a:t>21</a:t>
            </a:r>
            <a:r>
              <a:rPr lang="en-US" sz="1900" b="1" dirty="0">
                <a:solidFill>
                  <a:schemeClr val="tx1">
                    <a:lumMod val="50000"/>
                    <a:lumOff val="50000"/>
                  </a:schemeClr>
                </a:solidFill>
                <a:effectLst>
                  <a:outerShdw blurRad="38100" dist="38100" dir="2700000" algn="tl">
                    <a:srgbClr val="000000">
                      <a:alpha val="43137"/>
                    </a:srgbClr>
                  </a:outerShdw>
                </a:effectLst>
              </a:rPr>
              <a:t> Indeed, so terrifying was the sight that Moses said, “I tremble with fear.” </a:t>
            </a:r>
            <a:r>
              <a:rPr lang="en-US" sz="1900" b="1" baseline="30000" dirty="0">
                <a:solidFill>
                  <a:schemeClr val="tx1">
                    <a:lumMod val="50000"/>
                    <a:lumOff val="50000"/>
                  </a:schemeClr>
                </a:solidFill>
                <a:effectLst>
                  <a:outerShdw blurRad="38100" dist="38100" dir="2700000" algn="tl">
                    <a:srgbClr val="000000">
                      <a:alpha val="43137"/>
                    </a:srgbClr>
                  </a:outerShdw>
                </a:effectLst>
              </a:rPr>
              <a:t>22</a:t>
            </a:r>
            <a:r>
              <a:rPr lang="en-US" sz="1900" b="1" dirty="0">
                <a:solidFill>
                  <a:schemeClr val="tx1">
                    <a:lumMod val="50000"/>
                    <a:lumOff val="50000"/>
                  </a:schemeClr>
                </a:solidFill>
                <a:effectLst>
                  <a:outerShdw blurRad="38100" dist="38100" dir="2700000" algn="tl">
                    <a:srgbClr val="000000">
                      <a:alpha val="43137"/>
                    </a:srgbClr>
                  </a:outerShdw>
                </a:effectLst>
              </a:rPr>
              <a:t> But you have come to Mount Zion and to the city of the living God, the heavenly Jerusalem, and to innumerable angels in festal gathering, </a:t>
            </a:r>
            <a:r>
              <a:rPr lang="en-US" sz="1900" b="1" baseline="30000" dirty="0">
                <a:solidFill>
                  <a:schemeClr val="tx1">
                    <a:lumMod val="50000"/>
                    <a:lumOff val="50000"/>
                  </a:schemeClr>
                </a:solidFill>
                <a:effectLst>
                  <a:outerShdw blurRad="38100" dist="38100" dir="2700000" algn="tl">
                    <a:srgbClr val="000000">
                      <a:alpha val="43137"/>
                    </a:srgbClr>
                  </a:outerShdw>
                </a:effectLst>
              </a:rPr>
              <a:t>23</a:t>
            </a:r>
            <a:r>
              <a:rPr lang="en-US" sz="1900" b="1" dirty="0">
                <a:solidFill>
                  <a:schemeClr val="tx1">
                    <a:lumMod val="50000"/>
                    <a:lumOff val="50000"/>
                  </a:schemeClr>
                </a:solidFill>
                <a:effectLst>
                  <a:outerShdw blurRad="38100" dist="38100" dir="2700000" algn="tl">
                    <a:srgbClr val="000000">
                      <a:alpha val="43137"/>
                    </a:srgbClr>
                  </a:outerShdw>
                </a:effectLst>
              </a:rPr>
              <a:t> and to the assembly of the firstborn who are enrolled in heaven, and to God, the judge of all, and to the spirits of the righteous made perfect, </a:t>
            </a:r>
            <a:r>
              <a:rPr lang="en-US" sz="1900" b="1" baseline="30000" dirty="0">
                <a:solidFill>
                  <a:schemeClr val="tx1">
                    <a:lumMod val="50000"/>
                    <a:lumOff val="50000"/>
                  </a:schemeClr>
                </a:solidFill>
                <a:effectLst>
                  <a:outerShdw blurRad="38100" dist="38100" dir="2700000" algn="tl">
                    <a:srgbClr val="000000">
                      <a:alpha val="43137"/>
                    </a:srgbClr>
                  </a:outerShdw>
                </a:effectLst>
              </a:rPr>
              <a:t>24</a:t>
            </a:r>
            <a:r>
              <a:rPr lang="en-US" sz="1900" b="1" dirty="0">
                <a:solidFill>
                  <a:schemeClr val="tx1">
                    <a:lumMod val="50000"/>
                    <a:lumOff val="50000"/>
                  </a:schemeClr>
                </a:solidFill>
                <a:effectLst>
                  <a:outerShdw blurRad="38100" dist="38100" dir="2700000" algn="tl">
                    <a:srgbClr val="000000">
                      <a:alpha val="43137"/>
                    </a:srgbClr>
                  </a:outerShdw>
                </a:effectLst>
              </a:rPr>
              <a:t> and to Jesus, the mediator of a new covenant, and to the sprinkled blood that speaks a better word than the blood of Abel.  </a:t>
            </a:r>
            <a:r>
              <a:rPr lang="en-US" sz="1900" b="1" baseline="30000" dirty="0">
                <a:solidFill>
                  <a:schemeClr val="tx1">
                    <a:lumMod val="50000"/>
                    <a:lumOff val="50000"/>
                  </a:schemeClr>
                </a:solidFill>
                <a:effectLst>
                  <a:outerShdw blurRad="38100" dist="38100" dir="2700000" algn="tl">
                    <a:srgbClr val="000000">
                      <a:alpha val="43137"/>
                    </a:srgbClr>
                  </a:outerShdw>
                </a:effectLst>
              </a:rPr>
              <a:t>25</a:t>
            </a:r>
            <a:r>
              <a:rPr lang="en-US" sz="1900" b="1" dirty="0">
                <a:solidFill>
                  <a:schemeClr val="tx1">
                    <a:lumMod val="50000"/>
                    <a:lumOff val="50000"/>
                  </a:schemeClr>
                </a:solidFill>
                <a:effectLst>
                  <a:outerShdw blurRad="38100" dist="38100" dir="2700000" algn="tl">
                    <a:srgbClr val="000000">
                      <a:alpha val="43137"/>
                    </a:srgbClr>
                  </a:outerShdw>
                </a:effectLst>
              </a:rPr>
              <a:t> See that you do not refuse him who is speaking. For if they did not escape when they refused him who warned them on earth, much less will we escape if we reject him who warns from heaven. </a:t>
            </a:r>
            <a:r>
              <a:rPr lang="en-US" sz="1900" b="1" baseline="30000" dirty="0">
                <a:solidFill>
                  <a:schemeClr val="tx1">
                    <a:lumMod val="50000"/>
                    <a:lumOff val="50000"/>
                  </a:schemeClr>
                </a:solidFill>
                <a:effectLst>
                  <a:outerShdw blurRad="38100" dist="38100" dir="2700000" algn="tl">
                    <a:srgbClr val="000000">
                      <a:alpha val="43137"/>
                    </a:srgbClr>
                  </a:outerShdw>
                </a:effectLst>
              </a:rPr>
              <a:t>26</a:t>
            </a:r>
            <a:r>
              <a:rPr lang="en-US" sz="1900" b="1" dirty="0">
                <a:solidFill>
                  <a:schemeClr val="tx1">
                    <a:lumMod val="50000"/>
                    <a:lumOff val="50000"/>
                  </a:schemeClr>
                </a:solidFill>
                <a:effectLst>
                  <a:outerShdw blurRad="38100" dist="38100" dir="2700000" algn="tl">
                    <a:srgbClr val="000000">
                      <a:alpha val="43137"/>
                    </a:srgbClr>
                  </a:outerShdw>
                </a:effectLst>
              </a:rPr>
              <a:t> At that time his voice shook the earth, but now he has promised, “Yet once more I will shake not only the earth but also the heavens.” </a:t>
            </a:r>
            <a:r>
              <a:rPr lang="en-US" sz="1900" b="1" baseline="30000" dirty="0">
                <a:solidFill>
                  <a:schemeClr val="tx1">
                    <a:lumMod val="50000"/>
                    <a:lumOff val="50000"/>
                  </a:schemeClr>
                </a:solidFill>
                <a:effectLst>
                  <a:outerShdw blurRad="38100" dist="38100" dir="2700000" algn="tl">
                    <a:srgbClr val="000000">
                      <a:alpha val="43137"/>
                    </a:srgbClr>
                  </a:outerShdw>
                </a:effectLst>
              </a:rPr>
              <a:t>27</a:t>
            </a:r>
            <a:r>
              <a:rPr lang="en-US" sz="1900" b="1" dirty="0">
                <a:solidFill>
                  <a:schemeClr val="tx1">
                    <a:lumMod val="50000"/>
                    <a:lumOff val="50000"/>
                  </a:schemeClr>
                </a:solidFill>
                <a:effectLst>
                  <a:outerShdw blurRad="38100" dist="38100" dir="2700000" algn="tl">
                    <a:srgbClr val="000000">
                      <a:alpha val="43137"/>
                    </a:srgbClr>
                  </a:outerShdw>
                </a:effectLst>
              </a:rPr>
              <a:t> This phrase, “Yet once more,” indicates the removal of things that are shaken—that is, things that have been made—in order that the things that cannot be shaken may remain. </a:t>
            </a:r>
            <a:r>
              <a:rPr lang="en-US" sz="1900" b="1" baseline="30000" dirty="0">
                <a:effectLst>
                  <a:outerShdw blurRad="38100" dist="38100" dir="2700000" algn="tl">
                    <a:srgbClr val="000000">
                      <a:alpha val="43137"/>
                    </a:srgbClr>
                  </a:outerShdw>
                </a:effectLst>
              </a:rPr>
              <a:t>28</a:t>
            </a:r>
            <a:r>
              <a:rPr lang="en-US" sz="1900" b="1" dirty="0">
                <a:effectLst>
                  <a:outerShdw blurRad="38100" dist="38100" dir="2700000" algn="tl">
                    <a:srgbClr val="000000">
                      <a:alpha val="43137"/>
                    </a:srgbClr>
                  </a:outerShdw>
                </a:effectLst>
              </a:rPr>
              <a:t> Therefore let us be grateful for receiving a kingdom that cannot be shaken, and thus let us offer to God acceptable worship, with reverence and awe, </a:t>
            </a:r>
            <a:r>
              <a:rPr lang="en-US" sz="1900" b="1" baseline="30000" dirty="0">
                <a:effectLst>
                  <a:outerShdw blurRad="38100" dist="38100" dir="2700000" algn="tl">
                    <a:srgbClr val="000000">
                      <a:alpha val="43137"/>
                    </a:srgbClr>
                  </a:outerShdw>
                </a:effectLst>
              </a:rPr>
              <a:t>29</a:t>
            </a:r>
            <a:r>
              <a:rPr lang="en-US" sz="1900" b="1" dirty="0">
                <a:effectLst>
                  <a:outerShdw blurRad="38100" dist="38100" dir="2700000" algn="tl">
                    <a:srgbClr val="000000">
                      <a:alpha val="43137"/>
                    </a:srgbClr>
                  </a:outerShdw>
                </a:effectLst>
              </a:rPr>
              <a:t> for our God is a consuming fire. </a:t>
            </a:r>
            <a:endParaRPr lang="en-US" sz="1900" dirty="0">
              <a:effectLst>
                <a:outerShdw blurRad="38100" dist="38100" dir="2700000" algn="tl">
                  <a:srgbClr val="000000">
                    <a:alpha val="43137"/>
                  </a:srgbClr>
                </a:outerShdw>
              </a:effectLst>
              <a:latin typeface="+mn-lt"/>
            </a:endParaRPr>
          </a:p>
        </p:txBody>
      </p:sp>
      <p:sp>
        <p:nvSpPr>
          <p:cNvPr id="3" name="TextBox 2"/>
          <p:cNvSpPr txBox="1"/>
          <p:nvPr/>
        </p:nvSpPr>
        <p:spPr>
          <a:xfrm>
            <a:off x="6589058" y="6414247"/>
            <a:ext cx="231967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Hebrews 12:18-29 ESV</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7562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966" y="1838813"/>
            <a:ext cx="8304790" cy="1325563"/>
          </a:xfrm>
        </p:spPr>
        <p:txBody>
          <a:bodyPr>
            <a:noAutofit/>
          </a:bodyPr>
          <a:lstStyle/>
          <a:p>
            <a:pPr lvl="1" algn="ctr"/>
            <a:r>
              <a:rPr lang="en-US" sz="2800" b="1" dirty="0">
                <a:effectLst>
                  <a:outerShdw blurRad="38100" dist="38100" dir="2700000" algn="tl">
                    <a:srgbClr val="000000">
                      <a:alpha val="43137"/>
                    </a:srgbClr>
                  </a:outerShdw>
                </a:effectLst>
              </a:rPr>
              <a:t>Therefore I exhort you, brothers and sisters, by the mercies of God, to present your bodies as a sacrifice—alive, holy, and pleasing to God—which is your reasonable service. </a:t>
            </a:r>
            <a:r>
              <a:rPr lang="en-US" sz="2800" b="1" baseline="30000" dirty="0">
                <a:effectLst>
                  <a:outerShdw blurRad="38100" dist="38100" dir="2700000" algn="tl">
                    <a:srgbClr val="000000">
                      <a:alpha val="43137"/>
                    </a:srgbClr>
                  </a:outerShdw>
                </a:effectLst>
              </a:rPr>
              <a:t>2 </a:t>
            </a:r>
            <a:r>
              <a:rPr lang="en-US" sz="2800" b="1" dirty="0">
                <a:effectLst>
                  <a:outerShdw blurRad="38100" dist="38100" dir="2700000" algn="tl">
                    <a:srgbClr val="000000">
                      <a:alpha val="43137"/>
                    </a:srgbClr>
                  </a:outerShdw>
                </a:effectLst>
              </a:rPr>
              <a:t>Do not be conformed to this present world, but be transformed by the renewing of your mind, so that you may test and approve what is the will of God—what is good and well-pleasing and perfect. </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b="1" dirty="0">
                <a:solidFill>
                  <a:schemeClr val="tx1">
                    <a:lumMod val="50000"/>
                    <a:lumOff val="50000"/>
                  </a:schemeClr>
                </a:solidFill>
                <a:effectLst>
                  <a:outerShdw blurRad="38100" dist="38100" dir="2700000" algn="tl">
                    <a:srgbClr val="000000">
                      <a:alpha val="43137"/>
                    </a:srgbClr>
                  </a:outerShdw>
                </a:effectLst>
                <a:latin typeface="+mn-lt"/>
              </a:rPr>
              <a:t/>
            </a:r>
            <a:br>
              <a:rPr lang="en-US" sz="20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Romans 12:1-2 NET</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39051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 y="2618735"/>
            <a:ext cx="8896461" cy="1325563"/>
          </a:xfrm>
        </p:spPr>
        <p:txBody>
          <a:bodyPr>
            <a:noAutofit/>
          </a:bodyPr>
          <a:lstStyle/>
          <a:p>
            <a:pPr lvl="1" algn="ctr"/>
            <a:r>
              <a:rPr lang="en-US" sz="1900" b="1" baseline="30000" dirty="0">
                <a:solidFill>
                  <a:schemeClr val="tx1">
                    <a:lumMod val="50000"/>
                    <a:lumOff val="50000"/>
                  </a:schemeClr>
                </a:solidFill>
                <a:effectLst>
                  <a:outerShdw blurRad="38100" dist="38100" dir="2700000" algn="tl">
                    <a:srgbClr val="000000">
                      <a:alpha val="43137"/>
                    </a:srgbClr>
                  </a:outerShdw>
                </a:effectLst>
              </a:rPr>
              <a:t>18</a:t>
            </a:r>
            <a:r>
              <a:rPr lang="en-US" sz="1900" b="1" dirty="0">
                <a:solidFill>
                  <a:schemeClr val="tx1">
                    <a:lumMod val="50000"/>
                    <a:lumOff val="50000"/>
                  </a:schemeClr>
                </a:solidFill>
                <a:effectLst>
                  <a:outerShdw blurRad="38100" dist="38100" dir="2700000" algn="tl">
                    <a:srgbClr val="000000">
                      <a:alpha val="43137"/>
                    </a:srgbClr>
                  </a:outerShdw>
                </a:effectLst>
              </a:rPr>
              <a:t> For you have not come to what may be touched, a blazing fire and darkness and gloom and a tempest </a:t>
            </a:r>
            <a:r>
              <a:rPr lang="en-US" sz="1900" b="1" baseline="30000" dirty="0">
                <a:solidFill>
                  <a:schemeClr val="tx1">
                    <a:lumMod val="50000"/>
                    <a:lumOff val="50000"/>
                  </a:schemeClr>
                </a:solidFill>
                <a:effectLst>
                  <a:outerShdw blurRad="38100" dist="38100" dir="2700000" algn="tl">
                    <a:srgbClr val="000000">
                      <a:alpha val="43137"/>
                    </a:srgbClr>
                  </a:outerShdw>
                </a:effectLst>
              </a:rPr>
              <a:t>19</a:t>
            </a:r>
            <a:r>
              <a:rPr lang="en-US" sz="1900" b="1" dirty="0">
                <a:solidFill>
                  <a:schemeClr val="tx1">
                    <a:lumMod val="50000"/>
                    <a:lumOff val="50000"/>
                  </a:schemeClr>
                </a:solidFill>
                <a:effectLst>
                  <a:outerShdw blurRad="38100" dist="38100" dir="2700000" algn="tl">
                    <a:srgbClr val="000000">
                      <a:alpha val="43137"/>
                    </a:srgbClr>
                  </a:outerShdw>
                </a:effectLst>
              </a:rPr>
              <a:t> and the sound of a trumpet and a voice whose words made the hearers beg that no further messages be spoken to them. </a:t>
            </a:r>
            <a:r>
              <a:rPr lang="en-US" sz="1900" b="1" baseline="30000" dirty="0">
                <a:solidFill>
                  <a:schemeClr val="tx1">
                    <a:lumMod val="50000"/>
                    <a:lumOff val="50000"/>
                  </a:schemeClr>
                </a:solidFill>
                <a:effectLst>
                  <a:outerShdw blurRad="38100" dist="38100" dir="2700000" algn="tl">
                    <a:srgbClr val="000000">
                      <a:alpha val="43137"/>
                    </a:srgbClr>
                  </a:outerShdw>
                </a:effectLst>
              </a:rPr>
              <a:t>20</a:t>
            </a:r>
            <a:r>
              <a:rPr lang="en-US" sz="1900" b="1" dirty="0">
                <a:solidFill>
                  <a:schemeClr val="tx1">
                    <a:lumMod val="50000"/>
                    <a:lumOff val="50000"/>
                  </a:schemeClr>
                </a:solidFill>
                <a:effectLst>
                  <a:outerShdw blurRad="38100" dist="38100" dir="2700000" algn="tl">
                    <a:srgbClr val="000000">
                      <a:alpha val="43137"/>
                    </a:srgbClr>
                  </a:outerShdw>
                </a:effectLst>
              </a:rPr>
              <a:t> For they could not endure the order that was given, “If even a beast touches the mountain, it shall be stoned.” </a:t>
            </a:r>
            <a:r>
              <a:rPr lang="en-US" sz="1900" b="1" baseline="30000" dirty="0">
                <a:solidFill>
                  <a:schemeClr val="tx1">
                    <a:lumMod val="50000"/>
                    <a:lumOff val="50000"/>
                  </a:schemeClr>
                </a:solidFill>
                <a:effectLst>
                  <a:outerShdw blurRad="38100" dist="38100" dir="2700000" algn="tl">
                    <a:srgbClr val="000000">
                      <a:alpha val="43137"/>
                    </a:srgbClr>
                  </a:outerShdw>
                </a:effectLst>
              </a:rPr>
              <a:t>21</a:t>
            </a:r>
            <a:r>
              <a:rPr lang="en-US" sz="1900" b="1" dirty="0">
                <a:solidFill>
                  <a:schemeClr val="tx1">
                    <a:lumMod val="50000"/>
                    <a:lumOff val="50000"/>
                  </a:schemeClr>
                </a:solidFill>
                <a:effectLst>
                  <a:outerShdw blurRad="38100" dist="38100" dir="2700000" algn="tl">
                    <a:srgbClr val="000000">
                      <a:alpha val="43137"/>
                    </a:srgbClr>
                  </a:outerShdw>
                </a:effectLst>
              </a:rPr>
              <a:t> Indeed, so terrifying was the sight that Moses said, “I tremble with fear.” </a:t>
            </a:r>
            <a:r>
              <a:rPr lang="en-US" sz="1900" b="1" baseline="30000" dirty="0">
                <a:solidFill>
                  <a:schemeClr val="tx1">
                    <a:lumMod val="50000"/>
                    <a:lumOff val="50000"/>
                  </a:schemeClr>
                </a:solidFill>
                <a:effectLst>
                  <a:outerShdw blurRad="38100" dist="38100" dir="2700000" algn="tl">
                    <a:srgbClr val="000000">
                      <a:alpha val="43137"/>
                    </a:srgbClr>
                  </a:outerShdw>
                </a:effectLst>
              </a:rPr>
              <a:t>22</a:t>
            </a:r>
            <a:r>
              <a:rPr lang="en-US" sz="1900" b="1" dirty="0">
                <a:solidFill>
                  <a:schemeClr val="tx1">
                    <a:lumMod val="50000"/>
                    <a:lumOff val="50000"/>
                  </a:schemeClr>
                </a:solidFill>
                <a:effectLst>
                  <a:outerShdw blurRad="38100" dist="38100" dir="2700000" algn="tl">
                    <a:srgbClr val="000000">
                      <a:alpha val="43137"/>
                    </a:srgbClr>
                  </a:outerShdw>
                </a:effectLst>
              </a:rPr>
              <a:t> But you have come to Mount Zion and to the city of the living God, the heavenly Jerusalem, and to innumerable angels in festal gathering, </a:t>
            </a:r>
            <a:r>
              <a:rPr lang="en-US" sz="1900" b="1" baseline="30000" dirty="0">
                <a:solidFill>
                  <a:schemeClr val="tx1">
                    <a:lumMod val="50000"/>
                    <a:lumOff val="50000"/>
                  </a:schemeClr>
                </a:solidFill>
                <a:effectLst>
                  <a:outerShdw blurRad="38100" dist="38100" dir="2700000" algn="tl">
                    <a:srgbClr val="000000">
                      <a:alpha val="43137"/>
                    </a:srgbClr>
                  </a:outerShdw>
                </a:effectLst>
              </a:rPr>
              <a:t>23</a:t>
            </a:r>
            <a:r>
              <a:rPr lang="en-US" sz="1900" b="1" dirty="0">
                <a:solidFill>
                  <a:schemeClr val="tx1">
                    <a:lumMod val="50000"/>
                    <a:lumOff val="50000"/>
                  </a:schemeClr>
                </a:solidFill>
                <a:effectLst>
                  <a:outerShdw blurRad="38100" dist="38100" dir="2700000" algn="tl">
                    <a:srgbClr val="000000">
                      <a:alpha val="43137"/>
                    </a:srgbClr>
                  </a:outerShdw>
                </a:effectLst>
              </a:rPr>
              <a:t> and to the assembly of the firstborn who are enrolled in heaven, and to God, the judge of all, and to the spirits of the righteous made perfect, </a:t>
            </a:r>
            <a:r>
              <a:rPr lang="en-US" sz="1900" b="1" baseline="30000" dirty="0">
                <a:solidFill>
                  <a:schemeClr val="tx1">
                    <a:lumMod val="50000"/>
                    <a:lumOff val="50000"/>
                  </a:schemeClr>
                </a:solidFill>
                <a:effectLst>
                  <a:outerShdw blurRad="38100" dist="38100" dir="2700000" algn="tl">
                    <a:srgbClr val="000000">
                      <a:alpha val="43137"/>
                    </a:srgbClr>
                  </a:outerShdw>
                </a:effectLst>
              </a:rPr>
              <a:t>24</a:t>
            </a:r>
            <a:r>
              <a:rPr lang="en-US" sz="1900" b="1" dirty="0">
                <a:solidFill>
                  <a:schemeClr val="tx1">
                    <a:lumMod val="50000"/>
                    <a:lumOff val="50000"/>
                  </a:schemeClr>
                </a:solidFill>
                <a:effectLst>
                  <a:outerShdw blurRad="38100" dist="38100" dir="2700000" algn="tl">
                    <a:srgbClr val="000000">
                      <a:alpha val="43137"/>
                    </a:srgbClr>
                  </a:outerShdw>
                </a:effectLst>
              </a:rPr>
              <a:t> and to Jesus, the mediator of a new covenant, and to the sprinkled blood that speaks a better word than the blood of Abel.  </a:t>
            </a:r>
            <a:r>
              <a:rPr lang="en-US" sz="1900" b="1" baseline="30000" dirty="0">
                <a:solidFill>
                  <a:schemeClr val="tx1">
                    <a:lumMod val="50000"/>
                    <a:lumOff val="50000"/>
                  </a:schemeClr>
                </a:solidFill>
                <a:effectLst>
                  <a:outerShdw blurRad="38100" dist="38100" dir="2700000" algn="tl">
                    <a:srgbClr val="000000">
                      <a:alpha val="43137"/>
                    </a:srgbClr>
                  </a:outerShdw>
                </a:effectLst>
              </a:rPr>
              <a:t>25</a:t>
            </a:r>
            <a:r>
              <a:rPr lang="en-US" sz="1900" b="1" dirty="0">
                <a:solidFill>
                  <a:schemeClr val="tx1">
                    <a:lumMod val="50000"/>
                    <a:lumOff val="50000"/>
                  </a:schemeClr>
                </a:solidFill>
                <a:effectLst>
                  <a:outerShdw blurRad="38100" dist="38100" dir="2700000" algn="tl">
                    <a:srgbClr val="000000">
                      <a:alpha val="43137"/>
                    </a:srgbClr>
                  </a:outerShdw>
                </a:effectLst>
              </a:rPr>
              <a:t> See that you do not refuse him who is speaking. For if they did not escape when they refused him who warned them on earth, much less will we escape if we reject him who warns from heaven. </a:t>
            </a:r>
            <a:r>
              <a:rPr lang="en-US" sz="1900" b="1" baseline="30000" dirty="0">
                <a:solidFill>
                  <a:schemeClr val="tx1">
                    <a:lumMod val="50000"/>
                    <a:lumOff val="50000"/>
                  </a:schemeClr>
                </a:solidFill>
                <a:effectLst>
                  <a:outerShdw blurRad="38100" dist="38100" dir="2700000" algn="tl">
                    <a:srgbClr val="000000">
                      <a:alpha val="43137"/>
                    </a:srgbClr>
                  </a:outerShdw>
                </a:effectLst>
              </a:rPr>
              <a:t>26</a:t>
            </a:r>
            <a:r>
              <a:rPr lang="en-US" sz="1900" b="1" dirty="0">
                <a:solidFill>
                  <a:schemeClr val="tx1">
                    <a:lumMod val="50000"/>
                    <a:lumOff val="50000"/>
                  </a:schemeClr>
                </a:solidFill>
                <a:effectLst>
                  <a:outerShdw blurRad="38100" dist="38100" dir="2700000" algn="tl">
                    <a:srgbClr val="000000">
                      <a:alpha val="43137"/>
                    </a:srgbClr>
                  </a:outerShdw>
                </a:effectLst>
              </a:rPr>
              <a:t> At that time his voice shook the earth, but now he has promised, “Yet once more I will shake not only the earth but also the heavens.” </a:t>
            </a:r>
            <a:r>
              <a:rPr lang="en-US" sz="1900" b="1" baseline="30000" dirty="0">
                <a:solidFill>
                  <a:schemeClr val="tx1">
                    <a:lumMod val="50000"/>
                    <a:lumOff val="50000"/>
                  </a:schemeClr>
                </a:solidFill>
                <a:effectLst>
                  <a:outerShdw blurRad="38100" dist="38100" dir="2700000" algn="tl">
                    <a:srgbClr val="000000">
                      <a:alpha val="43137"/>
                    </a:srgbClr>
                  </a:outerShdw>
                </a:effectLst>
              </a:rPr>
              <a:t>27</a:t>
            </a:r>
            <a:r>
              <a:rPr lang="en-US" sz="1900" b="1" dirty="0">
                <a:solidFill>
                  <a:schemeClr val="tx1">
                    <a:lumMod val="50000"/>
                    <a:lumOff val="50000"/>
                  </a:schemeClr>
                </a:solidFill>
                <a:effectLst>
                  <a:outerShdw blurRad="38100" dist="38100" dir="2700000" algn="tl">
                    <a:srgbClr val="000000">
                      <a:alpha val="43137"/>
                    </a:srgbClr>
                  </a:outerShdw>
                </a:effectLst>
              </a:rPr>
              <a:t> This phrase, “Yet once more,” indicates the removal of things that are shaken—that is, things that have been made—in order that the things that cannot be shaken may remain. </a:t>
            </a:r>
            <a:r>
              <a:rPr lang="en-US" sz="1900" b="1" baseline="30000" dirty="0">
                <a:effectLst>
                  <a:outerShdw blurRad="38100" dist="38100" dir="2700000" algn="tl">
                    <a:srgbClr val="000000">
                      <a:alpha val="43137"/>
                    </a:srgbClr>
                  </a:outerShdw>
                </a:effectLst>
              </a:rPr>
              <a:t>28</a:t>
            </a:r>
            <a:r>
              <a:rPr lang="en-US" sz="1900" b="1" dirty="0">
                <a:effectLst>
                  <a:outerShdw blurRad="38100" dist="38100" dir="2700000" algn="tl">
                    <a:srgbClr val="000000">
                      <a:alpha val="43137"/>
                    </a:srgbClr>
                  </a:outerShdw>
                </a:effectLst>
              </a:rPr>
              <a:t> Therefore let us be grateful for receiving a kingdom that cannot be shaken, and thus let us offer to God acceptable worship, with reverence and awe, </a:t>
            </a:r>
            <a:r>
              <a:rPr lang="en-US" sz="1900" b="1" baseline="30000" dirty="0">
                <a:effectLst>
                  <a:outerShdw blurRad="38100" dist="38100" dir="2700000" algn="tl">
                    <a:srgbClr val="000000">
                      <a:alpha val="43137"/>
                    </a:srgbClr>
                  </a:outerShdw>
                </a:effectLst>
              </a:rPr>
              <a:t>29</a:t>
            </a:r>
            <a:r>
              <a:rPr lang="en-US" sz="1900" b="1" dirty="0">
                <a:effectLst>
                  <a:outerShdw blurRad="38100" dist="38100" dir="2700000" algn="tl">
                    <a:srgbClr val="000000">
                      <a:alpha val="43137"/>
                    </a:srgbClr>
                  </a:outerShdw>
                </a:effectLst>
              </a:rPr>
              <a:t> for our God is a consuming fire. </a:t>
            </a:r>
            <a:endParaRPr lang="en-US" sz="1900" dirty="0">
              <a:effectLst>
                <a:outerShdw blurRad="38100" dist="38100" dir="2700000" algn="tl">
                  <a:srgbClr val="000000">
                    <a:alpha val="43137"/>
                  </a:srgbClr>
                </a:outerShdw>
              </a:effectLst>
              <a:latin typeface="+mn-lt"/>
            </a:endParaRPr>
          </a:p>
        </p:txBody>
      </p:sp>
      <p:sp>
        <p:nvSpPr>
          <p:cNvPr id="3" name="TextBox 2"/>
          <p:cNvSpPr txBox="1"/>
          <p:nvPr/>
        </p:nvSpPr>
        <p:spPr>
          <a:xfrm>
            <a:off x="6589058" y="6414247"/>
            <a:ext cx="231967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Hebrews 12:18-29 ESV</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64983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954</TotalTime>
  <Words>84</Words>
  <Application>Microsoft Office PowerPoint</Application>
  <PresentationFormat>On-screen Show (4:3)</PresentationFormat>
  <Paragraphs>16</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Mom´sTypewriter</vt:lpstr>
      <vt:lpstr>Office Theme</vt:lpstr>
      <vt:lpstr>Shaken, and Stirred</vt:lpstr>
      <vt:lpstr>PowerPoint Presentation</vt:lpstr>
      <vt:lpstr>18 For you have not come to what may be touched, a blazing fire and darkness and gloom and a tempest 19 and the sound of a trumpet and a voice whose words made the hearers beg that no further messages be spoken to them. 20 For they could not endure the order that was given, “If even a beast touches the mountain, it shall be stoned.” 21 Indeed, so terrifying was the sight that Moses said, “I tremble with fear.” 22 But you have come to Mount Zion and to the city of the living God, the heavenly Jerusalem, and to innumerable angels in festal gathering, 23 and to the assembly of the firstborn who are enrolled in heaven, and to God, the judge of all, and to the spirits of the righteous made perfect, 24 and to Jesus, the mediator of a new covenant, and to the sprinkled blood that speaks a better word than the blood of Abel.  25 See that you do not refuse him who is speaking. For if they did not escape when they refused him who warned them on earth, much less will we escape if we reject him who warns from heaven. 26 At that time his voice shook the earth, but now he has promised, “Yet once more I will shake not only the earth but also the heavens.” 27 This phrase, “Yet once more,” indicates the removal of things that are shaken—that is, things that have been made—in order that the things that cannot be shaken may remain. 28 Therefore let us be grateful for receiving a kingdom that cannot be shaken, and thus let us offer to God acceptable worship, with reverence and awe, 29 for our God is a consuming fire. </vt:lpstr>
      <vt:lpstr>Do not let God speak to us or we shall die  Exodus 20:19 ESV</vt:lpstr>
      <vt:lpstr>18 For you have not come to what may be touched, a blazing fire and darkness and gloom and a tempest 19 and the sound of a trumpet and a voice whose words made the hearers beg that no further messages be spoken to them. 20 For they could not endure the order that was given, “If even a beast touches the mountain, it shall be stoned.” 21 Indeed, so terrifying was the sight that Moses said, “I tremble with fear.” 22 But you have come to Mount Zion and to the city of the living God, the heavenly Jerusalem, and to innumerable angels in festal gathering, 23 and to the assembly of the firstborn who are enrolled in heaven, and to God, the judge of all, and to the spirits of the righteous made perfect, 24 and to Jesus, the mediator of a new covenant, and to the sprinkled blood that speaks a better word than the blood of Abel.  25 See that you do not refuse him who is speaking. For if they did not escape when they refused him who warned them on earth, much less will we escape if we reject him who warns from heaven. 26 At that time his voice shook the earth, but now he has promised, “Yet once more I will shake not only the earth but also the heavens.” 27 This phrase, “Yet once more,” indicates the removal of things that are shaken—that is, things that have been made—in order that the things that cannot be shaken may remain. 28 Therefore let us be grateful for receiving a kingdom that cannot be shaken, and thus let us offer to God acceptable worship, with reverence and awe, 29 for our God is a consuming fire. </vt:lpstr>
      <vt:lpstr>18 For you have not come to what may be touched, a blazing fire and darkness and gloom and a tempest 19 and the sound of a trumpet and a voice whose words made the hearers beg that no further messages be spoken to them. 20 For they could not endure the order that was given, “If even a beast touches the mountain, it shall be stoned.” 21 Indeed, so terrifying was the sight that Moses said, “I tremble with fear.” 22 But you have come to Mount Zion and to the city of the living God, the heavenly Jerusalem, and to innumerable angels in festal gathering, 23 and to the assembly of the firstborn who are enrolled in heaven, and to God, the judge of all, and to the spirits of the righteous made perfect, 24 and to Jesus, the mediator of a new covenant, and to the sprinkled blood that speaks a better word than the blood of Abel.  25 See that you do not refuse him who is speaking. For if they did not escape when they refused him who warned them on earth, much less will we escape if we reject him who warns from heaven. 26 At that time his voice shook the earth, but now he has promised, “Yet once more I will shake not only the earth but also the heavens.” 27 This phrase, “Yet once more,” indicates the removal of things that are shaken—that is, things that have been made—in order that the things that cannot be shaken may remain. 28 Therefore let us be grateful for receiving a kingdom that cannot be shaken, and thus let us offer to God acceptable worship, with reverence and awe, 29 for our God is a consuming fire. </vt:lpstr>
      <vt:lpstr>18 For you have not come to what may be touched, a blazing fire and darkness and gloom and a tempest 19 and the sound of a trumpet and a voice whose words made the hearers beg that no further messages be spoken to them. 20 For they could not endure the order that was given, “If even a beast touches the mountain, it shall be stoned.” 21 Indeed, so terrifying was the sight that Moses said, “I tremble with fear.” 22 But you have come to Mount Zion and to the city of the living God, the heavenly Jerusalem, and to innumerable angels in festal gathering, 23 and to the assembly of the firstborn who are enrolled in heaven, and to God, the judge of all, and to the spirits of the righteous made perfect, 24 and to Jesus, the mediator of a new covenant, and to the sprinkled blood that speaks a better word than the blood of Abel.  25 See that you do not refuse him who is speaking. For if they did not escape when they refused him who warned them on earth, much less will we escape if we reject him who warns from heaven. 26 At that time his voice shook the earth, but now he has promised, “Yet once more I will shake not only the earth but also the heavens.” 27 This phrase, “Yet once more,” indicates the removal of things that are shaken—that is, things that have been made—in order that the things that cannot be shaken may remain. 28 Therefore let us be grateful for receiving a kingdom that cannot be shaken, and thus let us offer to God acceptable worship, with reverence and awe, 29 for our God is a consuming fire. </vt:lpstr>
      <vt:lpstr>…it is appointed for man to die once, and after that comes judgment  Hebrews 9:27 ESV</vt:lpstr>
      <vt:lpstr>18 For you have not come to what may be touched, a blazing fire and darkness and gloom and a tempest 19 and the sound of a trumpet and a voice whose words made the hearers beg that no further messages be spoken to them. 20 For they could not endure the order that was given, “If even a beast touches the mountain, it shall be stoned.” 21 Indeed, so terrifying was the sight that Moses said, “I tremble with fear.” 22 But you have come to Mount Zion and to the city of the living God, the heavenly Jerusalem, and to innumerable angels in festal gathering, 23 and to the assembly of the firstborn who are enrolled in heaven, and to God, the judge of all, and to the spirits of the righteous made perfect, 24 and to Jesus, the mediator of a new covenant, and to the sprinkled blood that speaks a better word than the blood of Abel.  25 See that you do not refuse him who is speaking. For if they did not escape when they refused him who warned them on earth, much less will we escape if we reject him who warns from heaven. 26 At that time his voice shook the earth, but now he has promised, “Yet once more I will shake not only the earth but also the heavens.” 27 This phrase, “Yet once more,” indicates the removal of things that are shaken—that is, things that have been made—in order that the things that cannot be shaken may remain. 28 Therefore let us be grateful for receiving a kingdom that cannot be shaken, and thus let us offer to God acceptable worship, with reverence and awe, 29 for our God is a consuming fire. </vt:lpstr>
      <vt:lpstr>Therefore I exhort you, brothers and sisters, by the mercies of God, to present your bodies as a sacrifice—alive, holy, and pleasing to God—which is your reasonable service. 2 Do not be conformed to this present world, but be transformed by the renewing of your mind, so that you may test and approve what is the will of God—what is good and well-pleasing and perfect.   Romans 12:1-2 NET</vt:lpstr>
      <vt:lpstr>18 For you have not come to what may be touched, a blazing fire and darkness and gloom and a tempest 19 and the sound of a trumpet and a voice whose words made the hearers beg that no further messages be spoken to them. 20 For they could not endure the order that was given, “If even a beast touches the mountain, it shall be stoned.” 21 Indeed, so terrifying was the sight that Moses said, “I tremble with fear.” 22 But you have come to Mount Zion and to the city of the living God, the heavenly Jerusalem, and to innumerable angels in festal gathering, 23 and to the assembly of the firstborn who are enrolled in heaven, and to God, the judge of all, and to the spirits of the righteous made perfect, 24 and to Jesus, the mediator of a new covenant, and to the sprinkled blood that speaks a better word than the blood of Abel.  25 See that you do not refuse him who is speaking. For if they did not escape when they refused him who warned them on earth, much less will we escape if we reject him who warns from heaven. 26 At that time his voice shook the earth, but now he has promised, “Yet once more I will shake not only the earth but also the heavens.” 27 This phrase, “Yet once more,” indicates the removal of things that are shaken—that is, things that have been made—in order that the things that cannot be shaken may remain. 28 Therefore let us be grateful for receiving a kingdom that cannot be shaken, and thus let us offer to God acceptable worship, with reverence and awe, 29 for our God is a consuming fire.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123</cp:revision>
  <dcterms:created xsi:type="dcterms:W3CDTF">2016-05-15T10:01:02Z</dcterms:created>
  <dcterms:modified xsi:type="dcterms:W3CDTF">2017-09-10T10:25:19Z</dcterms:modified>
</cp:coreProperties>
</file>