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79" r:id="rId3"/>
    <p:sldId id="409" r:id="rId4"/>
    <p:sldId id="423" r:id="rId5"/>
    <p:sldId id="425" r:id="rId6"/>
    <p:sldId id="424" r:id="rId7"/>
    <p:sldId id="426" r:id="rId8"/>
    <p:sldId id="427" r:id="rId9"/>
    <p:sldId id="428" r:id="rId10"/>
    <p:sldId id="429" r:id="rId11"/>
    <p:sldId id="430" r:id="rId12"/>
    <p:sldId id="431" r:id="rId13"/>
    <p:sldId id="43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F3F1"/>
    <a:srgbClr val="F8F8F8"/>
    <a:srgbClr val="32F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46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8/6/2017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8/6/2017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8/6/2017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8/6/2017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8/6/2017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8/6/2017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8/6/2017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8/6/2017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8/6/2017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8/6/2017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8/6/2017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8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8/6/2017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259" y="1596766"/>
            <a:ext cx="8744755" cy="1325563"/>
          </a:xfrm>
        </p:spPr>
        <p:txBody>
          <a:bodyPr>
            <a:noAutofit/>
          </a:bodyPr>
          <a:lstStyle/>
          <a:p>
            <a:pPr lvl="1" algn="ctr"/>
            <a:r>
              <a:rPr lang="en-US" sz="3600" b="1" baseline="30000" dirty="0">
                <a:effectLst>
                  <a:outerShdw blurRad="38100" dist="38100" dir="2700000" algn="tl">
                    <a:srgbClr val="000000">
                      <a:alpha val="43137"/>
                    </a:srgbClr>
                  </a:outerShdw>
                </a:effectLst>
              </a:rPr>
              <a:t>30 </a:t>
            </a:r>
            <a:r>
              <a:rPr lang="en-US" sz="3600" b="1" dirty="0">
                <a:effectLst>
                  <a:outerShdw blurRad="38100" dist="38100" dir="2700000" algn="tl">
                    <a:srgbClr val="000000">
                      <a:alpha val="43137"/>
                    </a:srgbClr>
                  </a:outerShdw>
                </a:effectLst>
              </a:rPr>
              <a:t>By faith the walls of Jericho fell after the people marched around them for seven days. </a:t>
            </a:r>
            <a:r>
              <a:rPr lang="en-US" sz="3600" b="1" baseline="30000" dirty="0">
                <a:effectLst>
                  <a:outerShdw blurRad="38100" dist="38100" dir="2700000" algn="tl">
                    <a:srgbClr val="000000">
                      <a:alpha val="43137"/>
                    </a:srgbClr>
                  </a:outerShdw>
                </a:effectLst>
              </a:rPr>
              <a:t>31 </a:t>
            </a:r>
            <a:r>
              <a:rPr lang="en-US" sz="3600" b="1" dirty="0">
                <a:effectLst>
                  <a:outerShdw blurRad="38100" dist="38100" dir="2700000" algn="tl">
                    <a:srgbClr val="000000">
                      <a:alpha val="43137"/>
                    </a:srgbClr>
                  </a:outerShdw>
                </a:effectLst>
              </a:rPr>
              <a:t>By faith Rahab the prostitute escaped the destruction of the disobedient, because she welcomed the spies in peace.</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11:29 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3354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46" y="2659074"/>
            <a:ext cx="8744755" cy="1325563"/>
          </a:xfrm>
        </p:spPr>
        <p:txBody>
          <a:bodyPr>
            <a:noAutofit/>
          </a:bodyPr>
          <a:lstStyle/>
          <a:p>
            <a:pPr lvl="1" algn="ctr"/>
            <a:r>
              <a:rPr lang="en-US" sz="2800" b="1" baseline="30000" dirty="0">
                <a:effectLst>
                  <a:outerShdw blurRad="38100" dist="38100" dir="2700000" algn="tl">
                    <a:srgbClr val="000000">
                      <a:alpha val="43137"/>
                    </a:srgbClr>
                  </a:outerShdw>
                </a:effectLst>
              </a:rPr>
              <a:t>3 </a:t>
            </a:r>
            <a:r>
              <a:rPr lang="en-US" sz="2800" b="1" dirty="0">
                <a:effectLst>
                  <a:outerShdw blurRad="38100" dist="38100" dir="2700000" algn="tl">
                    <a:srgbClr val="000000">
                      <a:alpha val="43137"/>
                    </a:srgbClr>
                  </a:outerShdw>
                </a:effectLst>
              </a:rPr>
              <a:t>Moses went up to God, and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called to him from the mountain, “Thus you will tell the house of Jacob, and declare to the people of Israel: </a:t>
            </a:r>
            <a:r>
              <a:rPr lang="en-US" sz="2800" b="1" baseline="30000" dirty="0">
                <a:effectLst>
                  <a:outerShdw blurRad="38100" dist="38100" dir="2700000" algn="tl">
                    <a:srgbClr val="000000">
                      <a:alpha val="43137"/>
                    </a:srgbClr>
                  </a:outerShdw>
                </a:effectLst>
              </a:rPr>
              <a:t>4 </a:t>
            </a:r>
            <a:r>
              <a:rPr lang="en-US" sz="2800" b="1" dirty="0">
                <a:effectLst>
                  <a:outerShdw blurRad="38100" dist="38100" dir="2700000" algn="tl">
                    <a:srgbClr val="000000">
                      <a:alpha val="43137"/>
                    </a:srgbClr>
                  </a:outerShdw>
                </a:effectLst>
              </a:rPr>
              <a:t>‘You yourselves have seen what I did to Egypt and how I lifted you on eagles’ wings and brought you to myself. </a:t>
            </a:r>
            <a:r>
              <a:rPr lang="en-US" sz="2800" b="1" baseline="30000" dirty="0">
                <a:effectLst>
                  <a:outerShdw blurRad="38100" dist="38100" dir="2700000" algn="tl">
                    <a:srgbClr val="000000">
                      <a:alpha val="43137"/>
                    </a:srgbClr>
                  </a:outerShdw>
                </a:effectLst>
              </a:rPr>
              <a:t>5 </a:t>
            </a:r>
            <a:r>
              <a:rPr lang="en-US" sz="2800" b="1" dirty="0">
                <a:effectLst>
                  <a:outerShdw blurRad="38100" dist="38100" dir="2700000" algn="tl">
                    <a:srgbClr val="000000">
                      <a:alpha val="43137"/>
                    </a:srgbClr>
                  </a:outerShdw>
                </a:effectLst>
              </a:rPr>
              <a:t>And now, if you will diligently listen to me and keep my covenant, then you will be my special possession out of all the nations, for all the earth is mine, </a:t>
            </a:r>
            <a:r>
              <a:rPr lang="en-US" sz="2800" b="1" baseline="30000" dirty="0">
                <a:effectLst>
                  <a:outerShdw blurRad="38100" dist="38100" dir="2700000" algn="tl">
                    <a:srgbClr val="000000">
                      <a:alpha val="43137"/>
                    </a:srgbClr>
                  </a:outerShdw>
                </a:effectLst>
              </a:rPr>
              <a:t>6 </a:t>
            </a:r>
            <a:r>
              <a:rPr lang="en-US" sz="2800" b="1" dirty="0">
                <a:effectLst>
                  <a:outerShdw blurRad="38100" dist="38100" dir="2700000" algn="tl">
                    <a:srgbClr val="000000">
                      <a:alpha val="43137"/>
                    </a:srgbClr>
                  </a:outerShdw>
                </a:effectLst>
              </a:rPr>
              <a:t>and you will be to me a kingdom of priests and a holy nation.’ These are the words that you will speak to the Israelites</a:t>
            </a:r>
            <a:r>
              <a:rPr lang="en-US" sz="2800" b="1" dirty="0" smtClean="0">
                <a:effectLst>
                  <a:outerShdw blurRad="38100" dist="38100" dir="2700000" algn="tl">
                    <a:srgbClr val="000000">
                      <a:alpha val="43137"/>
                    </a:srgbClr>
                  </a:outerShdw>
                </a:effectLst>
              </a:rPr>
              <a:t>.”</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latin typeface="+mn-lt"/>
              </a:rPr>
              <a:t>Exodus 19:3-6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1022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00" y="1112665"/>
            <a:ext cx="8744755" cy="1325563"/>
          </a:xfrm>
        </p:spPr>
        <p:txBody>
          <a:bodyPr>
            <a:noAutofit/>
          </a:bodyPr>
          <a:lstStyle/>
          <a:p>
            <a:pPr lvl="1" algn="ctr"/>
            <a:r>
              <a:rPr lang="en-US" sz="3200" b="1" baseline="30000" dirty="0">
                <a:effectLst>
                  <a:outerShdw blurRad="38100" dist="38100" dir="2700000" algn="tl">
                    <a:srgbClr val="000000">
                      <a:alpha val="43137"/>
                    </a:srgbClr>
                  </a:outerShdw>
                </a:effectLst>
              </a:rPr>
              <a:t>8 </a:t>
            </a:r>
            <a:r>
              <a:rPr lang="en-US" sz="3200" b="1" dirty="0">
                <a:effectLst>
                  <a:outerShdw blurRad="38100" dist="38100" dir="2700000" algn="tl">
                    <a:srgbClr val="000000">
                      <a:alpha val="43137"/>
                    </a:srgbClr>
                  </a:outerShdw>
                </a:effectLst>
              </a:rPr>
              <a:t>and all the people answered together, “All that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has commanded we will do!” So Moses brought the words of the people back to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Exodus </a:t>
            </a:r>
            <a:r>
              <a:rPr lang="en-US" sz="2400" b="1" dirty="0" smtClean="0">
                <a:effectLst>
                  <a:outerShdw blurRad="38100" dist="38100" dir="2700000" algn="tl">
                    <a:srgbClr val="000000">
                      <a:alpha val="43137"/>
                    </a:srgbClr>
                  </a:outerShdw>
                </a:effectLst>
                <a:latin typeface="+mn-lt"/>
              </a:rPr>
              <a:t>19:8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5710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3070" y="228601"/>
            <a:ext cx="8471648" cy="5746657"/>
          </a:xfrm>
        </p:spPr>
        <p:txBody>
          <a:bodyPr>
            <a:noAutofit/>
          </a:bodyPr>
          <a:lstStyle/>
          <a:p>
            <a:r>
              <a:rPr lang="en-US" sz="2400" dirty="0">
                <a:effectLst>
                  <a:outerShdw blurRad="38100" dist="38100" dir="2700000" algn="tl">
                    <a:srgbClr val="000000">
                      <a:alpha val="43137"/>
                    </a:srgbClr>
                  </a:outerShdw>
                </a:effectLst>
              </a:rPr>
              <a:t>Exodus 23:22-23 ESV - </a:t>
            </a:r>
            <a:r>
              <a:rPr lang="en-US" sz="2400" b="1" baseline="30000" dirty="0">
                <a:effectLst>
                  <a:outerShdw blurRad="38100" dist="38100" dir="2700000" algn="tl">
                    <a:srgbClr val="000000">
                      <a:alpha val="43137"/>
                    </a:srgbClr>
                  </a:outerShdw>
                </a:effectLst>
              </a:rPr>
              <a:t>22 </a:t>
            </a:r>
            <a:r>
              <a:rPr lang="en-US" sz="2400" b="1" dirty="0">
                <a:effectLst>
                  <a:outerShdw blurRad="38100" dist="38100" dir="2700000" algn="tl">
                    <a:srgbClr val="000000">
                      <a:alpha val="43137"/>
                    </a:srgbClr>
                  </a:outerShdw>
                </a:effectLst>
              </a:rPr>
              <a:t>But if you diligently obey him and do all that I command, then I will be an enemy to your enemies, and I will be an adversary to your adversaries. </a:t>
            </a:r>
            <a:r>
              <a:rPr lang="en-US" sz="2400" b="1" baseline="30000" dirty="0">
                <a:effectLst>
                  <a:outerShdw blurRad="38100" dist="38100" dir="2700000" algn="tl">
                    <a:srgbClr val="000000">
                      <a:alpha val="43137"/>
                    </a:srgbClr>
                  </a:outerShdw>
                </a:effectLst>
              </a:rPr>
              <a:t>23 </a:t>
            </a:r>
            <a:r>
              <a:rPr lang="en-US" sz="2400" b="1" dirty="0">
                <a:effectLst>
                  <a:outerShdw blurRad="38100" dist="38100" dir="2700000" algn="tl">
                    <a:srgbClr val="000000">
                      <a:alpha val="43137"/>
                    </a:srgbClr>
                  </a:outerShdw>
                </a:effectLst>
              </a:rPr>
              <a:t>For my angel will go before you and bring you to the Amorites, the Hittites, the </a:t>
            </a:r>
            <a:r>
              <a:rPr lang="en-US" sz="2400" b="1" dirty="0" err="1">
                <a:effectLst>
                  <a:outerShdw blurRad="38100" dist="38100" dir="2700000" algn="tl">
                    <a:srgbClr val="000000">
                      <a:alpha val="43137"/>
                    </a:srgbClr>
                  </a:outerShdw>
                </a:effectLst>
              </a:rPr>
              <a:t>Perizzites</a:t>
            </a:r>
            <a:r>
              <a:rPr lang="en-US" sz="2400" b="1" dirty="0">
                <a:effectLst>
                  <a:outerShdw blurRad="38100" dist="38100" dir="2700000" algn="tl">
                    <a:srgbClr val="000000">
                      <a:alpha val="43137"/>
                    </a:srgbClr>
                  </a:outerShdw>
                </a:effectLst>
              </a:rPr>
              <a:t>, the Canaanites, the </a:t>
            </a:r>
            <a:r>
              <a:rPr lang="en-US" sz="2400" b="1" dirty="0" err="1">
                <a:effectLst>
                  <a:outerShdw blurRad="38100" dist="38100" dir="2700000" algn="tl">
                    <a:srgbClr val="000000">
                      <a:alpha val="43137"/>
                    </a:srgbClr>
                  </a:outerShdw>
                </a:effectLst>
              </a:rPr>
              <a:t>Hivites</a:t>
            </a:r>
            <a:r>
              <a:rPr lang="en-US" sz="2400" b="1" dirty="0">
                <a:effectLst>
                  <a:outerShdw blurRad="38100" dist="38100" dir="2700000" algn="tl">
                    <a:srgbClr val="000000">
                      <a:alpha val="43137"/>
                    </a:srgbClr>
                  </a:outerShdw>
                </a:effectLst>
              </a:rPr>
              <a:t>, and the </a:t>
            </a:r>
            <a:r>
              <a:rPr lang="en-US" sz="2400" b="1" dirty="0" err="1">
                <a:effectLst>
                  <a:outerShdw blurRad="38100" dist="38100" dir="2700000" algn="tl">
                    <a:srgbClr val="000000">
                      <a:alpha val="43137"/>
                    </a:srgbClr>
                  </a:outerShdw>
                </a:effectLst>
              </a:rPr>
              <a:t>Jebusites</a:t>
            </a:r>
            <a:r>
              <a:rPr lang="en-US" sz="2400" b="1" dirty="0">
                <a:effectLst>
                  <a:outerShdw blurRad="38100" dist="38100" dir="2700000" algn="tl">
                    <a:srgbClr val="000000">
                      <a:alpha val="43137"/>
                    </a:srgbClr>
                  </a:outerShdw>
                </a:effectLst>
              </a:rPr>
              <a:t>, and I will destroy them completely</a:t>
            </a:r>
            <a:r>
              <a:rPr lang="en-US" sz="2400" b="1" dirty="0" smtClean="0">
                <a:effectLst>
                  <a:outerShdw blurRad="38100" dist="38100" dir="2700000" algn="tl">
                    <a:srgbClr val="000000">
                      <a:alpha val="43137"/>
                    </a:srgbClr>
                  </a:outerShdw>
                </a:effectLst>
              </a:rPr>
              <a:t>.</a:t>
            </a:r>
            <a:br>
              <a:rPr lang="en-US" sz="2400" b="1" dirty="0" smtClean="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Exodus 23:27 -31 ESV - </a:t>
            </a:r>
            <a:r>
              <a:rPr lang="en-US" sz="2400" b="1" baseline="30000" dirty="0">
                <a:effectLst>
                  <a:outerShdw blurRad="38100" dist="38100" dir="2700000" algn="tl">
                    <a:srgbClr val="000000">
                      <a:alpha val="43137"/>
                    </a:srgbClr>
                  </a:outerShdw>
                </a:effectLst>
              </a:rPr>
              <a:t>27 </a:t>
            </a:r>
            <a:r>
              <a:rPr lang="en-US" sz="2400" b="1" dirty="0">
                <a:effectLst>
                  <a:outerShdw blurRad="38100" dist="38100" dir="2700000" algn="tl">
                    <a:srgbClr val="000000">
                      <a:alpha val="43137"/>
                    </a:srgbClr>
                  </a:outerShdw>
                </a:effectLst>
              </a:rPr>
              <a:t>“I will send my terror before you, and I will destroy all the people whom you encounter; I will make all your enemies turn their backs to you. </a:t>
            </a:r>
            <a:r>
              <a:rPr lang="en-US" sz="2400" b="1" baseline="30000" dirty="0">
                <a:effectLst>
                  <a:outerShdw blurRad="38100" dist="38100" dir="2700000" algn="tl">
                    <a:srgbClr val="000000">
                      <a:alpha val="43137"/>
                    </a:srgbClr>
                  </a:outerShdw>
                </a:effectLst>
              </a:rPr>
              <a:t>28 </a:t>
            </a:r>
            <a:r>
              <a:rPr lang="en-US" sz="2400" b="1" dirty="0">
                <a:effectLst>
                  <a:outerShdw blurRad="38100" dist="38100" dir="2700000" algn="tl">
                    <a:srgbClr val="000000">
                      <a:alpha val="43137"/>
                    </a:srgbClr>
                  </a:outerShdw>
                </a:effectLst>
              </a:rPr>
              <a:t>I will send hornets before you that will drive out the </a:t>
            </a:r>
            <a:r>
              <a:rPr lang="en-US" sz="2400" b="1" dirty="0" err="1">
                <a:effectLst>
                  <a:outerShdw blurRad="38100" dist="38100" dir="2700000" algn="tl">
                    <a:srgbClr val="000000">
                      <a:alpha val="43137"/>
                    </a:srgbClr>
                  </a:outerShdw>
                </a:effectLst>
              </a:rPr>
              <a:t>Hivite</a:t>
            </a:r>
            <a:r>
              <a:rPr lang="en-US" sz="2400" b="1" dirty="0">
                <a:effectLst>
                  <a:outerShdw blurRad="38100" dist="38100" dir="2700000" algn="tl">
                    <a:srgbClr val="000000">
                      <a:alpha val="43137"/>
                    </a:srgbClr>
                  </a:outerShdw>
                </a:effectLst>
              </a:rPr>
              <a:t>, the Canaanite, and the Hittite before you. </a:t>
            </a:r>
            <a:r>
              <a:rPr lang="en-US" sz="2400" b="1" baseline="30000" dirty="0">
                <a:effectLst>
                  <a:outerShdw blurRad="38100" dist="38100" dir="2700000" algn="tl">
                    <a:srgbClr val="000000">
                      <a:alpha val="43137"/>
                    </a:srgbClr>
                  </a:outerShdw>
                </a:effectLst>
              </a:rPr>
              <a:t>29 </a:t>
            </a:r>
            <a:r>
              <a:rPr lang="en-US" sz="2400" b="1" dirty="0">
                <a:effectLst>
                  <a:outerShdw blurRad="38100" dist="38100" dir="2700000" algn="tl">
                    <a:srgbClr val="000000">
                      <a:alpha val="43137"/>
                    </a:srgbClr>
                  </a:outerShdw>
                </a:effectLst>
              </a:rPr>
              <a:t>I will not drive them out before you in one year, lest the land become desolate and the wild animals multiply against you. </a:t>
            </a:r>
            <a:r>
              <a:rPr lang="en-US" sz="2400" b="1" baseline="30000" dirty="0">
                <a:effectLst>
                  <a:outerShdw blurRad="38100" dist="38100" dir="2700000" algn="tl">
                    <a:srgbClr val="000000">
                      <a:alpha val="43137"/>
                    </a:srgbClr>
                  </a:outerShdw>
                </a:effectLst>
              </a:rPr>
              <a:t>30 </a:t>
            </a:r>
            <a:r>
              <a:rPr lang="en-US" sz="2400" b="1" dirty="0">
                <a:effectLst>
                  <a:outerShdw blurRad="38100" dist="38100" dir="2700000" algn="tl">
                    <a:srgbClr val="000000">
                      <a:alpha val="43137"/>
                    </a:srgbClr>
                  </a:outerShdw>
                </a:effectLst>
              </a:rPr>
              <a:t>Little by little I will drive them out before you, until you become fruitful and inherit the land. </a:t>
            </a:r>
            <a:r>
              <a:rPr lang="en-US" sz="2400" b="1" baseline="30000" dirty="0">
                <a:effectLst>
                  <a:outerShdw blurRad="38100" dist="38100" dir="2700000" algn="tl">
                    <a:srgbClr val="000000">
                      <a:alpha val="43137"/>
                    </a:srgbClr>
                  </a:outerShdw>
                </a:effectLst>
              </a:rPr>
              <a:t>31 </a:t>
            </a:r>
            <a:r>
              <a:rPr lang="en-US" sz="2400" b="1" dirty="0">
                <a:effectLst>
                  <a:outerShdw blurRad="38100" dist="38100" dir="2700000" algn="tl">
                    <a:srgbClr val="000000">
                      <a:alpha val="43137"/>
                    </a:srgbClr>
                  </a:outerShdw>
                </a:effectLst>
              </a:rPr>
              <a:t>I will set your boundaries from the Red Sea to the sea of the Philistines, and from the desert to the River, for I will deliver the inhabitants of the land into your hand, and you will drive them out before you.</a:t>
            </a:r>
            <a:endParaRPr lang="en-US" sz="2400" dirty="0">
              <a:effectLst>
                <a:outerShdw blurRad="38100" dist="38100" dir="2700000" algn="tl">
                  <a:srgbClr val="000000">
                    <a:alpha val="43137"/>
                  </a:srgbClr>
                </a:outerShdw>
              </a:effectLst>
            </a:endParaRPr>
          </a:p>
          <a:p>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81961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00" y="1112668"/>
            <a:ext cx="8744755" cy="1325563"/>
          </a:xfrm>
        </p:spPr>
        <p:txBody>
          <a:bodyPr>
            <a:noAutofit/>
          </a:bodyPr>
          <a:lstStyle/>
          <a:p>
            <a:pPr lvl="1" algn="ctr"/>
            <a:r>
              <a:rPr lang="en-US" sz="3200" b="1" baseline="30000" dirty="0">
                <a:effectLst>
                  <a:outerShdw blurRad="38100" dist="38100" dir="2700000" algn="tl">
                    <a:srgbClr val="000000">
                      <a:alpha val="43137"/>
                    </a:srgbClr>
                  </a:outerShdw>
                </a:effectLst>
              </a:rPr>
              <a:t>30 </a:t>
            </a:r>
            <a:r>
              <a:rPr lang="en-US" sz="3200" b="1" dirty="0">
                <a:effectLst>
                  <a:outerShdw blurRad="38100" dist="38100" dir="2700000" algn="tl">
                    <a:srgbClr val="000000">
                      <a:alpha val="43137"/>
                    </a:srgbClr>
                  </a:outerShdw>
                </a:effectLst>
              </a:rPr>
              <a:t>Then Caleb silenced the people before Moses, saying, “Let us go up and occupy it, for we are well able to conquer it.”</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600" b="1" dirty="0" smtClean="0">
                <a:effectLst>
                  <a:outerShdw blurRad="38100" dist="38100" dir="2700000" algn="tl">
                    <a:srgbClr val="000000">
                      <a:alpha val="43137"/>
                    </a:srgbClr>
                  </a:outerShdw>
                </a:effectLst>
              </a:rPr>
              <a:t/>
            </a:r>
            <a:br>
              <a:rPr lang="en-US" sz="2600" b="1" dirty="0" smtClean="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Numbers 13:30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8252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9623" y="322730"/>
            <a:ext cx="8471648" cy="5746657"/>
          </a:xfrm>
        </p:spPr>
        <p:txBody>
          <a:bodyPr>
            <a:noAutofit/>
          </a:bodyPr>
          <a:lstStyle/>
          <a:p>
            <a:r>
              <a:rPr lang="en-US" sz="2400" dirty="0">
                <a:effectLst>
                  <a:outerShdw blurRad="38100" dist="38100" dir="2700000" algn="tl">
                    <a:srgbClr val="000000">
                      <a:alpha val="43137"/>
                    </a:srgbClr>
                  </a:outerShdw>
                </a:effectLst>
              </a:rPr>
              <a:t>Numbers 13:28-29 ESV - </a:t>
            </a:r>
            <a:r>
              <a:rPr lang="en-US" sz="2400" b="1" baseline="30000" dirty="0">
                <a:effectLst>
                  <a:outerShdw blurRad="38100" dist="38100" dir="2700000" algn="tl">
                    <a:srgbClr val="000000">
                      <a:alpha val="43137"/>
                    </a:srgbClr>
                  </a:outerShdw>
                </a:effectLst>
              </a:rPr>
              <a:t>28 </a:t>
            </a:r>
            <a:r>
              <a:rPr lang="en-US" sz="2400" b="1" dirty="0">
                <a:effectLst>
                  <a:outerShdw blurRad="38100" dist="38100" dir="2700000" algn="tl">
                    <a:srgbClr val="000000">
                      <a:alpha val="43137"/>
                    </a:srgbClr>
                  </a:outerShdw>
                </a:effectLst>
              </a:rPr>
              <a:t>But the inhabitants are strong, and the cities are fortified and very large. Moreover we saw the descendants of </a:t>
            </a:r>
            <a:r>
              <a:rPr lang="en-US" sz="2400" b="1" dirty="0" err="1">
                <a:effectLst>
                  <a:outerShdw blurRad="38100" dist="38100" dir="2700000" algn="tl">
                    <a:srgbClr val="000000">
                      <a:alpha val="43137"/>
                    </a:srgbClr>
                  </a:outerShdw>
                </a:effectLst>
              </a:rPr>
              <a:t>Anak</a:t>
            </a:r>
            <a:r>
              <a:rPr lang="en-US" sz="2400" b="1" dirty="0">
                <a:effectLst>
                  <a:outerShdw blurRad="38100" dist="38100" dir="2700000" algn="tl">
                    <a:srgbClr val="000000">
                      <a:alpha val="43137"/>
                    </a:srgbClr>
                  </a:outerShdw>
                </a:effectLst>
              </a:rPr>
              <a:t> there. </a:t>
            </a:r>
            <a:r>
              <a:rPr lang="en-US" sz="2400" b="1" baseline="30000" dirty="0">
                <a:effectLst>
                  <a:outerShdw blurRad="38100" dist="38100" dir="2700000" algn="tl">
                    <a:srgbClr val="000000">
                      <a:alpha val="43137"/>
                    </a:srgbClr>
                  </a:outerShdw>
                </a:effectLst>
              </a:rPr>
              <a:t>29 </a:t>
            </a:r>
            <a:r>
              <a:rPr lang="en-US" sz="2400" b="1" dirty="0">
                <a:effectLst>
                  <a:outerShdw blurRad="38100" dist="38100" dir="2700000" algn="tl">
                    <a:srgbClr val="000000">
                      <a:alpha val="43137"/>
                    </a:srgbClr>
                  </a:outerShdw>
                </a:effectLst>
              </a:rPr>
              <a:t>The Amalekites live in the land of the Negev; the Hittites, </a:t>
            </a:r>
            <a:r>
              <a:rPr lang="en-US" sz="2400" b="1" dirty="0" err="1">
                <a:effectLst>
                  <a:outerShdw blurRad="38100" dist="38100" dir="2700000" algn="tl">
                    <a:srgbClr val="000000">
                      <a:alpha val="43137"/>
                    </a:srgbClr>
                  </a:outerShdw>
                </a:effectLst>
              </a:rPr>
              <a:t>Jebusites</a:t>
            </a:r>
            <a:r>
              <a:rPr lang="en-US" sz="2400" b="1" dirty="0">
                <a:effectLst>
                  <a:outerShdw blurRad="38100" dist="38100" dir="2700000" algn="tl">
                    <a:srgbClr val="000000">
                      <a:alpha val="43137"/>
                    </a:srgbClr>
                  </a:outerShdw>
                </a:effectLst>
              </a:rPr>
              <a:t>, and Amorites live in the hill country; and the Canaanites live by the sea and along the banks of the Jordan</a:t>
            </a:r>
            <a:r>
              <a:rPr lang="en-US" sz="2400" b="1" dirty="0" smtClean="0">
                <a:effectLst>
                  <a:outerShdw blurRad="38100" dist="38100" dir="2700000" algn="tl">
                    <a:srgbClr val="000000">
                      <a:alpha val="43137"/>
                    </a:srgbClr>
                  </a:outerShdw>
                </a:effectLst>
              </a:rPr>
              <a:t>.”</a:t>
            </a:r>
            <a:br>
              <a:rPr lang="en-US" sz="2400" b="1" dirty="0" smtClean="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Numbers 13:31-33 ESV - </a:t>
            </a:r>
            <a:r>
              <a:rPr lang="en-US" sz="2400" b="1" baseline="30000" dirty="0">
                <a:effectLst>
                  <a:outerShdw blurRad="38100" dist="38100" dir="2700000" algn="tl">
                    <a:srgbClr val="000000">
                      <a:alpha val="43137"/>
                    </a:srgbClr>
                  </a:outerShdw>
                </a:effectLst>
              </a:rPr>
              <a:t>31 </a:t>
            </a:r>
            <a:r>
              <a:rPr lang="en-US" sz="2400" b="1" dirty="0">
                <a:effectLst>
                  <a:outerShdw blurRad="38100" dist="38100" dir="2700000" algn="tl">
                    <a:srgbClr val="000000">
                      <a:alpha val="43137"/>
                    </a:srgbClr>
                  </a:outerShdw>
                </a:effectLst>
              </a:rPr>
              <a:t>But the men who had gone up with him said, “We are not able to go up against these people, because they are stronger than we are!” </a:t>
            </a:r>
            <a:r>
              <a:rPr lang="en-US" sz="2400" b="1" baseline="30000" dirty="0">
                <a:effectLst>
                  <a:outerShdw blurRad="38100" dist="38100" dir="2700000" algn="tl">
                    <a:srgbClr val="000000">
                      <a:alpha val="43137"/>
                    </a:srgbClr>
                  </a:outerShdw>
                </a:effectLst>
              </a:rPr>
              <a:t>32 </a:t>
            </a:r>
            <a:r>
              <a:rPr lang="en-US" sz="2400" b="1" dirty="0">
                <a:effectLst>
                  <a:outerShdw blurRad="38100" dist="38100" dir="2700000" algn="tl">
                    <a:srgbClr val="000000">
                      <a:alpha val="43137"/>
                    </a:srgbClr>
                  </a:outerShdw>
                </a:effectLst>
              </a:rPr>
              <a:t>Then they presented the Israelites with a discouraging report of the land they had investigated, saying, “The land that we passed through to investigate is a land that devours its inhabitants. All the people we saw there are of great stature. </a:t>
            </a:r>
            <a:r>
              <a:rPr lang="en-US" sz="2400" b="1" baseline="30000" dirty="0">
                <a:effectLst>
                  <a:outerShdw blurRad="38100" dist="38100" dir="2700000" algn="tl">
                    <a:srgbClr val="000000">
                      <a:alpha val="43137"/>
                    </a:srgbClr>
                  </a:outerShdw>
                </a:effectLst>
              </a:rPr>
              <a:t>33 </a:t>
            </a:r>
            <a:r>
              <a:rPr lang="en-US" sz="2400" b="1" dirty="0">
                <a:effectLst>
                  <a:outerShdw blurRad="38100" dist="38100" dir="2700000" algn="tl">
                    <a:srgbClr val="000000">
                      <a:alpha val="43137"/>
                    </a:srgbClr>
                  </a:outerShdw>
                </a:effectLst>
              </a:rPr>
              <a:t>We even saw the Nephilim there (the descendants of </a:t>
            </a:r>
            <a:r>
              <a:rPr lang="en-US" sz="2400" b="1" dirty="0" err="1">
                <a:effectLst>
                  <a:outerShdw blurRad="38100" dist="38100" dir="2700000" algn="tl">
                    <a:srgbClr val="000000">
                      <a:alpha val="43137"/>
                    </a:srgbClr>
                  </a:outerShdw>
                </a:effectLst>
              </a:rPr>
              <a:t>Anak</a:t>
            </a:r>
            <a:r>
              <a:rPr lang="en-US" sz="2400" b="1" dirty="0">
                <a:effectLst>
                  <a:outerShdw blurRad="38100" dist="38100" dir="2700000" algn="tl">
                    <a:srgbClr val="000000">
                      <a:alpha val="43137"/>
                    </a:srgbClr>
                  </a:outerShdw>
                </a:effectLst>
              </a:rPr>
              <a:t> came from the Nephilim), and we seemed like grasshoppers both to ourselves and to them.”</a:t>
            </a:r>
            <a:endParaRPr lang="en-US" sz="2400" dirty="0">
              <a:effectLst>
                <a:outerShdw blurRad="38100" dist="38100" dir="2700000" algn="tl">
                  <a:srgbClr val="000000">
                    <a:alpha val="43137"/>
                  </a:srgbClr>
                </a:outerShdw>
              </a:effectLst>
            </a:endParaRPr>
          </a:p>
          <a:p>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68592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54" y="2322902"/>
            <a:ext cx="8744755" cy="1325563"/>
          </a:xfrm>
        </p:spPr>
        <p:txBody>
          <a:bodyPr>
            <a:noAutofit/>
          </a:bodyPr>
          <a:lstStyle/>
          <a:p>
            <a:pPr lvl="1" algn="ctr"/>
            <a:r>
              <a:rPr lang="en-US" sz="2800" b="1" baseline="30000" dirty="0">
                <a:effectLst>
                  <a:outerShdw blurRad="38100" dist="38100" dir="2700000" algn="tl">
                    <a:srgbClr val="000000">
                      <a:alpha val="43137"/>
                    </a:srgbClr>
                  </a:outerShdw>
                </a:effectLst>
              </a:rPr>
              <a:t>7 </a:t>
            </a:r>
            <a:r>
              <a:rPr lang="en-US" sz="2800" b="1" dirty="0">
                <a:effectLst>
                  <a:outerShdw blurRad="38100" dist="38100" dir="2700000" algn="tl">
                    <a:srgbClr val="000000">
                      <a:alpha val="43137"/>
                    </a:srgbClr>
                  </a:outerShdw>
                </a:effectLst>
              </a:rPr>
              <a:t>They said to the whole community of the Israelites, “The land we passed through to investigate is an exceedingly good land. </a:t>
            </a:r>
            <a:r>
              <a:rPr lang="en-US" sz="2800" b="1" baseline="30000" dirty="0">
                <a:effectLst>
                  <a:outerShdw blurRad="38100" dist="38100" dir="2700000" algn="tl">
                    <a:srgbClr val="000000">
                      <a:alpha val="43137"/>
                    </a:srgbClr>
                  </a:outerShdw>
                </a:effectLst>
              </a:rPr>
              <a:t>8 </a:t>
            </a:r>
            <a:r>
              <a:rPr lang="en-US" sz="2800" b="1" dirty="0">
                <a:effectLst>
                  <a:outerShdw blurRad="38100" dist="38100" dir="2700000" algn="tl">
                    <a:srgbClr val="000000">
                      <a:alpha val="43137"/>
                    </a:srgbClr>
                  </a:outerShdw>
                </a:effectLst>
              </a:rPr>
              <a:t>If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delights in us, then he will bring us into this land and give it to us—a land that is flowing with milk and honey. </a:t>
            </a:r>
            <a:r>
              <a:rPr lang="en-US" sz="2800" b="1" baseline="30000" dirty="0">
                <a:effectLst>
                  <a:outerShdw blurRad="38100" dist="38100" dir="2700000" algn="tl">
                    <a:srgbClr val="000000">
                      <a:alpha val="43137"/>
                    </a:srgbClr>
                  </a:outerShdw>
                </a:effectLst>
              </a:rPr>
              <a:t>9 </a:t>
            </a:r>
            <a:r>
              <a:rPr lang="en-US" sz="2800" b="1" dirty="0">
                <a:effectLst>
                  <a:outerShdw blurRad="38100" dist="38100" dir="2700000" algn="tl">
                    <a:srgbClr val="000000">
                      <a:alpha val="43137"/>
                    </a:srgbClr>
                  </a:outerShdw>
                </a:effectLst>
              </a:rPr>
              <a:t>Only do not rebel against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and do not fear the people of the land, for they are bread for us. Their protection has turned aside from them, but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is with us. Do not fear them!”  </a:t>
            </a:r>
            <a:r>
              <a:rPr lang="en-US" sz="2800" b="1" baseline="30000" dirty="0" smtClean="0">
                <a:effectLst>
                  <a:outerShdw blurRad="38100" dist="38100" dir="2700000" algn="tl">
                    <a:srgbClr val="000000">
                      <a:alpha val="43137"/>
                    </a:srgbClr>
                  </a:outerShdw>
                </a:effectLst>
              </a:rPr>
              <a:t>10 </a:t>
            </a:r>
            <a:r>
              <a:rPr lang="en-US" sz="2800" b="1" dirty="0" smtClean="0">
                <a:effectLst>
                  <a:outerShdw blurRad="38100" dist="38100" dir="2700000" algn="tl">
                    <a:srgbClr val="000000">
                      <a:alpha val="43137"/>
                    </a:srgbClr>
                  </a:outerShdw>
                </a:effectLst>
              </a:rPr>
              <a:t>However, the whole community threatened to stone them.</a:t>
            </a:r>
            <a:r>
              <a:rPr lang="en-US" sz="3200" dirty="0" smtClean="0">
                <a:effectLst>
                  <a:outerShdw blurRad="38100" dist="38100" dir="2700000" algn="tl">
                    <a:srgbClr val="000000">
                      <a:alpha val="43137"/>
                    </a:srgbClr>
                  </a:outerShdw>
                </a:effectLst>
              </a:rPr>
              <a:t/>
            </a:r>
            <a:br>
              <a:rPr lang="en-US" sz="3200" dirty="0" smtClean="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Numbers 14:7-10a ESV</a:t>
            </a:r>
            <a:endParaRPr lang="en-US" sz="2800" dirty="0">
              <a:effectLst>
                <a:outerShdw blurRad="38100" dist="38100" dir="2700000" algn="tl">
                  <a:srgbClr val="000000">
                    <a:alpha val="43137"/>
                  </a:srgbClr>
                </a:outerShdw>
              </a:effectLst>
              <a:latin typeface="+mn-lt"/>
            </a:endParaRPr>
          </a:p>
        </p:txBody>
      </p:sp>
      <p:sp>
        <p:nvSpPr>
          <p:cNvPr id="3" name="Rectangle 2"/>
          <p:cNvSpPr/>
          <p:nvPr/>
        </p:nvSpPr>
        <p:spPr>
          <a:xfrm>
            <a:off x="4370294" y="4087906"/>
            <a:ext cx="3765177" cy="416859"/>
          </a:xfrm>
          <a:prstGeom prst="rect">
            <a:avLst/>
          </a:prstGeom>
          <a:solidFill>
            <a:srgbClr val="E7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201271" y="4500453"/>
            <a:ext cx="6934200" cy="416859"/>
          </a:xfrm>
          <a:prstGeom prst="rect">
            <a:avLst/>
          </a:prstGeom>
          <a:solidFill>
            <a:srgbClr val="E7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574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1250"/>
                                        <p:tgtEl>
                                          <p:spTgt spid="3"/>
                                        </p:tgtEl>
                                      </p:cBhvr>
                                    </p:animEffect>
                                    <p:set>
                                      <p:cBhvr>
                                        <p:cTn id="7" dur="1" fill="hold">
                                          <p:stCondLst>
                                            <p:cond delay="1249"/>
                                          </p:stCondLst>
                                        </p:cTn>
                                        <p:tgtEl>
                                          <p:spTgt spid="3"/>
                                        </p:tgtEl>
                                        <p:attrNameLst>
                                          <p:attrName>style.visibility</p:attrName>
                                        </p:attrNameLst>
                                      </p:cBhvr>
                                      <p:to>
                                        <p:strVal val="hidden"/>
                                      </p:to>
                                    </p:set>
                                  </p:childTnLst>
                                </p:cTn>
                              </p:par>
                              <p:par>
                                <p:cTn id="8" presetID="14" presetClass="exit" presetSubtype="10" fill="hold" grpId="0" nodeType="withEffect">
                                  <p:stCondLst>
                                    <p:cond delay="0"/>
                                  </p:stCondLst>
                                  <p:childTnLst>
                                    <p:animEffect transition="out" filter="randombar(horizontal)">
                                      <p:cBhvr>
                                        <p:cTn id="9" dur="1250"/>
                                        <p:tgtEl>
                                          <p:spTgt spid="4"/>
                                        </p:tgtEl>
                                      </p:cBhvr>
                                    </p:animEffect>
                                    <p:set>
                                      <p:cBhvr>
                                        <p:cTn id="10" dur="1" fill="hold">
                                          <p:stCondLst>
                                            <p:cond delay="124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53" y="2403582"/>
            <a:ext cx="8744755" cy="1325563"/>
          </a:xfrm>
        </p:spPr>
        <p:txBody>
          <a:bodyPr>
            <a:noAutofit/>
          </a:bodyPr>
          <a:lstStyle/>
          <a:p>
            <a:pPr lvl="1" algn="ctr"/>
            <a:r>
              <a:rPr lang="en-US" sz="2800" b="1" baseline="30000" dirty="0">
                <a:effectLst>
                  <a:outerShdw blurRad="38100" dist="38100" dir="2700000" algn="tl">
                    <a:srgbClr val="000000">
                      <a:alpha val="43137"/>
                    </a:srgbClr>
                  </a:outerShdw>
                </a:effectLst>
              </a:rPr>
              <a:t>9 </a:t>
            </a:r>
            <a:r>
              <a:rPr lang="en-US" sz="2800" b="1" dirty="0">
                <a:effectLst>
                  <a:outerShdw blurRad="38100" dist="38100" dir="2700000" algn="tl">
                    <a:srgbClr val="000000">
                      <a:alpha val="43137"/>
                    </a:srgbClr>
                  </a:outerShdw>
                </a:effectLst>
              </a:rPr>
              <a:t>She said to the men, “I know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is handing this land over to you. We are absolutely terrified of you, and all who live in the land are cringing before you. </a:t>
            </a:r>
            <a:r>
              <a:rPr lang="en-US" sz="2800" b="1" baseline="30000" dirty="0">
                <a:effectLst>
                  <a:outerShdw blurRad="38100" dist="38100" dir="2700000" algn="tl">
                    <a:srgbClr val="000000">
                      <a:alpha val="43137"/>
                    </a:srgbClr>
                  </a:outerShdw>
                </a:effectLst>
              </a:rPr>
              <a:t>10 </a:t>
            </a:r>
            <a:r>
              <a:rPr lang="en-US" sz="2800" b="1" dirty="0">
                <a:effectLst>
                  <a:outerShdw blurRad="38100" dist="38100" dir="2700000" algn="tl">
                    <a:srgbClr val="000000">
                      <a:alpha val="43137"/>
                    </a:srgbClr>
                  </a:outerShdw>
                </a:effectLst>
              </a:rPr>
              <a:t>For we heard how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dried up the water of the Red Sea before you when you left Egypt and how you annihilated the two Amorite kings, </a:t>
            </a:r>
            <a:r>
              <a:rPr lang="en-US" sz="2800" b="1" dirty="0" err="1">
                <a:effectLst>
                  <a:outerShdw blurRad="38100" dist="38100" dir="2700000" algn="tl">
                    <a:srgbClr val="000000">
                      <a:alpha val="43137"/>
                    </a:srgbClr>
                  </a:outerShdw>
                </a:effectLst>
              </a:rPr>
              <a:t>Sihon</a:t>
            </a:r>
            <a:r>
              <a:rPr lang="en-US" sz="2800" b="1" dirty="0">
                <a:effectLst>
                  <a:outerShdw blurRad="38100" dist="38100" dir="2700000" algn="tl">
                    <a:srgbClr val="000000">
                      <a:alpha val="43137"/>
                    </a:srgbClr>
                  </a:outerShdw>
                </a:effectLst>
              </a:rPr>
              <a:t> and </a:t>
            </a:r>
            <a:r>
              <a:rPr lang="en-US" sz="2800" b="1" dirty="0" err="1">
                <a:effectLst>
                  <a:outerShdw blurRad="38100" dist="38100" dir="2700000" algn="tl">
                    <a:srgbClr val="000000">
                      <a:alpha val="43137"/>
                    </a:srgbClr>
                  </a:outerShdw>
                </a:effectLst>
              </a:rPr>
              <a:t>Og</a:t>
            </a:r>
            <a:r>
              <a:rPr lang="en-US" sz="2800" b="1" dirty="0">
                <a:effectLst>
                  <a:outerShdw blurRad="38100" dist="38100" dir="2700000" algn="tl">
                    <a:srgbClr val="000000">
                      <a:alpha val="43137"/>
                    </a:srgbClr>
                  </a:outerShdw>
                </a:effectLst>
              </a:rPr>
              <a:t>, on the other side of the Jordan. </a:t>
            </a:r>
            <a:r>
              <a:rPr lang="en-US" sz="2800" b="1" baseline="30000" dirty="0">
                <a:effectLst>
                  <a:outerShdw blurRad="38100" dist="38100" dir="2700000" algn="tl">
                    <a:srgbClr val="000000">
                      <a:alpha val="43137"/>
                    </a:srgbClr>
                  </a:outerShdw>
                </a:effectLst>
              </a:rPr>
              <a:t>11 </a:t>
            </a:r>
            <a:r>
              <a:rPr lang="en-US" sz="2800" b="1" dirty="0">
                <a:effectLst>
                  <a:outerShdw blurRad="38100" dist="38100" dir="2700000" algn="tl">
                    <a:srgbClr val="000000">
                      <a:alpha val="43137"/>
                    </a:srgbClr>
                  </a:outerShdw>
                </a:effectLst>
              </a:rPr>
              <a:t>When we heard the news we lost our courage and no one could even breathe for fear of you. For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your God is God in heaven above and on earth below!</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Joshua 2:9-11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15152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00" y="830281"/>
            <a:ext cx="8744755" cy="1325563"/>
          </a:xfrm>
        </p:spPr>
        <p:txBody>
          <a:bodyPr>
            <a:noAutofit/>
          </a:bodyPr>
          <a:lstStyle/>
          <a:p>
            <a:pPr lvl="1" algn="ctr"/>
            <a:r>
              <a:rPr lang="en-US" sz="3200" b="1" baseline="30000" dirty="0">
                <a:effectLst>
                  <a:outerShdw blurRad="38100" dist="38100" dir="2700000" algn="tl">
                    <a:srgbClr val="000000">
                      <a:alpha val="43137"/>
                    </a:srgbClr>
                  </a:outerShdw>
                </a:effectLst>
              </a:rPr>
              <a:t>24 </a:t>
            </a:r>
            <a:r>
              <a:rPr lang="en-US" sz="3200" b="1" dirty="0">
                <a:effectLst>
                  <a:outerShdw blurRad="38100" dist="38100" dir="2700000" algn="tl">
                    <a:srgbClr val="000000">
                      <a:alpha val="43137"/>
                    </a:srgbClr>
                  </a:outerShdw>
                </a:effectLst>
              </a:rPr>
              <a:t>They told Joshua, “Surely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is handing over all the land to us! All who live in the land are cringing before us!”</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Joshua 2:24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40873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2097" y="1027907"/>
            <a:ext cx="7735712" cy="43513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0088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94" y="1690892"/>
            <a:ext cx="8744755" cy="1325563"/>
          </a:xfrm>
        </p:spPr>
        <p:txBody>
          <a:bodyPr>
            <a:noAutofit/>
          </a:bodyPr>
          <a:lstStyle/>
          <a:p>
            <a:pPr lvl="1" algn="ctr"/>
            <a:r>
              <a:rPr lang="en-US" sz="3200" b="1" dirty="0">
                <a:effectLst>
                  <a:outerShdw blurRad="38100" dist="38100" dir="2700000" algn="tl">
                    <a:srgbClr val="000000">
                      <a:alpha val="43137"/>
                    </a:srgbClr>
                  </a:outerShdw>
                </a:effectLst>
              </a:rPr>
              <a:t>When all the Amorite kings on the west side of the Jordan and all the Canaanite kings along the seacoast heard how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had dried up the water of the Jordan before the Israelites while they crossed, they lost their courage and could not even breathe for fear of the Israelites.</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Joshua 5:1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8028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47" y="2484269"/>
            <a:ext cx="8744755" cy="1325563"/>
          </a:xfrm>
        </p:spPr>
        <p:txBody>
          <a:bodyPr>
            <a:noAutofit/>
          </a:bodyPr>
          <a:lstStyle/>
          <a:p>
            <a:pPr lvl="1" algn="ctr"/>
            <a:r>
              <a:rPr lang="en-US" sz="2800" b="1" baseline="30000" dirty="0" smtClean="0">
                <a:effectLst>
                  <a:outerShdw blurRad="38100" dist="38100" dir="2700000" algn="tl">
                    <a:srgbClr val="000000">
                      <a:alpha val="43137"/>
                    </a:srgbClr>
                  </a:outerShdw>
                </a:effectLst>
              </a:rPr>
              <a:t>1</a:t>
            </a:r>
            <a:r>
              <a:rPr lang="en-US" sz="2800" b="1" dirty="0" smtClean="0">
                <a:effectLst>
                  <a:outerShdw blurRad="38100" dist="38100" dir="2700000" algn="tl">
                    <a:srgbClr val="000000">
                      <a:alpha val="43137"/>
                    </a:srgbClr>
                  </a:outerShdw>
                </a:effectLst>
              </a:rPr>
              <a:t> This </a:t>
            </a:r>
            <a:r>
              <a:rPr lang="en-US" sz="2800" b="1" dirty="0">
                <a:effectLst>
                  <a:outerShdw blurRad="38100" dist="38100" dir="2700000" algn="tl">
                    <a:srgbClr val="000000">
                      <a:alpha val="43137"/>
                    </a:srgbClr>
                  </a:outerShdw>
                </a:effectLst>
              </a:rPr>
              <a:t>is the record of the genealogy of Jesus Christ, the son of David, the son of Abraham. </a:t>
            </a:r>
            <a:r>
              <a:rPr lang="en-US" sz="2800" b="1" baseline="30000" dirty="0">
                <a:effectLst>
                  <a:outerShdw blurRad="38100" dist="38100" dir="2700000" algn="tl">
                    <a:srgbClr val="000000">
                      <a:alpha val="43137"/>
                    </a:srgbClr>
                  </a:outerShdw>
                </a:effectLst>
              </a:rPr>
              <a:t>2 </a:t>
            </a:r>
            <a:r>
              <a:rPr lang="en-US" sz="2800" b="1" dirty="0">
                <a:effectLst>
                  <a:outerShdw blurRad="38100" dist="38100" dir="2700000" algn="tl">
                    <a:srgbClr val="000000">
                      <a:alpha val="43137"/>
                    </a:srgbClr>
                  </a:outerShdw>
                </a:effectLst>
              </a:rPr>
              <a:t>Abraham was the father of Isaac, Isaac the father of Jacob, Jacob the father of Judah and his brothers, </a:t>
            </a:r>
            <a:r>
              <a:rPr lang="en-US" sz="2800" b="1" baseline="30000" dirty="0">
                <a:effectLst>
                  <a:outerShdw blurRad="38100" dist="38100" dir="2700000" algn="tl">
                    <a:srgbClr val="000000">
                      <a:alpha val="43137"/>
                    </a:srgbClr>
                  </a:outerShdw>
                </a:effectLst>
              </a:rPr>
              <a:t>3 </a:t>
            </a:r>
            <a:r>
              <a:rPr lang="en-US" sz="2800" b="1" dirty="0">
                <a:effectLst>
                  <a:outerShdw blurRad="38100" dist="38100" dir="2700000" algn="tl">
                    <a:srgbClr val="000000">
                      <a:alpha val="43137"/>
                    </a:srgbClr>
                  </a:outerShdw>
                </a:effectLst>
              </a:rPr>
              <a:t>Judah the father of Perez and </a:t>
            </a:r>
            <a:r>
              <a:rPr lang="en-US" sz="2800" b="1" dirty="0" err="1">
                <a:effectLst>
                  <a:outerShdw blurRad="38100" dist="38100" dir="2700000" algn="tl">
                    <a:srgbClr val="000000">
                      <a:alpha val="43137"/>
                    </a:srgbClr>
                  </a:outerShdw>
                </a:effectLst>
              </a:rPr>
              <a:t>Zerah</a:t>
            </a:r>
            <a:r>
              <a:rPr lang="en-US" sz="2800" b="1" dirty="0">
                <a:effectLst>
                  <a:outerShdw blurRad="38100" dist="38100" dir="2700000" algn="tl">
                    <a:srgbClr val="000000">
                      <a:alpha val="43137"/>
                    </a:srgbClr>
                  </a:outerShdw>
                </a:effectLst>
              </a:rPr>
              <a:t> (by Tamar), Perez the father of </a:t>
            </a:r>
            <a:r>
              <a:rPr lang="en-US" sz="2800" b="1" dirty="0" err="1">
                <a:effectLst>
                  <a:outerShdw blurRad="38100" dist="38100" dir="2700000" algn="tl">
                    <a:srgbClr val="000000">
                      <a:alpha val="43137"/>
                    </a:srgbClr>
                  </a:outerShdw>
                </a:effectLst>
              </a:rPr>
              <a:t>Hezron</a:t>
            </a:r>
            <a:r>
              <a:rPr lang="en-US" sz="2800" b="1" dirty="0">
                <a:effectLst>
                  <a:outerShdw blurRad="38100" dist="38100" dir="2700000" algn="tl">
                    <a:srgbClr val="000000">
                      <a:alpha val="43137"/>
                    </a:srgbClr>
                  </a:outerShdw>
                </a:effectLst>
              </a:rPr>
              <a:t>, </a:t>
            </a:r>
            <a:r>
              <a:rPr lang="en-US" sz="2800" b="1" dirty="0" err="1">
                <a:effectLst>
                  <a:outerShdw blurRad="38100" dist="38100" dir="2700000" algn="tl">
                    <a:srgbClr val="000000">
                      <a:alpha val="43137"/>
                    </a:srgbClr>
                  </a:outerShdw>
                </a:effectLst>
              </a:rPr>
              <a:t>Hezron</a:t>
            </a:r>
            <a:r>
              <a:rPr lang="en-US" sz="2800" b="1" dirty="0">
                <a:effectLst>
                  <a:outerShdw blurRad="38100" dist="38100" dir="2700000" algn="tl">
                    <a:srgbClr val="000000">
                      <a:alpha val="43137"/>
                    </a:srgbClr>
                  </a:outerShdw>
                </a:effectLst>
              </a:rPr>
              <a:t> the father of Ram, </a:t>
            </a:r>
            <a:r>
              <a:rPr lang="en-US" sz="2800" b="1" baseline="30000" dirty="0">
                <a:effectLst>
                  <a:outerShdw blurRad="38100" dist="38100" dir="2700000" algn="tl">
                    <a:srgbClr val="000000">
                      <a:alpha val="43137"/>
                    </a:srgbClr>
                  </a:outerShdw>
                </a:effectLst>
              </a:rPr>
              <a:t>4 </a:t>
            </a:r>
            <a:r>
              <a:rPr lang="en-US" sz="2800" b="1" dirty="0">
                <a:effectLst>
                  <a:outerShdw blurRad="38100" dist="38100" dir="2700000" algn="tl">
                    <a:srgbClr val="000000">
                      <a:alpha val="43137"/>
                    </a:srgbClr>
                  </a:outerShdw>
                </a:effectLst>
              </a:rPr>
              <a:t>Ram the father of </a:t>
            </a:r>
            <a:r>
              <a:rPr lang="en-US" sz="2800" b="1" dirty="0" err="1">
                <a:effectLst>
                  <a:outerShdw blurRad="38100" dist="38100" dir="2700000" algn="tl">
                    <a:srgbClr val="000000">
                      <a:alpha val="43137"/>
                    </a:srgbClr>
                  </a:outerShdw>
                </a:effectLst>
              </a:rPr>
              <a:t>Amminadab</a:t>
            </a:r>
            <a:r>
              <a:rPr lang="en-US" sz="2800" b="1" dirty="0">
                <a:effectLst>
                  <a:outerShdw blurRad="38100" dist="38100" dir="2700000" algn="tl">
                    <a:srgbClr val="000000">
                      <a:alpha val="43137"/>
                    </a:srgbClr>
                  </a:outerShdw>
                </a:effectLst>
              </a:rPr>
              <a:t>, </a:t>
            </a:r>
            <a:r>
              <a:rPr lang="en-US" sz="2800" b="1" dirty="0" err="1">
                <a:effectLst>
                  <a:outerShdw blurRad="38100" dist="38100" dir="2700000" algn="tl">
                    <a:srgbClr val="000000">
                      <a:alpha val="43137"/>
                    </a:srgbClr>
                  </a:outerShdw>
                </a:effectLst>
              </a:rPr>
              <a:t>Amminadab</a:t>
            </a:r>
            <a:r>
              <a:rPr lang="en-US" sz="2800" b="1" dirty="0">
                <a:effectLst>
                  <a:outerShdw blurRad="38100" dist="38100" dir="2700000" algn="tl">
                    <a:srgbClr val="000000">
                      <a:alpha val="43137"/>
                    </a:srgbClr>
                  </a:outerShdw>
                </a:effectLst>
              </a:rPr>
              <a:t> the father of </a:t>
            </a:r>
            <a:r>
              <a:rPr lang="en-US" sz="2800" b="1" dirty="0" err="1">
                <a:effectLst>
                  <a:outerShdw blurRad="38100" dist="38100" dir="2700000" algn="tl">
                    <a:srgbClr val="000000">
                      <a:alpha val="43137"/>
                    </a:srgbClr>
                  </a:outerShdw>
                </a:effectLst>
              </a:rPr>
              <a:t>Nahshon</a:t>
            </a:r>
            <a:r>
              <a:rPr lang="en-US" sz="2800" b="1" dirty="0">
                <a:effectLst>
                  <a:outerShdw blurRad="38100" dist="38100" dir="2700000" algn="tl">
                    <a:srgbClr val="000000">
                      <a:alpha val="43137"/>
                    </a:srgbClr>
                  </a:outerShdw>
                </a:effectLst>
              </a:rPr>
              <a:t>, </a:t>
            </a:r>
            <a:r>
              <a:rPr lang="en-US" sz="2800" b="1" dirty="0" err="1">
                <a:effectLst>
                  <a:outerShdw blurRad="38100" dist="38100" dir="2700000" algn="tl">
                    <a:srgbClr val="000000">
                      <a:alpha val="43137"/>
                    </a:srgbClr>
                  </a:outerShdw>
                </a:effectLst>
              </a:rPr>
              <a:t>Nahshon</a:t>
            </a:r>
            <a:r>
              <a:rPr lang="en-US" sz="2800" b="1" dirty="0">
                <a:effectLst>
                  <a:outerShdw blurRad="38100" dist="38100" dir="2700000" algn="tl">
                    <a:srgbClr val="000000">
                      <a:alpha val="43137"/>
                    </a:srgbClr>
                  </a:outerShdw>
                </a:effectLst>
              </a:rPr>
              <a:t> the father of Salmon, </a:t>
            </a:r>
            <a:r>
              <a:rPr lang="en-US" sz="2800" b="1" baseline="30000" dirty="0">
                <a:effectLst>
                  <a:outerShdw blurRad="38100" dist="38100" dir="2700000" algn="tl">
                    <a:srgbClr val="000000">
                      <a:alpha val="43137"/>
                    </a:srgbClr>
                  </a:outerShdw>
                </a:effectLst>
              </a:rPr>
              <a:t>5 </a:t>
            </a:r>
            <a:r>
              <a:rPr lang="en-US" sz="2800" b="1" dirty="0">
                <a:effectLst>
                  <a:outerShdw blurRad="38100" dist="38100" dir="2700000" algn="tl">
                    <a:srgbClr val="000000">
                      <a:alpha val="43137"/>
                    </a:srgbClr>
                  </a:outerShdw>
                </a:effectLst>
              </a:rPr>
              <a:t>Salmon the father of Boaz (by Rahab), Boaz the father of Obed (by Ruth), Obed the father of Jesse, </a:t>
            </a:r>
            <a:r>
              <a:rPr lang="en-US" sz="2800" b="1" baseline="30000" dirty="0">
                <a:effectLst>
                  <a:outerShdw blurRad="38100" dist="38100" dir="2700000" algn="tl">
                    <a:srgbClr val="000000">
                      <a:alpha val="43137"/>
                    </a:srgbClr>
                  </a:outerShdw>
                </a:effectLst>
              </a:rPr>
              <a:t>6 </a:t>
            </a:r>
            <a:r>
              <a:rPr lang="en-US" sz="2800" b="1" dirty="0">
                <a:effectLst>
                  <a:outerShdw blurRad="38100" dist="38100" dir="2700000" algn="tl">
                    <a:srgbClr val="000000">
                      <a:alpha val="43137"/>
                    </a:srgbClr>
                  </a:outerShdw>
                </a:effectLst>
              </a:rPr>
              <a:t>and Jesse the father of David the king.</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Matthew 1:1-6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8520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795</TotalTime>
  <Words>63</Words>
  <Application>Microsoft Office PowerPoint</Application>
  <PresentationFormat>On-screen Show (4:3)</PresentationFormat>
  <Paragraphs>13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30 By faith the walls of Jericho fell after the people marched around them for seven days. 31 By faith Rahab the prostitute escaped the destruction of the disobedient, because she welcomed the spies in peace.  Hebrews 11:29 ESV</vt:lpstr>
      <vt:lpstr>3 Moses went up to God, and the Lord called to him from the mountain, “Thus you will tell the house of Jacob, and declare to the people of Israel: 4 ‘You yourselves have seen what I did to Egypt and how I lifted you on eagles’ wings and brought you to myself. 5 And now, if you will diligently listen to me and keep my covenant, then you will be my special possession out of all the nations, for all the earth is mine, 6 and you will be to me a kingdom of priests and a holy nation.’ These are the words that you will speak to the Israelites.”  Exodus 19:3-6 ESV</vt:lpstr>
      <vt:lpstr>8 and all the people answered together, “All that the Lord has commanded we will do!” So Moses brought the words of the people back to the Lord.  Exodus 19:8 ESV</vt:lpstr>
      <vt:lpstr>PowerPoint Presentation</vt:lpstr>
      <vt:lpstr>30 Then Caleb silenced the people before Moses, saying, “Let us go up and occupy it, for we are well able to conquer it.”   Numbers 13:30 ESV</vt:lpstr>
      <vt:lpstr>PowerPoint Presentation</vt:lpstr>
      <vt:lpstr>7 They said to the whole community of the Israelites, “The land we passed through to investigate is an exceedingly good land. 8 If the Lord delights in us, then he will bring us into this land and give it to us—a land that is flowing with milk and honey. 9 Only do not rebel against the Lord, and do not fear the people of the land, for they are bread for us. Their protection has turned aside from them, but the Lord is with us. Do not fear them!”  10 However, the whole community threatened to stone them.  Numbers 14:7-10a ESV</vt:lpstr>
      <vt:lpstr>9 She said to the men, “I know the Lord is handing this land over to you. We are absolutely terrified of you, and all who live in the land are cringing before you. 10 For we heard how the Lord dried up the water of the Red Sea before you when you left Egypt and how you annihilated the two Amorite kings, Sihon and Og, on the other side of the Jordan. 11 When we heard the news we lost our courage and no one could even breathe for fear of you. For the Lord your God is God in heaven above and on earth below!  Joshua 2:9-11 ESV</vt:lpstr>
      <vt:lpstr>24 They told Joshua, “Surely the Lord is handing over all the land to us! All who live in the land are cringing before us!”  Joshua 2:24 ESV</vt:lpstr>
      <vt:lpstr>PowerPoint Presentation</vt:lpstr>
      <vt:lpstr>When all the Amorite kings on the west side of the Jordan and all the Canaanite kings along the seacoast heard how the Lord had dried up the water of the Jordan before the Israelites while they crossed, they lost their courage and could not even breathe for fear of the Israelites.  Joshua 5:1 ESV</vt:lpstr>
      <vt:lpstr>1 This is the record of the genealogy of Jesus Christ, the son of David, the son of Abraham. 2 Abraham was the father of Isaac, Isaac the father of Jacob, Jacob the father of Judah and his brothers, 3 Judah the father of Perez and Zerah (by Tamar), Perez the father of Hezron, Hezron the father of Ram, 4 Ram the father of Amminadab, Amminadab the father of Nahshon, Nahshon the father of Salmon, 5 Salmon the father of Boaz (by Rahab), Boaz the father of Obed (by Ruth), Obed the father of Jesse, 6 and Jesse the father of David the king.  Matthew 1:1-6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101</cp:revision>
  <dcterms:created xsi:type="dcterms:W3CDTF">2016-05-15T10:01:02Z</dcterms:created>
  <dcterms:modified xsi:type="dcterms:W3CDTF">2017-08-06T10:31:53Z</dcterms:modified>
</cp:coreProperties>
</file>