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79" r:id="rId3"/>
    <p:sldId id="426" r:id="rId4"/>
    <p:sldId id="427" r:id="rId5"/>
    <p:sldId id="409" r:id="rId6"/>
    <p:sldId id="428" r:id="rId7"/>
    <p:sldId id="429" r:id="rId8"/>
    <p:sldId id="423" r:id="rId9"/>
    <p:sldId id="378" r:id="rId10"/>
    <p:sldId id="42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32F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4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9809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2338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3280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10810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9022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77033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320203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4386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3022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8448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23BD99-658D-433F-9B67-0C8F1DC46302}"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094EB3-C974-474B-BD96-BF0EFFDEF121}" type="slidenum">
              <a:rPr lang="en-US" smtClean="0"/>
              <a:t>‹#›</a:t>
            </a:fld>
            <a:endParaRPr lang="en-US" dirty="0"/>
          </a:p>
        </p:txBody>
      </p:sp>
    </p:spTree>
    <p:extLst>
      <p:ext uri="{BB962C8B-B14F-4D97-AF65-F5344CB8AC3E}">
        <p14:creationId xmlns:p14="http://schemas.microsoft.com/office/powerpoint/2010/main" val="102849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3BD99-658D-433F-9B67-0C8F1DC46302}" type="datetimeFigureOut">
              <a:rPr lang="en-US" smtClean="0"/>
              <a:t>7/23/2017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94EB3-C974-474B-BD96-BF0EFFDEF121}" type="slidenum">
              <a:rPr lang="en-US" smtClean="0"/>
              <a:t>‹#›</a:t>
            </a:fld>
            <a:endParaRPr lang="en-US" dirty="0"/>
          </a:p>
        </p:txBody>
      </p:sp>
    </p:spTree>
    <p:extLst>
      <p:ext uri="{BB962C8B-B14F-4D97-AF65-F5344CB8AC3E}">
        <p14:creationId xmlns:p14="http://schemas.microsoft.com/office/powerpoint/2010/main" val="4213477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86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00" y="1206801"/>
            <a:ext cx="8744755" cy="1325563"/>
          </a:xfrm>
        </p:spPr>
        <p:txBody>
          <a:bodyPr>
            <a:noAutofit/>
          </a:bodyPr>
          <a:lstStyle/>
          <a:p>
            <a:pPr lvl="1" algn="ctr"/>
            <a:r>
              <a:rPr lang="en-US" sz="4000" b="1" baseline="30000" dirty="0">
                <a:effectLst>
                  <a:outerShdw blurRad="38100" dist="38100" dir="2700000" algn="tl">
                    <a:srgbClr val="000000">
                      <a:alpha val="43137"/>
                    </a:srgbClr>
                  </a:outerShdw>
                </a:effectLst>
              </a:rPr>
              <a:t>29 </a:t>
            </a:r>
            <a:r>
              <a:rPr lang="en-US" sz="4000" b="1" dirty="0">
                <a:effectLst>
                  <a:outerShdw blurRad="38100" dist="38100" dir="2700000" algn="tl">
                    <a:srgbClr val="000000">
                      <a:alpha val="43137"/>
                    </a:srgbClr>
                  </a:outerShdw>
                </a:effectLst>
              </a:rPr>
              <a:t>By faith </a:t>
            </a:r>
            <a:r>
              <a:rPr lang="en-US" sz="4000" b="1" dirty="0" smtClean="0">
                <a:effectLst>
                  <a:outerShdw blurRad="38100" dist="38100" dir="2700000" algn="tl">
                    <a:srgbClr val="000000">
                      <a:alpha val="43137"/>
                    </a:srgbClr>
                  </a:outerShdw>
                </a:effectLst>
              </a:rPr>
              <a:t>the people crossed the Red Sea as on dry land, but the Egyptians, when they attempted to do the same, were drowned.</a:t>
            </a:r>
            <a:r>
              <a:rPr lang="en-US" sz="2600" b="1" dirty="0" smtClean="0">
                <a:effectLst>
                  <a:outerShdw blurRad="38100" dist="38100" dir="2700000" algn="tl">
                    <a:srgbClr val="000000">
                      <a:alpha val="43137"/>
                    </a:srgbClr>
                  </a:outerShdw>
                </a:effectLst>
              </a:rPr>
              <a:t/>
            </a:r>
            <a:br>
              <a:rPr lang="en-US" sz="26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Hebrews </a:t>
            </a:r>
            <a:r>
              <a:rPr lang="en-US" sz="2400" b="1" dirty="0" smtClean="0">
                <a:effectLst>
                  <a:outerShdw blurRad="38100" dist="38100" dir="2700000" algn="tl">
                    <a:srgbClr val="000000">
                      <a:alpha val="43137"/>
                    </a:srgbClr>
                  </a:outerShdw>
                </a:effectLst>
                <a:latin typeface="+mn-lt"/>
              </a:rPr>
              <a:t>11:29 </a:t>
            </a:r>
            <a:r>
              <a:rPr lang="en-US" sz="2400" b="1" dirty="0" smtClean="0">
                <a:effectLst>
                  <a:outerShdw blurRad="38100" dist="38100" dir="2700000" algn="tl">
                    <a:srgbClr val="000000">
                      <a:alpha val="43137"/>
                    </a:srgbClr>
                  </a:outerShdw>
                </a:effectLst>
                <a:latin typeface="+mn-lt"/>
              </a:rPr>
              <a:t>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9335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4861" y="365126"/>
            <a:ext cx="6221173" cy="349941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9502" y="3415553"/>
            <a:ext cx="5906581" cy="33224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527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1761" y="793377"/>
            <a:ext cx="6776863" cy="5040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8088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941" y="1395051"/>
            <a:ext cx="8744755" cy="1325563"/>
          </a:xfrm>
        </p:spPr>
        <p:txBody>
          <a:bodyPr>
            <a:noAutofit/>
          </a:bodyPr>
          <a:lstStyle/>
          <a:p>
            <a:pPr lvl="1" algn="ctr"/>
            <a:r>
              <a:rPr lang="en-US" sz="3200" b="1" dirty="0">
                <a:effectLst>
                  <a:outerShdw blurRad="38100" dist="38100" dir="2700000" algn="tl">
                    <a:srgbClr val="000000">
                      <a:alpha val="43137"/>
                    </a:srgbClr>
                  </a:outerShdw>
                </a:effectLst>
              </a:rPr>
              <a:t>Then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said to Moses, </a:t>
            </a:r>
            <a:r>
              <a:rPr lang="en-US" sz="3200" b="1" baseline="30000" dirty="0" smtClean="0">
                <a:effectLst>
                  <a:outerShdw blurRad="38100" dist="38100" dir="2700000" algn="tl">
                    <a:srgbClr val="000000">
                      <a:alpha val="43137"/>
                    </a:srgbClr>
                  </a:outerShdw>
                </a:effectLst>
              </a:rPr>
              <a:t>2 </a:t>
            </a:r>
            <a:r>
              <a:rPr lang="en-US" sz="3200" b="1" dirty="0" smtClean="0">
                <a:effectLst>
                  <a:outerShdw blurRad="38100" dist="38100" dir="2700000" algn="tl">
                    <a:srgbClr val="000000">
                      <a:alpha val="43137"/>
                    </a:srgbClr>
                  </a:outerShdw>
                </a:effectLst>
              </a:rPr>
              <a:t>“Tell the people of Israel to turn back and encamp in front of Pi-</a:t>
            </a:r>
            <a:r>
              <a:rPr lang="en-US" sz="3200" b="1" dirty="0" err="1" smtClean="0">
                <a:effectLst>
                  <a:outerShdw blurRad="38100" dist="38100" dir="2700000" algn="tl">
                    <a:srgbClr val="000000">
                      <a:alpha val="43137"/>
                    </a:srgbClr>
                  </a:outerShdw>
                </a:effectLst>
              </a:rPr>
              <a:t>hahiroth</a:t>
            </a:r>
            <a:r>
              <a:rPr lang="en-US" sz="3200" b="1" dirty="0" smtClean="0">
                <a:effectLst>
                  <a:outerShdw blurRad="38100" dist="38100" dir="2700000" algn="tl">
                    <a:srgbClr val="000000">
                      <a:alpha val="43137"/>
                    </a:srgbClr>
                  </a:outerShdw>
                </a:effectLst>
              </a:rPr>
              <a:t>, between </a:t>
            </a:r>
            <a:r>
              <a:rPr lang="en-US" sz="3200" b="1" dirty="0" err="1" smtClean="0">
                <a:effectLst>
                  <a:outerShdw blurRad="38100" dist="38100" dir="2700000" algn="tl">
                    <a:srgbClr val="000000">
                      <a:alpha val="43137"/>
                    </a:srgbClr>
                  </a:outerShdw>
                </a:effectLst>
              </a:rPr>
              <a:t>Migdol</a:t>
            </a:r>
            <a:r>
              <a:rPr lang="en-US" sz="3200" b="1" dirty="0" smtClean="0">
                <a:effectLst>
                  <a:outerShdw blurRad="38100" dist="38100" dir="2700000" algn="tl">
                    <a:srgbClr val="000000">
                      <a:alpha val="43137"/>
                    </a:srgbClr>
                  </a:outerShdw>
                </a:effectLst>
              </a:rPr>
              <a:t> and the sea, in front of Baal-</a:t>
            </a:r>
            <a:r>
              <a:rPr lang="en-US" sz="3200" b="1" dirty="0" err="1" smtClean="0">
                <a:effectLst>
                  <a:outerShdw blurRad="38100" dist="38100" dir="2700000" algn="tl">
                    <a:srgbClr val="000000">
                      <a:alpha val="43137"/>
                    </a:srgbClr>
                  </a:outerShdw>
                </a:effectLst>
              </a:rPr>
              <a:t>zephon</a:t>
            </a:r>
            <a:r>
              <a:rPr lang="en-US" sz="3200" b="1" dirty="0" smtClean="0">
                <a:effectLst>
                  <a:outerShdw blurRad="38100" dist="38100" dir="2700000" algn="tl">
                    <a:srgbClr val="000000">
                      <a:alpha val="43137"/>
                    </a:srgbClr>
                  </a:outerShdw>
                </a:effectLst>
              </a:rPr>
              <a:t>; you shall encamp facing it, by the sea.</a:t>
            </a:r>
            <a:r>
              <a:rPr lang="en-US" sz="3200"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latin typeface="+mn-lt"/>
              </a:rPr>
              <a:t>Exodus 1:15-17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1022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7896"/>
          <a:stretch/>
        </p:blipFill>
        <p:spPr>
          <a:xfrm>
            <a:off x="372587" y="349623"/>
            <a:ext cx="8497573" cy="6067793"/>
          </a:xfrm>
          <a:prstGeom prst="rect">
            <a:avLst/>
          </a:prstGeom>
        </p:spPr>
      </p:pic>
      <p:sp>
        <p:nvSpPr>
          <p:cNvPr id="7" name="5-Point Star 6"/>
          <p:cNvSpPr/>
          <p:nvPr/>
        </p:nvSpPr>
        <p:spPr>
          <a:xfrm>
            <a:off x="2138083" y="1317811"/>
            <a:ext cx="524435" cy="403412"/>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 name="Octagon 8"/>
          <p:cNvSpPr/>
          <p:nvPr/>
        </p:nvSpPr>
        <p:spPr>
          <a:xfrm>
            <a:off x="5715001" y="1250576"/>
            <a:ext cx="497541" cy="517712"/>
          </a:xfrm>
          <a:prstGeom prst="octagon">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5446060" y="4087906"/>
            <a:ext cx="517712" cy="430306"/>
          </a:xfrm>
          <a:prstGeom prst="star5">
            <a:avLst/>
          </a:prstGeom>
          <a:solidFill>
            <a:srgbClr val="32F828"/>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927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383" y="927847"/>
            <a:ext cx="8729398" cy="474681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270069" y="3899648"/>
            <a:ext cx="1152688" cy="369332"/>
          </a:xfrm>
          <a:prstGeom prst="rect">
            <a:avLst/>
          </a:prstGeom>
          <a:solidFill>
            <a:srgbClr val="F8F8F8">
              <a:alpha val="27843"/>
            </a:srgbClr>
          </a:solidFill>
        </p:spPr>
        <p:txBody>
          <a:bodyPr wrap="none" rtlCol="0">
            <a:spAutoFit/>
          </a:bodyPr>
          <a:lstStyle/>
          <a:p>
            <a:r>
              <a:rPr lang="en-US" b="1" dirty="0" err="1" smtClean="0"/>
              <a:t>Nuweibaa</a:t>
            </a:r>
            <a:endParaRPr lang="en-US" b="1" dirty="0"/>
          </a:p>
        </p:txBody>
      </p:sp>
    </p:spTree>
    <p:extLst>
      <p:ext uri="{BB962C8B-B14F-4D97-AF65-F5344CB8AC3E}">
        <p14:creationId xmlns:p14="http://schemas.microsoft.com/office/powerpoint/2010/main" val="1110173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53" y="1785018"/>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3 </a:t>
            </a:r>
            <a:r>
              <a:rPr lang="en-US" sz="3200" b="1" dirty="0">
                <a:effectLst>
                  <a:outerShdw blurRad="38100" dist="38100" dir="2700000" algn="tl">
                    <a:srgbClr val="000000">
                      <a:alpha val="43137"/>
                    </a:srgbClr>
                  </a:outerShdw>
                </a:effectLst>
              </a:rPr>
              <a:t>For Pharaoh will say of the people of Israel, ‘They are wandering in the land; the wilderness has shut them in.’ </a:t>
            </a:r>
            <a:r>
              <a:rPr lang="en-US" sz="3200" b="1" baseline="30000" dirty="0" smtClean="0">
                <a:effectLst>
                  <a:outerShdw blurRad="38100" dist="38100" dir="2700000" algn="tl">
                    <a:srgbClr val="000000">
                      <a:alpha val="43137"/>
                    </a:srgbClr>
                  </a:outerShdw>
                </a:effectLst>
              </a:rPr>
              <a:t>4 </a:t>
            </a:r>
            <a:r>
              <a:rPr lang="en-US" sz="3200" b="1" dirty="0" smtClean="0">
                <a:effectLst>
                  <a:outerShdw blurRad="38100" dist="38100" dir="2700000" algn="tl">
                    <a:srgbClr val="000000">
                      <a:alpha val="43137"/>
                    </a:srgbClr>
                  </a:outerShdw>
                </a:effectLst>
              </a:rPr>
              <a:t>And I will harden Pharaoh's heart, and he will pursue them, and I will get glory over Pharaoh and all his host, and the Egyptians shall know that I am the </a:t>
            </a:r>
            <a:r>
              <a:rPr lang="en-US" sz="3200" b="1" cap="small" dirty="0" smtClean="0">
                <a:effectLst>
                  <a:outerShdw blurRad="38100" dist="38100" dir="2700000" algn="tl">
                    <a:srgbClr val="000000">
                      <a:alpha val="43137"/>
                    </a:srgbClr>
                  </a:outerShdw>
                </a:effectLst>
              </a:rPr>
              <a:t>Lord</a:t>
            </a:r>
            <a:r>
              <a:rPr lang="en-US" sz="3200" b="1" dirty="0" smtClean="0">
                <a:effectLst>
                  <a:outerShdw blurRad="38100" dist="38100" dir="2700000" algn="tl">
                    <a:srgbClr val="000000">
                      <a:alpha val="43137"/>
                    </a:srgbClr>
                  </a:outerShdw>
                </a:effectLst>
              </a:rPr>
              <a:t>.” And they did so.</a:t>
            </a:r>
            <a:r>
              <a:rPr lang="en-US" sz="2600" b="1" dirty="0" smtClean="0">
                <a:solidFill>
                  <a:schemeClr val="tx1">
                    <a:lumMod val="50000"/>
                    <a:lumOff val="50000"/>
                  </a:schemeClr>
                </a:solidFill>
                <a:effectLst>
                  <a:outerShdw blurRad="38100" dist="38100" dir="2700000" algn="tl">
                    <a:srgbClr val="000000">
                      <a:alpha val="43137"/>
                    </a:srgbClr>
                  </a:outerShdw>
                </a:effectLst>
              </a:rPr>
              <a:t/>
            </a:r>
            <a:br>
              <a:rPr lang="en-US" sz="2600" b="1" dirty="0" smtClean="0">
                <a:solidFill>
                  <a:schemeClr val="tx1">
                    <a:lumMod val="50000"/>
                    <a:lumOff val="50000"/>
                  </a:schemeClr>
                </a:solidFill>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Exodus 14:3-4 ESV</a:t>
            </a:r>
            <a:endParaRPr lang="en-US" sz="24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5710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40" y="2446385"/>
            <a:ext cx="8809149" cy="1325563"/>
          </a:xfrm>
        </p:spPr>
        <p:txBody>
          <a:bodyPr>
            <a:noAutofit/>
          </a:bodyPr>
          <a:lstStyle/>
          <a:p>
            <a:pPr lvl="1" algn="ctr"/>
            <a:r>
              <a:rPr lang="en-US" sz="2800" b="1" baseline="30000" dirty="0">
                <a:effectLst>
                  <a:outerShdw blurRad="38100" dist="38100" dir="2700000" algn="tl">
                    <a:srgbClr val="000000">
                      <a:alpha val="43137"/>
                    </a:srgbClr>
                  </a:outerShdw>
                </a:effectLst>
              </a:rPr>
              <a:t>10 </a:t>
            </a:r>
            <a:r>
              <a:rPr lang="en-US" sz="2800" b="1" dirty="0">
                <a:effectLst>
                  <a:outerShdw blurRad="38100" dist="38100" dir="2700000" algn="tl">
                    <a:srgbClr val="000000">
                      <a:alpha val="43137"/>
                    </a:srgbClr>
                  </a:outerShdw>
                </a:effectLst>
              </a:rPr>
              <a:t>When Pharaoh drew near, the people of Israel lifted up their eyes, and behold, the Egyptians were marching after them, and they feared greatly. And the people of Israel cried out </a:t>
            </a:r>
            <a:r>
              <a:rPr lang="en-US" sz="2800" b="1" dirty="0" smtClean="0">
                <a:effectLst>
                  <a:outerShdw blurRad="38100" dist="38100" dir="2700000" algn="tl">
                    <a:srgbClr val="000000">
                      <a:alpha val="43137"/>
                    </a:srgbClr>
                  </a:outerShdw>
                </a:effectLst>
              </a:rPr>
              <a:t>to the</a:t>
            </a:r>
            <a:r>
              <a:rPr lang="en-US" sz="2800" b="1" dirty="0">
                <a:effectLst>
                  <a:outerShdw blurRad="38100" dist="38100" dir="2700000" algn="tl">
                    <a:srgbClr val="000000">
                      <a:alpha val="43137"/>
                    </a:srgbClr>
                  </a:outerShdw>
                </a:effectLst>
              </a:rPr>
              <a:t>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a:t>
            </a:r>
            <a:r>
              <a:rPr lang="en-US" sz="2800" b="1" baseline="30000" dirty="0" smtClean="0">
                <a:effectLst>
                  <a:outerShdw blurRad="38100" dist="38100" dir="2700000" algn="tl">
                    <a:srgbClr val="000000">
                      <a:alpha val="43137"/>
                    </a:srgbClr>
                  </a:outerShdw>
                </a:effectLst>
              </a:rPr>
              <a:t>11</a:t>
            </a:r>
            <a:r>
              <a:rPr lang="en-US" sz="2800" b="1" baseline="30000"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They said to Moses, “Is it because there are no graves in Egypt that you have taken us away to die in the wilderness? What have you done to us in bringing us out of Egypt? </a:t>
            </a:r>
            <a:r>
              <a:rPr lang="en-US" sz="2800" b="1" baseline="30000" dirty="0">
                <a:effectLst>
                  <a:outerShdw blurRad="38100" dist="38100" dir="2700000" algn="tl">
                    <a:srgbClr val="000000">
                      <a:alpha val="43137"/>
                    </a:srgbClr>
                  </a:outerShdw>
                </a:effectLst>
              </a:rPr>
              <a:t>12</a:t>
            </a:r>
            <a:r>
              <a:rPr lang="en-US" sz="2800" b="1" dirty="0">
                <a:effectLst>
                  <a:outerShdw blurRad="38100" dist="38100" dir="2700000" algn="tl">
                    <a:srgbClr val="000000">
                      <a:alpha val="43137"/>
                    </a:srgbClr>
                  </a:outerShdw>
                </a:effectLst>
              </a:rPr>
              <a:t> Is not this what we said to you in Egypt: ‘Leave us alone that we may serve the Egyptians’? For it would have been better for us to serve the Egyptians than to die in the wilderness.” </a:t>
            </a:r>
            <a:r>
              <a:rPr lang="en-US" sz="3200" b="1" dirty="0"/>
              <a:t>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Exodus 14:10-12 ESV</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9720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65" y="1556419"/>
            <a:ext cx="8744755" cy="1325563"/>
          </a:xfrm>
        </p:spPr>
        <p:txBody>
          <a:bodyPr>
            <a:noAutofit/>
          </a:bodyPr>
          <a:lstStyle/>
          <a:p>
            <a:pPr lvl="1" algn="ctr"/>
            <a:r>
              <a:rPr lang="en-US" sz="3200" b="1" baseline="30000" dirty="0">
                <a:effectLst>
                  <a:outerShdw blurRad="38100" dist="38100" dir="2700000" algn="tl">
                    <a:srgbClr val="000000">
                      <a:alpha val="43137"/>
                    </a:srgbClr>
                  </a:outerShdw>
                </a:effectLst>
              </a:rPr>
              <a:t>13 </a:t>
            </a:r>
            <a:r>
              <a:rPr lang="en-US" sz="3200" b="1" dirty="0">
                <a:effectLst>
                  <a:outerShdw blurRad="38100" dist="38100" dir="2700000" algn="tl">
                    <a:srgbClr val="000000">
                      <a:alpha val="43137"/>
                    </a:srgbClr>
                  </a:outerShdw>
                </a:effectLst>
              </a:rPr>
              <a:t>And Moses said to the people, “Fear not, stand firm, and see the salvation of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which he will work for you today. For the Egyptians whom you see today, you shall never see again. </a:t>
            </a:r>
            <a:r>
              <a:rPr lang="en-US" sz="3200" b="1" baseline="30000" dirty="0" smtClean="0">
                <a:effectLst>
                  <a:outerShdw blurRad="38100" dist="38100" dir="2700000" algn="tl">
                    <a:srgbClr val="000000">
                      <a:alpha val="43137"/>
                    </a:srgbClr>
                  </a:outerShdw>
                </a:effectLst>
              </a:rPr>
              <a:t>14 </a:t>
            </a:r>
            <a:r>
              <a:rPr lang="en-US" sz="3200" b="1" dirty="0" smtClean="0">
                <a:effectLst>
                  <a:outerShdw blurRad="38100" dist="38100" dir="2700000" algn="tl">
                    <a:srgbClr val="000000">
                      <a:alpha val="43137"/>
                    </a:srgbClr>
                  </a:outerShdw>
                </a:effectLst>
              </a:rPr>
              <a:t>The </a:t>
            </a:r>
            <a:r>
              <a:rPr lang="en-US" sz="3200" b="1" cap="small" dirty="0" smtClean="0">
                <a:effectLst>
                  <a:outerShdw blurRad="38100" dist="38100" dir="2700000" algn="tl">
                    <a:srgbClr val="000000">
                      <a:alpha val="43137"/>
                    </a:srgbClr>
                  </a:outerShdw>
                </a:effectLst>
              </a:rPr>
              <a:t>Lord</a:t>
            </a:r>
            <a:r>
              <a:rPr lang="en-US" sz="3200" b="1" dirty="0" smtClean="0">
                <a:effectLst>
                  <a:outerShdw blurRad="38100" dist="38100" dir="2700000" algn="tl">
                    <a:srgbClr val="000000">
                      <a:alpha val="43137"/>
                    </a:srgbClr>
                  </a:outerShdw>
                </a:effectLst>
              </a:rPr>
              <a:t> will fight for you, and you have only to be silent.”</a:t>
            </a:r>
            <a:r>
              <a:rPr lang="en-US" sz="2600" b="1" dirty="0" smtClean="0">
                <a:effectLst>
                  <a:outerShdw blurRad="38100" dist="38100" dir="2700000" algn="tl">
                    <a:srgbClr val="000000">
                      <a:alpha val="43137"/>
                    </a:srgbClr>
                  </a:outerShdw>
                </a:effectLst>
              </a:rPr>
              <a:t/>
            </a:r>
            <a:br>
              <a:rPr lang="en-US" sz="2600" b="1" dirty="0" smtClean="0">
                <a:effectLst>
                  <a:outerShdw blurRad="38100" dist="38100" dir="2700000" algn="tl">
                    <a:srgbClr val="000000">
                      <a:alpha val="43137"/>
                    </a:srgbClr>
                  </a:outerShdw>
                </a:effectLst>
              </a:rPr>
            </a:br>
            <a:r>
              <a:rPr lang="en-US" sz="2800" b="1" dirty="0">
                <a:solidFill>
                  <a:schemeClr val="tx1">
                    <a:lumMod val="50000"/>
                    <a:lumOff val="50000"/>
                  </a:schemeClr>
                </a:solidFill>
                <a:effectLst>
                  <a:outerShdw blurRad="38100" dist="38100" dir="2700000" algn="tl">
                    <a:srgbClr val="000000">
                      <a:alpha val="43137"/>
                    </a:srgbClr>
                  </a:outerShdw>
                </a:effectLst>
                <a:latin typeface="+mn-lt"/>
              </a:rPr>
              <a:t/>
            </a:r>
            <a:br>
              <a:rPr lang="en-US" sz="2800" b="1" dirty="0">
                <a:solidFill>
                  <a:schemeClr val="tx1">
                    <a:lumMod val="50000"/>
                    <a:lumOff val="50000"/>
                  </a:schemeClr>
                </a:solidFill>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Exodus 14:13-14 ESV</a:t>
            </a:r>
            <a:endParaRPr lang="en-US" sz="28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8252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742</TotalTime>
  <Words>7</Words>
  <Application>Microsoft Office PowerPoint</Application>
  <PresentationFormat>On-screen Show (4:3)</PresentationFormat>
  <Paragraphs>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29 By faith the people crossed the Red Sea as on dry land, but the Egyptians, when they attempted to do the same, were drowned.  Hebrews 11:29 ESV</vt:lpstr>
      <vt:lpstr>PowerPoint Presentation</vt:lpstr>
      <vt:lpstr>PowerPoint Presentation</vt:lpstr>
      <vt:lpstr>Then the Lord said to Moses, 2 “Tell the people of Israel to turn back and encamp in front of Pi-hahiroth, between Migdol and the sea, in front of Baal-zephon; you shall encamp facing it, by the sea.   Exodus 1:15-17 ESV</vt:lpstr>
      <vt:lpstr>PowerPoint Presentation</vt:lpstr>
      <vt:lpstr>PowerPoint Presentation</vt:lpstr>
      <vt:lpstr>3 For Pharaoh will say of the people of Israel, ‘They are wandering in the land; the wilderness has shut them in.’ 4 And I will harden Pharaoh's heart, and he will pursue them, and I will get glory over Pharaoh and all his host, and the Egyptians shall know that I am the Lord.” And they did so.  Exodus 14:3-4 ESV</vt:lpstr>
      <vt:lpstr>10 When Pharaoh drew near, the people of Israel lifted up their eyes, and behold, the Egyptians were marching after them, and they feared greatly. And the people of Israel cried out to the Lord. 11 They said to Moses, “Is it because there are no graves in Egypt that you have taken us away to die in the wilderness? What have you done to us in bringing us out of Egypt? 12 Is not this what we said to you in Egypt: ‘Leave us alone that we may serve the Egyptians’? For it would have been better for us to serve the Egyptians than to die in the wilderness.”    Exodus 14:10-12 ESV</vt:lpstr>
      <vt:lpstr>13 And Moses said to the people, “Fear not, stand firm, and see the salvation of the Lord, which he will work for you today. For the Egyptians whom you see today, you shall never see again. 14 The Lord will fight for you, and you have only to be silent.”  Exodus 14:13-14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97</cp:revision>
  <dcterms:created xsi:type="dcterms:W3CDTF">2016-05-15T10:01:02Z</dcterms:created>
  <dcterms:modified xsi:type="dcterms:W3CDTF">2017-07-23T10:08:40Z</dcterms:modified>
</cp:coreProperties>
</file>