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D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10863-9F85-4421-95DB-2CA778FC487A}" type="datetimeFigureOut">
              <a:rPr lang="en-US" smtClean="0"/>
              <a:t>7/22/2018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82ED3F-0037-4568-9BE8-9056B629DDF2}" type="slidenum">
              <a:rPr lang="en-US" smtClean="0"/>
              <a:t>‹#›</a:t>
            </a:fld>
            <a:endParaRPr lang="en-US"/>
          </a:p>
        </p:txBody>
      </p:sp>
    </p:spTree>
    <p:extLst>
      <p:ext uri="{BB962C8B-B14F-4D97-AF65-F5344CB8AC3E}">
        <p14:creationId xmlns:p14="http://schemas.microsoft.com/office/powerpoint/2010/main" val="335292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909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554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9ADAB-BA18-4440-9DAB-2D0C46CEDE6A}" type="datetimeFigureOut">
              <a:rPr lang="en-US" smtClean="0"/>
              <a:t>7/22/2018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7201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9ADAB-BA18-4440-9DAB-2D0C46CEDE6A}" type="datetimeFigureOut">
              <a:rPr lang="en-US" smtClean="0"/>
              <a:t>7/22/2018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2717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9ADAB-BA18-4440-9DAB-2D0C46CEDE6A}" type="datetimeFigureOut">
              <a:rPr lang="en-US" smtClean="0"/>
              <a:t>7/22/2018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47844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9ADAB-BA18-4440-9DAB-2D0C46CEDE6A}" type="datetimeFigureOut">
              <a:rPr lang="en-US" smtClean="0"/>
              <a:t>7/22/2018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21270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9ADAB-BA18-4440-9DAB-2D0C46CEDE6A}" type="datetimeFigureOut">
              <a:rPr lang="en-US" smtClean="0"/>
              <a:t>7/22/2018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5433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60384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89078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62422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623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9ADAB-BA18-4440-9DAB-2D0C46CEDE6A}" type="datetimeFigureOut">
              <a:rPr lang="en-US" smtClean="0"/>
              <a:t>7/22/2018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BF5EF-7624-431B-9C84-1C3A0DB8559C}" type="slidenum">
              <a:rPr lang="en-US" smtClean="0"/>
              <a:t>‹#›</a:t>
            </a:fld>
            <a:endParaRPr lang="en-US"/>
          </a:p>
        </p:txBody>
      </p:sp>
    </p:spTree>
    <p:extLst>
      <p:ext uri="{BB962C8B-B14F-4D97-AF65-F5344CB8AC3E}">
        <p14:creationId xmlns:p14="http://schemas.microsoft.com/office/powerpoint/2010/main" val="1062091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94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370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Woe to them! For they walked in the way of Cain and abandoned themselves for the sake of gain to Balaam's error and perished in </a:t>
            </a:r>
            <a:r>
              <a:rPr lang="en-US" sz="2800" b="1" dirty="0" err="1">
                <a:effectLst>
                  <a:outerShdw blurRad="38100" dist="38100" dir="2700000" algn="tl">
                    <a:srgbClr val="000000">
                      <a:alpha val="43137"/>
                    </a:srgbClr>
                  </a:outerShdw>
                </a:effectLst>
                <a:latin typeface="+mn-lt"/>
              </a:rPr>
              <a:t>Korah's</a:t>
            </a:r>
            <a:r>
              <a:rPr lang="en-US" sz="2800" b="1" dirty="0">
                <a:effectLst>
                  <a:outerShdw blurRad="38100" dist="38100" dir="2700000" algn="tl">
                    <a:srgbClr val="000000">
                      <a:alpha val="43137"/>
                    </a:srgbClr>
                  </a:outerShdw>
                </a:effectLst>
                <a:latin typeface="+mn-lt"/>
              </a:rPr>
              <a:t> rebellion.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780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solidFill>
                  <a:schemeClr val="bg1"/>
                </a:solidFill>
                <a:effectLst>
                  <a:outerShdw blurRad="38100" dist="38100" dir="2700000" algn="tl">
                    <a:srgbClr val="000000">
                      <a:alpha val="43137"/>
                    </a:srgbClr>
                  </a:outerShdw>
                </a:effectLst>
                <a:latin typeface="+mn-lt"/>
              </a:rPr>
              <a:t>5</a:t>
            </a:r>
            <a:r>
              <a:rPr lang="en-US" sz="2800" b="1" baseline="30000" dirty="0">
                <a:effectLst>
                  <a:outerShdw blurRad="38100" dist="38100" dir="2700000" algn="tl">
                    <a:srgbClr val="000000">
                      <a:alpha val="43137"/>
                    </a:srgbClr>
                  </a:outerShdw>
                </a:effectLst>
                <a:latin typeface="+mn-lt"/>
              </a:rPr>
              <a:t> </a:t>
            </a:r>
            <a:r>
              <a:rPr lang="en-US" sz="2800" b="1" dirty="0">
                <a:solidFill>
                  <a:schemeClr val="bg1"/>
                </a:solidFill>
                <a:effectLst>
                  <a:outerShdw blurRad="38100" dist="38100" dir="2700000" algn="tl">
                    <a:srgbClr val="000000">
                      <a:alpha val="43137"/>
                    </a:srgbClr>
                  </a:outerShdw>
                </a:effectLst>
                <a:latin typeface="+mn-lt"/>
              </a:rPr>
              <a:t>Now I want to remind you, although you once fully knew it</a:t>
            </a:r>
            <a:r>
              <a:rPr lang="en-US" sz="2800" b="1" dirty="0">
                <a:effectLst>
                  <a:outerShdw blurRad="38100" dist="38100" dir="2700000" algn="tl">
                    <a:srgbClr val="000000">
                      <a:alpha val="43137"/>
                    </a:srgbClr>
                  </a:outerShdw>
                </a:effectLst>
                <a:latin typeface="+mn-lt"/>
              </a:rPr>
              <a: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150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solidFill>
                  <a:schemeClr val="bg1"/>
                </a:solidFill>
                <a:effectLst>
                  <a:outerShdw blurRad="38100" dist="38100" dir="2700000" algn="tl">
                    <a:srgbClr val="000000">
                      <a:alpha val="43137"/>
                    </a:srgbClr>
                  </a:outerShdw>
                </a:effectLst>
                <a:latin typeface="+mn-lt"/>
              </a:rPr>
              <a:t>5 </a:t>
            </a:r>
            <a:r>
              <a:rPr lang="en-US" sz="2800" b="1" dirty="0">
                <a:solidFill>
                  <a:schemeClr val="bg1"/>
                </a:solidFill>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solidFill>
                  <a:schemeClr val="bg1"/>
                </a:solidFill>
                <a:effectLst>
                  <a:outerShdw blurRad="38100" dist="38100" dir="2700000" algn="tl">
                    <a:srgbClr val="000000">
                      <a:alpha val="43137"/>
                    </a:srgbClr>
                  </a:outerShdw>
                </a:effectLst>
                <a:latin typeface="+mn-lt"/>
              </a:rPr>
              <a:t> </a:t>
            </a:r>
            <a:r>
              <a:rPr lang="en-US" sz="2800" b="1" dirty="0">
                <a:solidFill>
                  <a:schemeClr val="bg1"/>
                </a:solidFill>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600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solidFill>
                  <a:schemeClr val="bg1"/>
                </a:solidFill>
                <a:effectLst>
                  <a:outerShdw blurRad="38100" dist="38100" dir="2700000" algn="tl">
                    <a:srgbClr val="000000">
                      <a:alpha val="43137"/>
                    </a:srgbClr>
                  </a:outerShdw>
                </a:effectLst>
                <a:latin typeface="+mn-lt"/>
              </a:rPr>
              <a:t>6 </a:t>
            </a:r>
            <a:r>
              <a:rPr lang="en-US" sz="2800" b="1" dirty="0">
                <a:solidFill>
                  <a:schemeClr val="bg1"/>
                </a:solidFill>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solidFill>
                  <a:schemeClr val="bg1"/>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169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solidFill>
                  <a:schemeClr val="bg1"/>
                </a:solidFill>
                <a:effectLst>
                  <a:outerShdw blurRad="38100" dist="38100" dir="2700000" algn="tl">
                    <a:srgbClr val="000000">
                      <a:alpha val="43137"/>
                    </a:srgbClr>
                  </a:outerShdw>
                </a:effectLst>
                <a:latin typeface="+mn-lt"/>
              </a:rPr>
              <a:t>7 </a:t>
            </a:r>
            <a:r>
              <a:rPr lang="en-US" sz="2800" b="1" dirty="0">
                <a:solidFill>
                  <a:schemeClr val="bg1"/>
                </a:solidFill>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solidFill>
                  <a:schemeClr val="bg1"/>
                </a:solidFill>
                <a:effectLst>
                  <a:outerShdw blurRad="38100" dist="38100" dir="2700000" algn="tl">
                    <a:srgbClr val="000000">
                      <a:alpha val="43137"/>
                    </a:srgbClr>
                  </a:outerShdw>
                </a:effectLst>
                <a:latin typeface="+mn-lt"/>
              </a:rPr>
              <a:t> </a:t>
            </a:r>
            <a:r>
              <a:rPr lang="en-US" sz="2800" b="1" dirty="0">
                <a:solidFill>
                  <a:schemeClr val="bg1"/>
                </a:solidFill>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969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solidFill>
                  <a:schemeClr val="bg1"/>
                </a:solidFill>
                <a:effectLst>
                  <a:outerShdw blurRad="38100" dist="38100" dir="2700000" algn="tl">
                    <a:srgbClr val="000000">
                      <a:alpha val="43137"/>
                    </a:srgbClr>
                  </a:outerShdw>
                </a:effectLst>
                <a:latin typeface="+mn-lt"/>
              </a:rPr>
              <a:t>8 </a:t>
            </a:r>
            <a:r>
              <a:rPr lang="en-US" sz="2800" b="1" dirty="0">
                <a:solidFill>
                  <a:schemeClr val="bg1"/>
                </a:solidFill>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7516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Now I want to remind you, although you once fully knew it, that Jesus, who saved</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a people out of the land of Egypt, afterward destroyed those who did not believe.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 angels who did not stay within their own position of authority, but left their proper dwelling, he has kept in eternal chains under gloomy darkness until the judgment of the great day—</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just as Sodom and Gomorrah and the surrounding cities, which likewise indulged in sexual immorality and pursued unnatural desire,</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serve as an example by undergoing a punishment of eternal fire.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Yet in like manner these people also, relying on their dreams, defile the flesh, reject authority, and blaspheme the glorious ones.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when the archangel Michael, contending with the devil, was disputing about the body of Moses, he did not presume to pronounce a blasphemous judgment, but said, “The Lord rebuke you.”  </a:t>
            </a:r>
            <a:r>
              <a:rPr lang="en-US" sz="2800" b="1" baseline="30000" dirty="0">
                <a:solidFill>
                  <a:schemeClr val="bg1"/>
                </a:solidFill>
                <a:effectLst>
                  <a:outerShdw blurRad="38100" dist="38100" dir="2700000" algn="tl">
                    <a:srgbClr val="000000">
                      <a:alpha val="43137"/>
                    </a:srgbClr>
                  </a:outerShdw>
                </a:effectLst>
                <a:latin typeface="+mn-lt"/>
              </a:rPr>
              <a:t>10 </a:t>
            </a:r>
            <a:r>
              <a:rPr lang="en-US" sz="2800" b="1" dirty="0">
                <a:solidFill>
                  <a:schemeClr val="bg1"/>
                </a:solidFill>
                <a:effectLst>
                  <a:outerShdw blurRad="38100" dist="38100" dir="2700000" algn="tl">
                    <a:srgbClr val="000000">
                      <a:alpha val="43137"/>
                    </a:srgbClr>
                  </a:outerShdw>
                </a:effectLst>
                <a:latin typeface="+mn-lt"/>
              </a:rPr>
              <a:t>But these people blaspheme all that they do not understand, and they are destroyed by all that they, like unreasoning animals, understand instinctively. </a:t>
            </a:r>
            <a:endParaRPr lang="en-US" sz="2800" dirty="0">
              <a:solidFill>
                <a:schemeClr val="bg1"/>
              </a:solidFill>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1945020"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5-10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35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solidFill>
                  <a:srgbClr val="FF0000"/>
                </a:solidFill>
                <a:effectLst>
                  <a:outerShdw blurRad="38100" dist="38100" dir="2700000" algn="tl">
                    <a:srgbClr val="000000">
                      <a:alpha val="43137"/>
                    </a:srgbClr>
                  </a:outerShdw>
                </a:effectLst>
                <a:latin typeface="+mn-lt"/>
              </a:rPr>
              <a:t>Woe to them! </a:t>
            </a:r>
            <a:r>
              <a:rPr lang="en-US" sz="2800" b="1" dirty="0">
                <a:effectLst>
                  <a:outerShdw blurRad="38100" dist="38100" dir="2700000" algn="tl">
                    <a:srgbClr val="000000">
                      <a:alpha val="43137"/>
                    </a:srgbClr>
                  </a:outerShdw>
                </a:effectLst>
                <a:latin typeface="+mn-lt"/>
              </a:rPr>
              <a:t>For they walked in the way of Cain and abandoned themselves for the sake of gain to Balaam's error and perished in </a:t>
            </a:r>
            <a:r>
              <a:rPr lang="en-US" sz="2800" b="1" dirty="0" err="1">
                <a:effectLst>
                  <a:outerShdw blurRad="38100" dist="38100" dir="2700000" algn="tl">
                    <a:srgbClr val="000000">
                      <a:alpha val="43137"/>
                    </a:srgbClr>
                  </a:outerShdw>
                </a:effectLst>
                <a:latin typeface="+mn-lt"/>
              </a:rPr>
              <a:t>Korah's</a:t>
            </a:r>
            <a:r>
              <a:rPr lang="en-US" sz="2800" b="1" dirty="0">
                <a:effectLst>
                  <a:outerShdw blurRad="38100" dist="38100" dir="2700000" algn="tl">
                    <a:srgbClr val="000000">
                      <a:alpha val="43137"/>
                    </a:srgbClr>
                  </a:outerShdw>
                </a:effectLst>
                <a:latin typeface="+mn-lt"/>
              </a:rPr>
              <a:t> rebellion.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285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7917" y="1010585"/>
            <a:ext cx="1178410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For </a:t>
            </a:r>
            <a:r>
              <a:rPr lang="en-US" sz="3600" b="1" dirty="0">
                <a:effectLst>
                  <a:outerShdw blurRad="38100" dist="38100" dir="2700000" algn="tl">
                    <a:srgbClr val="000000">
                      <a:alpha val="43137"/>
                    </a:srgbClr>
                  </a:outerShdw>
                </a:effectLst>
                <a:latin typeface="+mn-lt"/>
              </a:rPr>
              <a:t>certain people have crept in unnoticed who long ago were designated for this condemnation, ungodly people, who pervert the grace of our God into sensuality and deny our only Master and Lord, Jesus Christ.</a:t>
            </a:r>
            <a:endParaRPr lang="en-US" sz="3600" dirty="0">
              <a:effectLst>
                <a:outerShdw blurRad="38100" dist="38100" dir="2700000" algn="tl">
                  <a:srgbClr val="000000">
                    <a:alpha val="43137"/>
                  </a:srgbClr>
                </a:outerShdw>
              </a:effectLst>
              <a:latin typeface="+mn-lt"/>
            </a:endParaRPr>
          </a:p>
        </p:txBody>
      </p:sp>
      <p:sp>
        <p:nvSpPr>
          <p:cNvPr id="2" name="TextBox 1"/>
          <p:cNvSpPr txBox="1"/>
          <p:nvPr/>
        </p:nvSpPr>
        <p:spPr>
          <a:xfrm>
            <a:off x="4666129" y="3240740"/>
            <a:ext cx="1764457"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Jude 4 ESV</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9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solidFill>
                  <a:schemeClr val="bg1"/>
                </a:solidFill>
                <a:effectLst>
                  <a:outerShdw blurRad="38100" dist="38100" dir="2700000" algn="tl">
                    <a:srgbClr val="000000">
                      <a:alpha val="43137"/>
                    </a:srgbClr>
                  </a:outerShdw>
                </a:effectLst>
                <a:latin typeface="+mn-lt"/>
              </a:rPr>
              <a:t>11 </a:t>
            </a:r>
            <a:r>
              <a:rPr lang="en-US" sz="2800" b="1" dirty="0">
                <a:solidFill>
                  <a:schemeClr val="bg1"/>
                </a:solidFill>
                <a:effectLst>
                  <a:outerShdw blurRad="38100" dist="38100" dir="2700000" algn="tl">
                    <a:srgbClr val="000000">
                      <a:alpha val="43137"/>
                    </a:srgbClr>
                  </a:outerShdw>
                </a:effectLst>
                <a:latin typeface="+mn-lt"/>
              </a:rPr>
              <a:t>Woe to them! For they walked in the way of Cain and abandoned themselves for the sake of gain to Balaam's error and perished in </a:t>
            </a:r>
            <a:r>
              <a:rPr lang="en-US" sz="2800" b="1" dirty="0" err="1">
                <a:solidFill>
                  <a:schemeClr val="bg1"/>
                </a:solidFill>
                <a:effectLst>
                  <a:outerShdw blurRad="38100" dist="38100" dir="2700000" algn="tl">
                    <a:srgbClr val="000000">
                      <a:alpha val="43137"/>
                    </a:srgbClr>
                  </a:outerShdw>
                </a:effectLst>
                <a:latin typeface="+mn-lt"/>
              </a:rPr>
              <a:t>Korah's</a:t>
            </a:r>
            <a:r>
              <a:rPr lang="en-US" sz="2800" b="1" dirty="0">
                <a:solidFill>
                  <a:schemeClr val="bg1"/>
                </a:solidFill>
                <a:effectLst>
                  <a:outerShdw blurRad="38100" dist="38100" dir="2700000" algn="tl">
                    <a:srgbClr val="000000">
                      <a:alpha val="43137"/>
                    </a:srgbClr>
                  </a:outerShdw>
                </a:effectLst>
                <a:latin typeface="+mn-lt"/>
              </a:rPr>
              <a:t> rebellion.</a:t>
            </a:r>
            <a:r>
              <a:rPr lang="en-US" sz="2800" b="1" dirty="0">
                <a:solidFill>
                  <a:schemeClr val="bg1"/>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671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5" y="123079"/>
            <a:ext cx="10515600" cy="1325563"/>
          </a:xfrm>
        </p:spPr>
        <p:txBody>
          <a:bodyPr/>
          <a:lstStyle/>
          <a:p>
            <a:r>
              <a:rPr lang="en-US" dirty="0" smtClean="0">
                <a:effectLst>
                  <a:outerShdw blurRad="38100" dist="38100" dir="2700000" algn="tl">
                    <a:srgbClr val="000000">
                      <a:alpha val="43137"/>
                    </a:srgbClr>
                  </a:outerShdw>
                </a:effectLst>
                <a:latin typeface="Mom´sTypewriter" panose="00000400000000000000" pitchFamily="2" charset="0"/>
              </a:rPr>
              <a:t>Balaam’s Error</a:t>
            </a:r>
            <a:endParaRPr lang="en-US" dirty="0">
              <a:effectLst>
                <a:outerShdw blurRad="38100" dist="38100" dir="2700000" algn="tl">
                  <a:srgbClr val="000000">
                    <a:alpha val="43137"/>
                  </a:srgbClr>
                </a:outerShdw>
              </a:effectLst>
              <a:latin typeface="Mom´sTypewriter" panose="00000400000000000000" pitchFamily="2" charset="0"/>
            </a:endParaRPr>
          </a:p>
        </p:txBody>
      </p:sp>
      <p:sp>
        <p:nvSpPr>
          <p:cNvPr id="3" name="Content Placeholder 2"/>
          <p:cNvSpPr>
            <a:spLocks noGrp="1"/>
          </p:cNvSpPr>
          <p:nvPr>
            <p:ph idx="1"/>
          </p:nvPr>
        </p:nvSpPr>
        <p:spPr>
          <a:xfrm>
            <a:off x="726141" y="1341533"/>
            <a:ext cx="10627659" cy="4351338"/>
          </a:xfrm>
        </p:spPr>
        <p:txBody>
          <a:bodyPr/>
          <a:lstStyle/>
          <a:p>
            <a:r>
              <a:rPr lang="en-US" dirty="0">
                <a:effectLst>
                  <a:outerShdw blurRad="38100" dist="38100" dir="2700000" algn="tl">
                    <a:srgbClr val="000000">
                      <a:alpha val="43137"/>
                    </a:srgbClr>
                  </a:outerShdw>
                </a:effectLst>
              </a:rPr>
              <a:t>Revelation 2:14 ESV - </a:t>
            </a:r>
            <a:r>
              <a:rPr lang="en-US" b="1" baseline="30000" dirty="0">
                <a:effectLst>
                  <a:outerShdw blurRad="38100" dist="38100" dir="2700000" algn="tl">
                    <a:srgbClr val="000000">
                      <a:alpha val="43137"/>
                    </a:srgbClr>
                  </a:outerShdw>
                </a:effectLst>
              </a:rPr>
              <a:t>14 </a:t>
            </a:r>
            <a:r>
              <a:rPr lang="en-US" b="1" dirty="0">
                <a:effectLst>
                  <a:outerShdw blurRad="38100" dist="38100" dir="2700000" algn="tl">
                    <a:srgbClr val="000000">
                      <a:alpha val="43137"/>
                    </a:srgbClr>
                  </a:outerShdw>
                </a:effectLst>
              </a:rPr>
              <a:t>But I have a few things against you: you have some there who hold the teaching of Balaam, who taught </a:t>
            </a:r>
            <a:r>
              <a:rPr lang="en-US" b="1" dirty="0" err="1">
                <a:effectLst>
                  <a:outerShdw blurRad="38100" dist="38100" dir="2700000" algn="tl">
                    <a:srgbClr val="000000">
                      <a:alpha val="43137"/>
                    </a:srgbClr>
                  </a:outerShdw>
                </a:effectLst>
              </a:rPr>
              <a:t>Balak</a:t>
            </a:r>
            <a:r>
              <a:rPr lang="en-US" b="1" dirty="0">
                <a:effectLst>
                  <a:outerShdw blurRad="38100" dist="38100" dir="2700000" algn="tl">
                    <a:srgbClr val="000000">
                      <a:alpha val="43137"/>
                    </a:srgbClr>
                  </a:outerShdw>
                </a:effectLst>
              </a:rPr>
              <a:t> to put a stumbling block before the sons of Israel, so that they might eat food sacrificed to idols and practice sexual immorality</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Numbers 31:15-16 ESV - </a:t>
            </a:r>
            <a:r>
              <a:rPr lang="en-US" b="1" baseline="30000" dirty="0">
                <a:effectLst>
                  <a:outerShdw blurRad="38100" dist="38100" dir="2700000" algn="tl">
                    <a:srgbClr val="000000">
                      <a:alpha val="43137"/>
                    </a:srgbClr>
                  </a:outerShdw>
                </a:effectLst>
              </a:rPr>
              <a:t>15 </a:t>
            </a:r>
            <a:r>
              <a:rPr lang="en-US" b="1" dirty="0">
                <a:effectLst>
                  <a:outerShdw blurRad="38100" dist="38100" dir="2700000" algn="tl">
                    <a:srgbClr val="000000">
                      <a:alpha val="43137"/>
                    </a:srgbClr>
                  </a:outerShdw>
                </a:effectLst>
              </a:rPr>
              <a:t>Moses said to them, “Have you let all the women live?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Behold, these, on Balaam's advice, caused the people of Israel to act treacherously against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in the incident of </a:t>
            </a:r>
            <a:r>
              <a:rPr lang="en-US" b="1" dirty="0" err="1">
                <a:effectLst>
                  <a:outerShdw blurRad="38100" dist="38100" dir="2700000" algn="tl">
                    <a:srgbClr val="000000">
                      <a:alpha val="43137"/>
                    </a:srgbClr>
                  </a:outerShdw>
                </a:effectLst>
              </a:rPr>
              <a:t>Peor</a:t>
            </a:r>
            <a:r>
              <a:rPr lang="en-US" b="1" dirty="0">
                <a:effectLst>
                  <a:outerShdw blurRad="38100" dist="38100" dir="2700000" algn="tl">
                    <a:srgbClr val="000000">
                      <a:alpha val="43137"/>
                    </a:srgbClr>
                  </a:outerShdw>
                </a:effectLst>
              </a:rPr>
              <a:t>, and so the plague came among the congregation of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62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Woe to them!</a:t>
            </a:r>
            <a:r>
              <a:rPr lang="en-US" sz="2800" b="1" dirty="0">
                <a:solidFill>
                  <a:srgbClr val="FF0000"/>
                </a:solidFill>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For they walked in the way of Cain and abandoned themselves for the sake of gain to Balaam's error and perished in </a:t>
            </a:r>
            <a:r>
              <a:rPr lang="en-US" sz="2800" b="1" dirty="0" err="1">
                <a:effectLst>
                  <a:outerShdw blurRad="38100" dist="38100" dir="2700000" algn="tl">
                    <a:srgbClr val="000000">
                      <a:alpha val="43137"/>
                    </a:srgbClr>
                  </a:outerShdw>
                </a:effectLst>
                <a:latin typeface="+mn-lt"/>
              </a:rPr>
              <a:t>Korah's</a:t>
            </a:r>
            <a:r>
              <a:rPr lang="en-US" sz="2800" b="1" dirty="0">
                <a:effectLst>
                  <a:outerShdw blurRad="38100" dist="38100" dir="2700000" algn="tl">
                    <a:srgbClr val="000000">
                      <a:alpha val="43137"/>
                    </a:srgbClr>
                  </a:outerShdw>
                </a:effectLst>
                <a:latin typeface="+mn-lt"/>
              </a:rPr>
              <a:t> rebellion.</a:t>
            </a:r>
            <a:r>
              <a:rPr lang="en-US" sz="2800" b="1" dirty="0">
                <a:effectLst>
                  <a:outerShdw blurRad="38100" dist="38100" dir="2700000" algn="tl">
                    <a:srgbClr val="000000">
                      <a:alpha val="43137"/>
                    </a:srgbClr>
                  </a:outerShdw>
                </a:effectLst>
                <a:latin typeface="+mn-lt"/>
              </a:rPr>
              <a:t>  </a:t>
            </a:r>
            <a:r>
              <a:rPr lang="en-US" sz="2800" b="1" baseline="30000" dirty="0">
                <a:solidFill>
                  <a:schemeClr val="bg1"/>
                </a:solidFill>
                <a:effectLst>
                  <a:outerShdw blurRad="38100" dist="38100" dir="2700000" algn="tl">
                    <a:srgbClr val="000000">
                      <a:alpha val="43137"/>
                    </a:srgbClr>
                  </a:outerShdw>
                </a:effectLst>
                <a:latin typeface="+mn-lt"/>
              </a:rPr>
              <a:t>12 </a:t>
            </a:r>
            <a:r>
              <a:rPr lang="en-US" sz="2800" b="1" dirty="0">
                <a:solidFill>
                  <a:schemeClr val="bg1"/>
                </a:solidFill>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solidFill>
                  <a:schemeClr val="bg1"/>
                </a:solidFill>
                <a:effectLst>
                  <a:outerShdw blurRad="38100" dist="38100" dir="2700000" algn="tl">
                    <a:srgbClr val="000000">
                      <a:alpha val="43137"/>
                    </a:srgbClr>
                  </a:outerShdw>
                </a:effectLst>
                <a:latin typeface="+mn-lt"/>
              </a:rPr>
              <a:t>13 </a:t>
            </a:r>
            <a:r>
              <a:rPr lang="en-US" sz="2800" b="1" dirty="0">
                <a:solidFill>
                  <a:schemeClr val="bg1"/>
                </a:solidFill>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01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solidFill>
                  <a:srgbClr val="FF0000"/>
                </a:solidFill>
                <a:effectLst>
                  <a:outerShdw blurRad="38100" dist="38100" dir="2700000" algn="tl">
                    <a:srgbClr val="000000">
                      <a:alpha val="43137"/>
                    </a:srgbClr>
                  </a:outerShdw>
                </a:effectLst>
                <a:latin typeface="+mn-lt"/>
              </a:rPr>
              <a:t>Woe to them! </a:t>
            </a:r>
            <a:r>
              <a:rPr lang="en-US" sz="2800" b="1" dirty="0">
                <a:effectLst>
                  <a:outerShdw blurRad="38100" dist="38100" dir="2700000" algn="tl">
                    <a:srgbClr val="000000">
                      <a:alpha val="43137"/>
                    </a:srgbClr>
                  </a:outerShdw>
                </a:effectLst>
                <a:latin typeface="+mn-lt"/>
              </a:rPr>
              <a:t>For they walked in the way of Cain and abandoned themselves for the sake of gain to Balaam's error and perished in </a:t>
            </a:r>
            <a:r>
              <a:rPr lang="en-US" sz="2800" b="1" dirty="0" err="1">
                <a:effectLst>
                  <a:outerShdw blurRad="38100" dist="38100" dir="2700000" algn="tl">
                    <a:srgbClr val="000000">
                      <a:alpha val="43137"/>
                    </a:srgbClr>
                  </a:outerShdw>
                </a:effectLst>
                <a:latin typeface="+mn-lt"/>
              </a:rPr>
              <a:t>Korah's</a:t>
            </a:r>
            <a:r>
              <a:rPr lang="en-US" sz="2800" b="1" dirty="0">
                <a:effectLst>
                  <a:outerShdw blurRad="38100" dist="38100" dir="2700000" algn="tl">
                    <a:srgbClr val="000000">
                      <a:alpha val="43137"/>
                    </a:srgbClr>
                  </a:outerShdw>
                </a:effectLst>
                <a:latin typeface="+mn-lt"/>
              </a:rPr>
              <a:t> rebellion.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solidFill>
                  <a:schemeClr val="bg1"/>
                </a:solidFill>
                <a:effectLst>
                  <a:outerShdw blurRad="38100" dist="38100" dir="2700000" algn="tl">
                    <a:srgbClr val="000000">
                      <a:alpha val="43137"/>
                    </a:srgbClr>
                  </a:outerShdw>
                </a:effectLst>
                <a:latin typeface="+mn-lt"/>
              </a:rPr>
              <a:t>14 </a:t>
            </a:r>
            <a:r>
              <a:rPr lang="en-US" sz="2800" b="1" dirty="0">
                <a:solidFill>
                  <a:schemeClr val="bg1"/>
                </a:solidFill>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solidFill>
                  <a:schemeClr val="bg1"/>
                </a:solidFill>
                <a:effectLst>
                  <a:outerShdw blurRad="38100" dist="38100" dir="2700000" algn="tl">
                    <a:srgbClr val="000000">
                      <a:alpha val="43137"/>
                    </a:srgbClr>
                  </a:outerShdw>
                </a:effectLst>
                <a:latin typeface="+mn-lt"/>
              </a:rPr>
              <a:t> </a:t>
            </a:r>
            <a:r>
              <a:rPr lang="en-US" sz="2800" b="1" baseline="30000" dirty="0">
                <a:solidFill>
                  <a:schemeClr val="bg1"/>
                </a:solidFill>
                <a:effectLst>
                  <a:outerShdw blurRad="38100" dist="38100" dir="2700000" algn="tl">
                    <a:srgbClr val="000000">
                      <a:alpha val="43137"/>
                    </a:srgbClr>
                  </a:outerShdw>
                </a:effectLst>
                <a:latin typeface="+mn-lt"/>
              </a:rPr>
              <a:t>15 </a:t>
            </a:r>
            <a:r>
              <a:rPr lang="en-US" sz="2800" b="1" dirty="0">
                <a:solidFill>
                  <a:schemeClr val="bg1"/>
                </a:solidFill>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56543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solidFill>
                  <a:srgbClr val="FF0000"/>
                </a:solidFill>
                <a:effectLst>
                  <a:outerShdw blurRad="38100" dist="38100" dir="2700000" algn="tl">
                    <a:srgbClr val="000000">
                      <a:alpha val="43137"/>
                    </a:srgbClr>
                  </a:outerShdw>
                </a:effectLst>
                <a:latin typeface="+mn-lt"/>
              </a:rPr>
              <a:t>Woe to them! </a:t>
            </a:r>
            <a:r>
              <a:rPr lang="en-US" sz="2800" b="1" dirty="0">
                <a:effectLst>
                  <a:outerShdw blurRad="38100" dist="38100" dir="2700000" algn="tl">
                    <a:srgbClr val="000000">
                      <a:alpha val="43137"/>
                    </a:srgbClr>
                  </a:outerShdw>
                </a:effectLst>
                <a:latin typeface="+mn-lt"/>
              </a:rPr>
              <a:t>For they walked in the way of Cain and abandoned themselves for the sake of gain to Balaam's error and perished in </a:t>
            </a:r>
            <a:r>
              <a:rPr lang="en-US" sz="2800" b="1" dirty="0" err="1">
                <a:effectLst>
                  <a:outerShdw blurRad="38100" dist="38100" dir="2700000" algn="tl">
                    <a:srgbClr val="000000">
                      <a:alpha val="43137"/>
                    </a:srgbClr>
                  </a:outerShdw>
                </a:effectLst>
                <a:latin typeface="+mn-lt"/>
              </a:rPr>
              <a:t>Korah's</a:t>
            </a:r>
            <a:r>
              <a:rPr lang="en-US" sz="2800" b="1" dirty="0">
                <a:effectLst>
                  <a:outerShdw blurRad="38100" dist="38100" dir="2700000" algn="tl">
                    <a:srgbClr val="000000">
                      <a:alpha val="43137"/>
                    </a:srgbClr>
                  </a:outerShdw>
                </a:effectLst>
                <a:latin typeface="+mn-lt"/>
              </a:rPr>
              <a:t> rebellion.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These are hidden reefs at your love feasts, as they feast with you without fear, shepherds feeding themselves; waterless clouds, swept along by winds; fruitless trees in late autumn, twice dead, uprooted;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wild waves of the sea, casting up the foam of their own shame; wandering stars, for whom the gloom of utter darkness has been reserved forever.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It was also about these that Enoch, the seventh from Adam, prophesied, saying, “Behold, the Lord comes with ten thousands of his holy ones,</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to execute judgment on all and to convict all the ungodly of all their deeds of ungodliness that they have committed in such an ungodly way, and of all the harsh things that ungodly sinners have spoken against him.”</a:t>
            </a:r>
            <a:r>
              <a:rPr lang="en-US" sz="2800" b="1" dirty="0">
                <a:effectLst>
                  <a:outerShdw blurRad="38100" dist="38100" dir="2700000" algn="tl">
                    <a:srgbClr val="000000">
                      <a:alpha val="43137"/>
                    </a:srgbClr>
                  </a:outerShdw>
                </a:effectLst>
                <a:latin typeface="+mn-lt"/>
              </a:rPr>
              <a:t>  </a:t>
            </a:r>
            <a:r>
              <a:rPr lang="en-US" sz="2800" b="1" baseline="30000" dirty="0">
                <a:solidFill>
                  <a:schemeClr val="bg1"/>
                </a:solidFill>
                <a:effectLst>
                  <a:outerShdw blurRad="38100" dist="38100" dir="2700000" algn="tl">
                    <a:srgbClr val="000000">
                      <a:alpha val="43137"/>
                    </a:srgbClr>
                  </a:outerShdw>
                </a:effectLst>
                <a:latin typeface="+mn-lt"/>
              </a:rPr>
              <a:t>16 </a:t>
            </a:r>
            <a:r>
              <a:rPr lang="en-US" sz="2800" b="1" dirty="0">
                <a:solidFill>
                  <a:schemeClr val="bg1"/>
                </a:solidFill>
                <a:effectLst>
                  <a:outerShdw blurRad="38100" dist="38100" dir="2700000" algn="tl">
                    <a:srgbClr val="000000">
                      <a:alpha val="43137"/>
                    </a:srgbClr>
                  </a:outerShdw>
                </a:effectLst>
                <a:latin typeface="+mn-lt"/>
              </a:rPr>
              <a:t>These are grumblers, malcontents, following their own sinful desires; they are loud-mouthed boasters, showing favoritism to gain advantage.</a:t>
            </a:r>
            <a:endParaRPr lang="en-US" sz="2800" dirty="0">
              <a:solidFill>
                <a:schemeClr val="bg1"/>
              </a:solidFill>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11-16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22144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63</Words>
  <Application>Microsoft Office PowerPoint</Application>
  <PresentationFormat>Widescreen</PresentationFormat>
  <Paragraphs>31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Mom´sTypewriter</vt:lpstr>
      <vt:lpstr>Office Theme</vt:lpstr>
      <vt:lpstr>PowerPoint Presentation</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5 Now I want to remind you, although you once fully knew it, that Jesus, who saved a people out of the land of Egypt, afterward destroyed those who did not believe.  6 And the angels who did not stay within their own position of authority, but left their proper dwelling, he has kept in eternal chains under gloomy darkness until the judgment of the great day— 7 just as Sodom and Gomorrah and the surrounding cities, which likewise indulged in sexual immorality and pursued unnatural desire, serve as an example by undergoing a punishment of eternal fire.  8 Yet in like manner these people also, relying on their dreams, defile the flesh, reject authority, and blaspheme the glorious ones.  9 But when the archangel Michael, contending with the devil, was disputing about the body of Moses, he did not presume to pronounce a blasphemous judgment, but said, “The Lord rebuke you.”  10 But these people blaspheme all that they do not understand, and they are destroyed by all that they, like unreasoning animals, understand instinctively. </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lpstr>4 For certain people have crept in unnoticed who long ago were designated for this condemnation, ungodly people, who pervert the grace of our God into sensuality and deny our only Master and Lord, Jesus Christ.</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lpstr>Balaam’s Error</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lpstr>11 Woe to them! For they walked in the way of Cain and abandoned themselves for the sake of gain to Balaam's error and perished in Korah's rebellion.  12 These are hidden reefs at your love feasts, as they feast with you without fear, shepherds feeding themselves; waterless clouds, swept along by winds; fruitless trees in late autumn, twice dead, uprooted; 13 wild waves of the sea, casting up the foam of their own shame; wandering stars, for whom the gloom of utter darkness has been reserved forever.  14 It was also about these that Enoch, the seventh from Adam, prophesied, saying, “Behold, the Lord comes with ten thousands of his holy ones, 15 to execute judgment on all and to convict all the ungodly of all their deeds of ungodliness that they have committed in such an ungodly way, and of all the harsh things that ungodly sinners have spoken against him.”  16 These are grumblers, malcontents, following their own sinful desires; they are loud-mouthed boasters, showing favoritism to gain advantage.</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2018-07-14T19:59:18Z</dcterms:created>
  <dcterms:modified xsi:type="dcterms:W3CDTF">2018-07-22T10:00:00Z</dcterms:modified>
</cp:coreProperties>
</file>