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3" r:id="rId3"/>
    <p:sldId id="264" r:id="rId4"/>
    <p:sldId id="257" r:id="rId5"/>
    <p:sldId id="258" r:id="rId6"/>
    <p:sldId id="259" r:id="rId7"/>
    <p:sldId id="260" r:id="rId8"/>
    <p:sldId id="261" r:id="rId9"/>
    <p:sldId id="262"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64"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DBDC6325-6562-4776-995D-329524A750BA}" type="datetimeFigureOut">
              <a:rPr lang="en-US" smtClean="0"/>
              <a:t>9/23/2016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213C28-EE7C-4641-9B30-6779B514C203}" type="slidenum">
              <a:rPr lang="en-US" smtClean="0"/>
              <a:t>‹#›</a:t>
            </a:fld>
            <a:endParaRPr lang="en-US"/>
          </a:p>
        </p:txBody>
      </p:sp>
    </p:spTree>
    <p:extLst>
      <p:ext uri="{BB962C8B-B14F-4D97-AF65-F5344CB8AC3E}">
        <p14:creationId xmlns:p14="http://schemas.microsoft.com/office/powerpoint/2010/main" val="33611650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BDC6325-6562-4776-995D-329524A750BA}" type="datetimeFigureOut">
              <a:rPr lang="en-US" smtClean="0"/>
              <a:t>9/23/2016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213C28-EE7C-4641-9B30-6779B514C203}" type="slidenum">
              <a:rPr lang="en-US" smtClean="0"/>
              <a:t>‹#›</a:t>
            </a:fld>
            <a:endParaRPr lang="en-US"/>
          </a:p>
        </p:txBody>
      </p:sp>
    </p:spTree>
    <p:extLst>
      <p:ext uri="{BB962C8B-B14F-4D97-AF65-F5344CB8AC3E}">
        <p14:creationId xmlns:p14="http://schemas.microsoft.com/office/powerpoint/2010/main" val="29730770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BDC6325-6562-4776-995D-329524A750BA}" type="datetimeFigureOut">
              <a:rPr lang="en-US" smtClean="0"/>
              <a:t>9/23/2016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213C28-EE7C-4641-9B30-6779B514C203}" type="slidenum">
              <a:rPr lang="en-US" smtClean="0"/>
              <a:t>‹#›</a:t>
            </a:fld>
            <a:endParaRPr lang="en-US"/>
          </a:p>
        </p:txBody>
      </p:sp>
    </p:spTree>
    <p:extLst>
      <p:ext uri="{BB962C8B-B14F-4D97-AF65-F5344CB8AC3E}">
        <p14:creationId xmlns:p14="http://schemas.microsoft.com/office/powerpoint/2010/main" val="24351022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BDC6325-6562-4776-995D-329524A750BA}" type="datetimeFigureOut">
              <a:rPr lang="en-US" smtClean="0"/>
              <a:t>9/23/2016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C213C28-EE7C-4641-9B30-6779B514C203}" type="slidenum">
              <a:rPr lang="en-US" smtClean="0"/>
              <a:t>‹#›</a:t>
            </a:fld>
            <a:endParaRPr lang="en-US"/>
          </a:p>
        </p:txBody>
      </p:sp>
    </p:spTree>
    <p:extLst>
      <p:ext uri="{BB962C8B-B14F-4D97-AF65-F5344CB8AC3E}">
        <p14:creationId xmlns:p14="http://schemas.microsoft.com/office/powerpoint/2010/main" val="34134245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BDC6325-6562-4776-995D-329524A750BA}" type="datetimeFigureOut">
              <a:rPr lang="en-US" smtClean="0"/>
              <a:t>9/23/2016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C213C28-EE7C-4641-9B30-6779B514C203}" type="slidenum">
              <a:rPr lang="en-US" smtClean="0"/>
              <a:t>‹#›</a:t>
            </a:fld>
            <a:endParaRPr lang="en-US"/>
          </a:p>
        </p:txBody>
      </p:sp>
    </p:spTree>
    <p:extLst>
      <p:ext uri="{BB962C8B-B14F-4D97-AF65-F5344CB8AC3E}">
        <p14:creationId xmlns:p14="http://schemas.microsoft.com/office/powerpoint/2010/main" val="10946630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DBDC6325-6562-4776-995D-329524A750BA}" type="datetimeFigureOut">
              <a:rPr lang="en-US" smtClean="0"/>
              <a:t>9/23/2016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C213C28-EE7C-4641-9B30-6779B514C203}" type="slidenum">
              <a:rPr lang="en-US" smtClean="0"/>
              <a:t>‹#›</a:t>
            </a:fld>
            <a:endParaRPr lang="en-US"/>
          </a:p>
        </p:txBody>
      </p:sp>
    </p:spTree>
    <p:extLst>
      <p:ext uri="{BB962C8B-B14F-4D97-AF65-F5344CB8AC3E}">
        <p14:creationId xmlns:p14="http://schemas.microsoft.com/office/powerpoint/2010/main" val="38360035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BDC6325-6562-4776-995D-329524A750BA}" type="datetimeFigureOut">
              <a:rPr lang="en-US" smtClean="0"/>
              <a:t>9/23/2016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C213C28-EE7C-4641-9B30-6779B514C203}" type="slidenum">
              <a:rPr lang="en-US" smtClean="0"/>
              <a:t>‹#›</a:t>
            </a:fld>
            <a:endParaRPr lang="en-US"/>
          </a:p>
        </p:txBody>
      </p:sp>
    </p:spTree>
    <p:extLst>
      <p:ext uri="{BB962C8B-B14F-4D97-AF65-F5344CB8AC3E}">
        <p14:creationId xmlns:p14="http://schemas.microsoft.com/office/powerpoint/2010/main" val="11551003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BDC6325-6562-4776-995D-329524A750BA}" type="datetimeFigureOut">
              <a:rPr lang="en-US" smtClean="0"/>
              <a:t>9/23/2016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C213C28-EE7C-4641-9B30-6779B514C203}" type="slidenum">
              <a:rPr lang="en-US" smtClean="0"/>
              <a:t>‹#›</a:t>
            </a:fld>
            <a:endParaRPr lang="en-US"/>
          </a:p>
        </p:txBody>
      </p:sp>
    </p:spTree>
    <p:extLst>
      <p:ext uri="{BB962C8B-B14F-4D97-AF65-F5344CB8AC3E}">
        <p14:creationId xmlns:p14="http://schemas.microsoft.com/office/powerpoint/2010/main" val="3487166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BDC6325-6562-4776-995D-329524A750BA}" type="datetimeFigureOut">
              <a:rPr lang="en-US" smtClean="0"/>
              <a:t>9/23/2016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C213C28-EE7C-4641-9B30-6779B514C203}" type="slidenum">
              <a:rPr lang="en-US" smtClean="0"/>
              <a:t>‹#›</a:t>
            </a:fld>
            <a:endParaRPr lang="en-US"/>
          </a:p>
        </p:txBody>
      </p:sp>
    </p:spTree>
    <p:extLst>
      <p:ext uri="{BB962C8B-B14F-4D97-AF65-F5344CB8AC3E}">
        <p14:creationId xmlns:p14="http://schemas.microsoft.com/office/powerpoint/2010/main" val="15541431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BDC6325-6562-4776-995D-329524A750BA}" type="datetimeFigureOut">
              <a:rPr lang="en-US" smtClean="0"/>
              <a:t>9/23/2016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213C28-EE7C-4641-9B30-6779B514C203}" type="slidenum">
              <a:rPr lang="en-US" smtClean="0"/>
              <a:t>‹#›</a:t>
            </a:fld>
            <a:endParaRPr lang="en-US"/>
          </a:p>
        </p:txBody>
      </p:sp>
    </p:spTree>
    <p:extLst>
      <p:ext uri="{BB962C8B-B14F-4D97-AF65-F5344CB8AC3E}">
        <p14:creationId xmlns:p14="http://schemas.microsoft.com/office/powerpoint/2010/main" val="16190966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BDC6325-6562-4776-995D-329524A750BA}" type="datetimeFigureOut">
              <a:rPr lang="en-US" smtClean="0"/>
              <a:t>9/23/2016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213C28-EE7C-4641-9B30-6779B514C203}" type="slidenum">
              <a:rPr lang="en-US" smtClean="0"/>
              <a:t>‹#›</a:t>
            </a:fld>
            <a:endParaRPr lang="en-US"/>
          </a:p>
        </p:txBody>
      </p:sp>
    </p:spTree>
    <p:extLst>
      <p:ext uri="{BB962C8B-B14F-4D97-AF65-F5344CB8AC3E}">
        <p14:creationId xmlns:p14="http://schemas.microsoft.com/office/powerpoint/2010/main" val="40579724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58000"/>
            <a:lum/>
          </a:blip>
          <a:srcRect/>
          <a:stretch>
            <a:fillRect l="-1000" r="-1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BDC6325-6562-4776-995D-329524A750BA}" type="datetimeFigureOut">
              <a:rPr lang="en-US" smtClean="0"/>
              <a:t>9/23/2016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C213C28-EE7C-4641-9B30-6779B514C203}" type="slidenum">
              <a:rPr lang="en-US" smtClean="0"/>
              <a:t>‹#›</a:t>
            </a:fld>
            <a:endParaRPr lang="en-US"/>
          </a:p>
        </p:txBody>
      </p:sp>
    </p:spTree>
    <p:extLst>
      <p:ext uri="{BB962C8B-B14F-4D97-AF65-F5344CB8AC3E}">
        <p14:creationId xmlns:p14="http://schemas.microsoft.com/office/powerpoint/2010/main" val="372981232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58719"/>
            <a:ext cx="7772400" cy="2387600"/>
          </a:xfrm>
          <a:noFill/>
        </p:spPr>
        <p:txBody>
          <a:bodyPr>
            <a:normAutofit fontScale="90000"/>
          </a:bodyPr>
          <a:lstStyle/>
          <a:p>
            <a:r>
              <a:rPr lang="en-US" dirty="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a:outerShdw blurRad="38100" dist="38100" dir="2700000" algn="tl">
                    <a:srgbClr val="000000">
                      <a:alpha val="43137"/>
                    </a:srgbClr>
                  </a:outerShdw>
                </a:effectLst>
                <a:latin typeface="+mn-lt"/>
              </a:rPr>
              <a:t>CHRIST OUR PROPITIATION AND OUR </a:t>
            </a:r>
            <a:r>
              <a:rPr lang="en-US" dirty="0" smtClean="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a:outerShdw blurRad="38100" dist="38100" dir="2700000" algn="tl">
                    <a:srgbClr val="000000">
                      <a:alpha val="43137"/>
                    </a:srgbClr>
                  </a:outerShdw>
                </a:effectLst>
                <a:latin typeface="+mn-lt"/>
              </a:rPr>
              <a:t>EXPIATION</a:t>
            </a:r>
            <a:r>
              <a:rPr lang="en-US" dirty="0" smtClean="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rPr>
              <a:t/>
            </a:r>
            <a:br>
              <a:rPr lang="en-US" dirty="0" smtClean="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rPr>
            </a:br>
            <a:r>
              <a:rPr lang="en-US" sz="4400" dirty="0" smtClean="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a:outerShdw blurRad="38100" dist="38100" dir="2700000" algn="tl">
                    <a:srgbClr val="000000">
                      <a:alpha val="43137"/>
                    </a:srgbClr>
                  </a:outerShdw>
                </a:effectLst>
                <a:latin typeface="+mn-lt"/>
              </a:rPr>
              <a:t>TO </a:t>
            </a:r>
            <a:r>
              <a:rPr lang="en-US" sz="4400" dirty="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a:outerShdw blurRad="38100" dist="38100" dir="2700000" algn="tl">
                    <a:srgbClr val="000000">
                      <a:alpha val="43137"/>
                    </a:srgbClr>
                  </a:outerShdw>
                </a:effectLst>
                <a:latin typeface="+mn-lt"/>
              </a:rPr>
              <a:t>HIM BE GLORY </a:t>
            </a:r>
            <a:r>
              <a:rPr lang="en-US" sz="4400" dirty="0" smtClean="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a:outerShdw blurRad="38100" dist="38100" dir="2700000" algn="tl">
                    <a:srgbClr val="000000">
                      <a:alpha val="43137"/>
                    </a:srgbClr>
                  </a:outerShdw>
                </a:effectLst>
                <a:latin typeface="+mn-lt"/>
              </a:rPr>
              <a:t>FOREVER</a:t>
            </a:r>
            <a:endParaRPr lang="en-US" dirty="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a:outerShdw blurRad="38100" dist="38100" dir="2700000" algn="tl">
                  <a:srgbClr val="000000">
                    <a:alpha val="43137"/>
                  </a:srgbClr>
                </a:outerShdw>
              </a:effectLst>
              <a:latin typeface="+mn-lt"/>
            </a:endParaRPr>
          </a:p>
        </p:txBody>
      </p:sp>
      <p:sp>
        <p:nvSpPr>
          <p:cNvPr id="3" name="Subtitle 2"/>
          <p:cNvSpPr>
            <a:spLocks noGrp="1"/>
          </p:cNvSpPr>
          <p:nvPr>
            <p:ph type="subTitle" idx="1"/>
          </p:nvPr>
        </p:nvSpPr>
        <p:spPr>
          <a:xfrm>
            <a:off x="1143000" y="5701296"/>
            <a:ext cx="6858000" cy="1655762"/>
          </a:xfrm>
        </p:spPr>
        <p:txBody>
          <a:bodyPr>
            <a:normAutofit/>
          </a:bodyPr>
          <a:lstStyle/>
          <a:p>
            <a:endParaRPr lang="en-US" sz="3200" dirty="0" smtClean="0">
              <a:solidFill>
                <a:schemeClr val="bg1"/>
              </a:solidFill>
            </a:endParaRPr>
          </a:p>
          <a:p>
            <a:r>
              <a:rPr lang="en-US" sz="3200" dirty="0" smtClean="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rPr>
              <a:t>Leviticus 16</a:t>
            </a:r>
            <a:endParaRPr lang="en-US" sz="3200" dirty="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ndParaRPr>
          </a:p>
        </p:txBody>
      </p:sp>
    </p:spTree>
    <p:extLst>
      <p:ext uri="{BB962C8B-B14F-4D97-AF65-F5344CB8AC3E}">
        <p14:creationId xmlns:p14="http://schemas.microsoft.com/office/powerpoint/2010/main" val="61405623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2587" y="2541656"/>
            <a:ext cx="8180499" cy="1325563"/>
          </a:xfrm>
        </p:spPr>
        <p:txBody>
          <a:bodyPr>
            <a:noAutofit/>
          </a:bodyPr>
          <a:lstStyle/>
          <a:p>
            <a:pPr algn="ctr"/>
            <a:r>
              <a:rPr lang="en-US" sz="3600" b="1" baseline="30000" dirty="0">
                <a:effectLst>
                  <a:outerShdw blurRad="38100" dist="38100" dir="2700000" algn="tl">
                    <a:srgbClr val="000000">
                      <a:alpha val="43137"/>
                    </a:srgbClr>
                  </a:outerShdw>
                </a:effectLst>
                <a:latin typeface="+mn-lt"/>
              </a:rPr>
              <a:t>5 </a:t>
            </a:r>
            <a:r>
              <a:rPr lang="en-US" sz="3600" dirty="0">
                <a:effectLst>
                  <a:outerShdw blurRad="38100" dist="38100" dir="2700000" algn="tl">
                    <a:srgbClr val="000000">
                      <a:alpha val="43137"/>
                    </a:srgbClr>
                  </a:outerShdw>
                </a:effectLst>
                <a:latin typeface="+mn-lt"/>
              </a:rPr>
              <a:t>And he shall take from the congregation of the children of Israel two kids of the goats as a sin offering, and one ram as a burnt </a:t>
            </a:r>
            <a:r>
              <a:rPr lang="en-US" sz="3600" dirty="0" smtClean="0">
                <a:effectLst>
                  <a:outerShdw blurRad="38100" dist="38100" dir="2700000" algn="tl">
                    <a:srgbClr val="000000">
                      <a:alpha val="43137"/>
                    </a:srgbClr>
                  </a:outerShdw>
                </a:effectLst>
                <a:latin typeface="+mn-lt"/>
              </a:rPr>
              <a:t>offering.  </a:t>
            </a:r>
            <a:r>
              <a:rPr lang="en-US" sz="3600" b="1" baseline="30000" dirty="0" smtClean="0">
                <a:effectLst>
                  <a:outerShdw blurRad="38100" dist="38100" dir="2700000" algn="tl">
                    <a:srgbClr val="000000">
                      <a:alpha val="43137"/>
                    </a:srgbClr>
                  </a:outerShdw>
                </a:effectLst>
                <a:latin typeface="+mn-lt"/>
              </a:rPr>
              <a:t>6</a:t>
            </a:r>
            <a:r>
              <a:rPr lang="en-US" sz="3600" b="1" baseline="30000" dirty="0">
                <a:effectLst>
                  <a:outerShdw blurRad="38100" dist="38100" dir="2700000" algn="tl">
                    <a:srgbClr val="000000">
                      <a:alpha val="43137"/>
                    </a:srgbClr>
                  </a:outerShdw>
                </a:effectLst>
                <a:latin typeface="+mn-lt"/>
              </a:rPr>
              <a:t> </a:t>
            </a:r>
            <a:r>
              <a:rPr lang="en-US" sz="3600" dirty="0">
                <a:effectLst>
                  <a:outerShdw blurRad="38100" dist="38100" dir="2700000" algn="tl">
                    <a:srgbClr val="000000">
                      <a:alpha val="43137"/>
                    </a:srgbClr>
                  </a:outerShdw>
                </a:effectLst>
                <a:latin typeface="+mn-lt"/>
              </a:rPr>
              <a:t>“Aaron shall offer the bull as a sin offering, which </a:t>
            </a:r>
            <a:r>
              <a:rPr lang="en-US" sz="3600" i="1" dirty="0">
                <a:effectLst>
                  <a:outerShdw blurRad="38100" dist="38100" dir="2700000" algn="tl">
                    <a:srgbClr val="000000">
                      <a:alpha val="43137"/>
                    </a:srgbClr>
                  </a:outerShdw>
                </a:effectLst>
                <a:latin typeface="+mn-lt"/>
              </a:rPr>
              <a:t>is</a:t>
            </a:r>
            <a:r>
              <a:rPr lang="en-US" sz="3600" dirty="0">
                <a:effectLst>
                  <a:outerShdw blurRad="38100" dist="38100" dir="2700000" algn="tl">
                    <a:srgbClr val="000000">
                      <a:alpha val="43137"/>
                    </a:srgbClr>
                  </a:outerShdw>
                </a:effectLst>
                <a:latin typeface="+mn-lt"/>
              </a:rPr>
              <a:t> for himself, and make atonement for himself and for his house. </a:t>
            </a:r>
            <a:r>
              <a:rPr lang="en-US" sz="3600" b="1" baseline="30000" dirty="0">
                <a:effectLst>
                  <a:outerShdw blurRad="38100" dist="38100" dir="2700000" algn="tl">
                    <a:srgbClr val="000000">
                      <a:alpha val="43137"/>
                    </a:srgbClr>
                  </a:outerShdw>
                </a:effectLst>
                <a:latin typeface="+mn-lt"/>
              </a:rPr>
              <a:t>7 </a:t>
            </a:r>
            <a:r>
              <a:rPr lang="en-US" sz="3600" dirty="0">
                <a:effectLst>
                  <a:outerShdw blurRad="38100" dist="38100" dir="2700000" algn="tl">
                    <a:srgbClr val="000000">
                      <a:alpha val="43137"/>
                    </a:srgbClr>
                  </a:outerShdw>
                </a:effectLst>
                <a:latin typeface="+mn-lt"/>
              </a:rPr>
              <a:t>He shall take the two goats and present them before </a:t>
            </a:r>
            <a:r>
              <a:rPr lang="en-US" sz="3600" dirty="0" smtClean="0">
                <a:effectLst>
                  <a:outerShdw blurRad="38100" dist="38100" dir="2700000" algn="tl">
                    <a:srgbClr val="000000">
                      <a:alpha val="43137"/>
                    </a:srgbClr>
                  </a:outerShdw>
                </a:effectLst>
                <a:latin typeface="+mn-lt"/>
              </a:rPr>
              <a:t>the</a:t>
            </a:r>
            <a:r>
              <a:rPr lang="en-US" sz="3600" dirty="0">
                <a:effectLst>
                  <a:outerShdw blurRad="38100" dist="38100" dir="2700000" algn="tl">
                    <a:srgbClr val="000000">
                      <a:alpha val="43137"/>
                    </a:srgbClr>
                  </a:outerShdw>
                </a:effectLst>
                <a:latin typeface="+mn-lt"/>
              </a:rPr>
              <a:t> </a:t>
            </a:r>
            <a:r>
              <a:rPr lang="en-US" sz="3600" cap="small" dirty="0">
                <a:effectLst>
                  <a:outerShdw blurRad="38100" dist="38100" dir="2700000" algn="tl">
                    <a:srgbClr val="000000">
                      <a:alpha val="43137"/>
                    </a:srgbClr>
                  </a:outerShdw>
                </a:effectLst>
                <a:latin typeface="+mn-lt"/>
              </a:rPr>
              <a:t>Lord</a:t>
            </a:r>
            <a:r>
              <a:rPr lang="en-US" sz="3600" dirty="0">
                <a:effectLst>
                  <a:outerShdw blurRad="38100" dist="38100" dir="2700000" algn="tl">
                    <a:srgbClr val="000000">
                      <a:alpha val="43137"/>
                    </a:srgbClr>
                  </a:outerShdw>
                </a:effectLst>
                <a:latin typeface="+mn-lt"/>
              </a:rPr>
              <a:t> </a:t>
            </a:r>
            <a:r>
              <a:rPr lang="en-US" sz="3600" i="1" dirty="0">
                <a:effectLst>
                  <a:outerShdw blurRad="38100" dist="38100" dir="2700000" algn="tl">
                    <a:srgbClr val="000000">
                      <a:alpha val="43137"/>
                    </a:srgbClr>
                  </a:outerShdw>
                </a:effectLst>
                <a:latin typeface="+mn-lt"/>
              </a:rPr>
              <a:t>at</a:t>
            </a:r>
            <a:r>
              <a:rPr lang="en-US" sz="3600" dirty="0">
                <a:effectLst>
                  <a:outerShdw blurRad="38100" dist="38100" dir="2700000" algn="tl">
                    <a:srgbClr val="000000">
                      <a:alpha val="43137"/>
                    </a:srgbClr>
                  </a:outerShdw>
                </a:effectLst>
                <a:latin typeface="+mn-lt"/>
              </a:rPr>
              <a:t> the door of the tabernacle of meeting. </a:t>
            </a:r>
            <a:r>
              <a:rPr lang="en-US" sz="3600" b="1" baseline="30000" dirty="0">
                <a:effectLst>
                  <a:outerShdw blurRad="38100" dist="38100" dir="2700000" algn="tl">
                    <a:srgbClr val="000000">
                      <a:alpha val="43137"/>
                    </a:srgbClr>
                  </a:outerShdw>
                </a:effectLst>
                <a:latin typeface="+mn-lt"/>
              </a:rPr>
              <a:t>8 </a:t>
            </a:r>
            <a:r>
              <a:rPr lang="en-US" sz="3600" dirty="0">
                <a:effectLst>
                  <a:outerShdw blurRad="38100" dist="38100" dir="2700000" algn="tl">
                    <a:srgbClr val="000000">
                      <a:alpha val="43137"/>
                    </a:srgbClr>
                  </a:outerShdw>
                </a:effectLst>
                <a:latin typeface="+mn-lt"/>
              </a:rPr>
              <a:t>Then Aaron shall cast lots for the two goats: one lot for </a:t>
            </a:r>
            <a:r>
              <a:rPr lang="en-US" sz="3600" dirty="0" smtClean="0">
                <a:effectLst>
                  <a:outerShdw blurRad="38100" dist="38100" dir="2700000" algn="tl">
                    <a:srgbClr val="000000">
                      <a:alpha val="43137"/>
                    </a:srgbClr>
                  </a:outerShdw>
                </a:effectLst>
                <a:latin typeface="+mn-lt"/>
              </a:rPr>
              <a:t>the </a:t>
            </a:r>
            <a:r>
              <a:rPr lang="en-US" sz="3600" cap="small" dirty="0" smtClean="0">
                <a:effectLst>
                  <a:outerShdw blurRad="38100" dist="38100" dir="2700000" algn="tl">
                    <a:srgbClr val="000000">
                      <a:alpha val="43137"/>
                    </a:srgbClr>
                  </a:outerShdw>
                </a:effectLst>
                <a:latin typeface="+mn-lt"/>
              </a:rPr>
              <a:t>Lord</a:t>
            </a:r>
            <a:r>
              <a:rPr lang="en-US" sz="3600" dirty="0">
                <a:effectLst>
                  <a:outerShdw blurRad="38100" dist="38100" dir="2700000" algn="tl">
                    <a:srgbClr val="000000">
                      <a:alpha val="43137"/>
                    </a:srgbClr>
                  </a:outerShdw>
                </a:effectLst>
                <a:latin typeface="+mn-lt"/>
              </a:rPr>
              <a:t> and the other lot for the scapegoat</a:t>
            </a:r>
            <a:r>
              <a:rPr lang="en-US" sz="3600" dirty="0" smtClean="0">
                <a:effectLst>
                  <a:outerShdw blurRad="38100" dist="38100" dir="2700000" algn="tl">
                    <a:srgbClr val="000000">
                      <a:alpha val="43137"/>
                    </a:srgbClr>
                  </a:outerShdw>
                </a:effectLst>
                <a:latin typeface="+mn-lt"/>
              </a:rPr>
              <a:t>.</a:t>
            </a:r>
            <a:endParaRPr lang="en-US" sz="3600" dirty="0">
              <a:effectLst>
                <a:outerShdw blurRad="38100" dist="38100" dir="2700000" algn="tl">
                  <a:srgbClr val="000000">
                    <a:alpha val="43137"/>
                  </a:srgbClr>
                </a:outerShdw>
              </a:effectLst>
              <a:latin typeface="+mn-lt"/>
            </a:endParaRPr>
          </a:p>
        </p:txBody>
      </p:sp>
      <p:sp>
        <p:nvSpPr>
          <p:cNvPr id="4" name="TextBox 3"/>
          <p:cNvSpPr txBox="1"/>
          <p:nvPr/>
        </p:nvSpPr>
        <p:spPr>
          <a:xfrm>
            <a:off x="6104586" y="6220496"/>
            <a:ext cx="2627290" cy="400110"/>
          </a:xfrm>
          <a:prstGeom prst="rect">
            <a:avLst/>
          </a:prstGeom>
          <a:noFill/>
        </p:spPr>
        <p:txBody>
          <a:bodyPr wrap="square" rtlCol="0">
            <a:spAutoFit/>
          </a:bodyPr>
          <a:lstStyle/>
          <a:p>
            <a:r>
              <a:rPr lang="en-US" sz="2000" dirty="0" smtClean="0">
                <a:effectLst>
                  <a:outerShdw blurRad="38100" dist="38100" dir="2700000" algn="tl">
                    <a:srgbClr val="000000">
                      <a:alpha val="43137"/>
                    </a:srgbClr>
                  </a:outerShdw>
                </a:effectLst>
              </a:rPr>
              <a:t>Leviticus 16:5-8 NKJV</a:t>
            </a:r>
            <a:endParaRPr lang="en-US" sz="20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1715541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8790" y="2709083"/>
            <a:ext cx="8860664" cy="1325563"/>
          </a:xfrm>
        </p:spPr>
        <p:txBody>
          <a:bodyPr>
            <a:noAutofit/>
          </a:bodyPr>
          <a:lstStyle/>
          <a:p>
            <a:r>
              <a:rPr lang="en-US" sz="2100" b="1" baseline="30000" dirty="0">
                <a:effectLst>
                  <a:outerShdw blurRad="38100" dist="38100" dir="2700000" algn="tl">
                    <a:srgbClr val="000000">
                      <a:alpha val="43137"/>
                    </a:srgbClr>
                  </a:outerShdw>
                </a:effectLst>
              </a:rPr>
              <a:t>15 </a:t>
            </a:r>
            <a:r>
              <a:rPr lang="en-US" sz="2100" b="1" dirty="0">
                <a:effectLst>
                  <a:outerShdw blurRad="38100" dist="38100" dir="2700000" algn="tl">
                    <a:srgbClr val="000000">
                      <a:alpha val="43137"/>
                    </a:srgbClr>
                  </a:outerShdw>
                </a:effectLst>
              </a:rPr>
              <a:t>“Then he shall kill the goat of the sin offering, which </a:t>
            </a:r>
            <a:r>
              <a:rPr lang="en-US" sz="2100" b="1" i="1" dirty="0">
                <a:effectLst>
                  <a:outerShdw blurRad="38100" dist="38100" dir="2700000" algn="tl">
                    <a:srgbClr val="000000">
                      <a:alpha val="43137"/>
                    </a:srgbClr>
                  </a:outerShdw>
                </a:effectLst>
              </a:rPr>
              <a:t>is</a:t>
            </a:r>
            <a:r>
              <a:rPr lang="en-US" sz="2100" b="1" dirty="0">
                <a:effectLst>
                  <a:outerShdw blurRad="38100" dist="38100" dir="2700000" algn="tl">
                    <a:srgbClr val="000000">
                      <a:alpha val="43137"/>
                    </a:srgbClr>
                  </a:outerShdw>
                </a:effectLst>
              </a:rPr>
              <a:t> for the people, bring its blood inside the veil, do with that blood as he did with the blood of the bull, and sprinkle it on the mercy seat and before the mercy seat.</a:t>
            </a:r>
            <a:r>
              <a:rPr lang="en-US" sz="2100" b="1" baseline="30000" dirty="0">
                <a:effectLst>
                  <a:outerShdw blurRad="38100" dist="38100" dir="2700000" algn="tl">
                    <a:srgbClr val="000000">
                      <a:alpha val="43137"/>
                    </a:srgbClr>
                  </a:outerShdw>
                </a:effectLst>
              </a:rPr>
              <a:t>16 </a:t>
            </a:r>
            <a:r>
              <a:rPr lang="en-US" sz="2100" b="1" dirty="0">
                <a:effectLst>
                  <a:outerShdw blurRad="38100" dist="38100" dir="2700000" algn="tl">
                    <a:srgbClr val="000000">
                      <a:alpha val="43137"/>
                    </a:srgbClr>
                  </a:outerShdw>
                </a:effectLst>
              </a:rPr>
              <a:t>So he shall make atonement for the Holy </a:t>
            </a:r>
            <a:r>
              <a:rPr lang="en-US" sz="2100" b="1" i="1" dirty="0">
                <a:effectLst>
                  <a:outerShdw blurRad="38100" dist="38100" dir="2700000" algn="tl">
                    <a:srgbClr val="000000">
                      <a:alpha val="43137"/>
                    </a:srgbClr>
                  </a:outerShdw>
                </a:effectLst>
              </a:rPr>
              <a:t>Place</a:t>
            </a:r>
            <a:r>
              <a:rPr lang="en-US" sz="2100" b="1" dirty="0">
                <a:effectLst>
                  <a:outerShdw blurRad="38100" dist="38100" dir="2700000" algn="tl">
                    <a:srgbClr val="000000">
                      <a:alpha val="43137"/>
                    </a:srgbClr>
                  </a:outerShdw>
                </a:effectLst>
              </a:rPr>
              <a:t>, because of the uncleanness of the children of Israel, and because of their transgressions, for all their sins; and so he shall do for the tabernacle of meeting which remains among them in the midst of their uncleanness</a:t>
            </a:r>
            <a:r>
              <a:rPr lang="en-US" sz="2100" b="1" dirty="0" smtClean="0">
                <a:effectLst>
                  <a:outerShdw blurRad="38100" dist="38100" dir="2700000" algn="tl">
                    <a:srgbClr val="000000">
                      <a:alpha val="43137"/>
                    </a:srgbClr>
                  </a:outerShdw>
                </a:effectLst>
              </a:rPr>
              <a:t>. </a:t>
            </a:r>
            <a:r>
              <a:rPr lang="en-US" sz="2100" b="1" baseline="30000" dirty="0" smtClean="0">
                <a:effectLst>
                  <a:outerShdw blurRad="38100" dist="38100" dir="2700000" algn="tl">
                    <a:srgbClr val="000000">
                      <a:alpha val="43137"/>
                    </a:srgbClr>
                  </a:outerShdw>
                </a:effectLst>
              </a:rPr>
              <a:t>17</a:t>
            </a:r>
            <a:r>
              <a:rPr lang="en-US" sz="2100" b="1" baseline="30000" dirty="0">
                <a:effectLst>
                  <a:outerShdw blurRad="38100" dist="38100" dir="2700000" algn="tl">
                    <a:srgbClr val="000000">
                      <a:alpha val="43137"/>
                    </a:srgbClr>
                  </a:outerShdw>
                </a:effectLst>
              </a:rPr>
              <a:t> </a:t>
            </a:r>
            <a:r>
              <a:rPr lang="en-US" sz="2100" b="1" dirty="0">
                <a:effectLst>
                  <a:outerShdw blurRad="38100" dist="38100" dir="2700000" algn="tl">
                    <a:srgbClr val="000000">
                      <a:alpha val="43137"/>
                    </a:srgbClr>
                  </a:outerShdw>
                </a:effectLst>
              </a:rPr>
              <a:t>There shall be no man in the tabernacle of meeting when he goes in to make atonement in the Holy </a:t>
            </a:r>
            <a:r>
              <a:rPr lang="en-US" sz="2100" b="1" i="1" dirty="0">
                <a:effectLst>
                  <a:outerShdw blurRad="38100" dist="38100" dir="2700000" algn="tl">
                    <a:srgbClr val="000000">
                      <a:alpha val="43137"/>
                    </a:srgbClr>
                  </a:outerShdw>
                </a:effectLst>
              </a:rPr>
              <a:t>Place</a:t>
            </a:r>
            <a:r>
              <a:rPr lang="en-US" sz="2100" b="1" dirty="0">
                <a:effectLst>
                  <a:outerShdw blurRad="38100" dist="38100" dir="2700000" algn="tl">
                    <a:srgbClr val="000000">
                      <a:alpha val="43137"/>
                    </a:srgbClr>
                  </a:outerShdw>
                </a:effectLst>
              </a:rPr>
              <a:t>, until he comes out, that he may make atonement for himself, for his household, and for all the assembly of Israel. </a:t>
            </a:r>
            <a:r>
              <a:rPr lang="en-US" sz="2100" b="1" baseline="30000" dirty="0">
                <a:effectLst>
                  <a:outerShdw blurRad="38100" dist="38100" dir="2700000" algn="tl">
                    <a:srgbClr val="000000">
                      <a:alpha val="43137"/>
                    </a:srgbClr>
                  </a:outerShdw>
                </a:effectLst>
              </a:rPr>
              <a:t>18 </a:t>
            </a:r>
            <a:r>
              <a:rPr lang="en-US" sz="2100" b="1" dirty="0">
                <a:effectLst>
                  <a:outerShdw blurRad="38100" dist="38100" dir="2700000" algn="tl">
                    <a:srgbClr val="000000">
                      <a:alpha val="43137"/>
                    </a:srgbClr>
                  </a:outerShdw>
                </a:effectLst>
              </a:rPr>
              <a:t>And he shall go out to the altar that </a:t>
            </a:r>
            <a:r>
              <a:rPr lang="en-US" sz="2100" b="1" i="1" dirty="0">
                <a:effectLst>
                  <a:outerShdw blurRad="38100" dist="38100" dir="2700000" algn="tl">
                    <a:srgbClr val="000000">
                      <a:alpha val="43137"/>
                    </a:srgbClr>
                  </a:outerShdw>
                </a:effectLst>
              </a:rPr>
              <a:t>is</a:t>
            </a:r>
            <a:r>
              <a:rPr lang="en-US" sz="2100" b="1" dirty="0">
                <a:effectLst>
                  <a:outerShdw blurRad="38100" dist="38100" dir="2700000" algn="tl">
                    <a:srgbClr val="000000">
                      <a:alpha val="43137"/>
                    </a:srgbClr>
                  </a:outerShdw>
                </a:effectLst>
              </a:rPr>
              <a:t> before the </a:t>
            </a:r>
            <a:r>
              <a:rPr lang="en-US" sz="2100" b="1" cap="small" dirty="0">
                <a:effectLst>
                  <a:outerShdw blurRad="38100" dist="38100" dir="2700000" algn="tl">
                    <a:srgbClr val="000000">
                      <a:alpha val="43137"/>
                    </a:srgbClr>
                  </a:outerShdw>
                </a:effectLst>
              </a:rPr>
              <a:t>Lord</a:t>
            </a:r>
            <a:r>
              <a:rPr lang="en-US" sz="2100" b="1" dirty="0">
                <a:effectLst>
                  <a:outerShdw blurRad="38100" dist="38100" dir="2700000" algn="tl">
                    <a:srgbClr val="000000">
                      <a:alpha val="43137"/>
                    </a:srgbClr>
                  </a:outerShdw>
                </a:effectLst>
              </a:rPr>
              <a:t>, and make atonement for it, and shall take some of the blood of the bull and some of the blood of the goat, and put it on the horns of the altar all around. </a:t>
            </a:r>
            <a:r>
              <a:rPr lang="en-US" sz="2100" b="1" baseline="30000" dirty="0">
                <a:effectLst>
                  <a:outerShdw blurRad="38100" dist="38100" dir="2700000" algn="tl">
                    <a:srgbClr val="000000">
                      <a:alpha val="43137"/>
                    </a:srgbClr>
                  </a:outerShdw>
                </a:effectLst>
              </a:rPr>
              <a:t>19 </a:t>
            </a:r>
            <a:r>
              <a:rPr lang="en-US" sz="2100" b="1" dirty="0">
                <a:effectLst>
                  <a:outerShdw blurRad="38100" dist="38100" dir="2700000" algn="tl">
                    <a:srgbClr val="000000">
                      <a:alpha val="43137"/>
                    </a:srgbClr>
                  </a:outerShdw>
                </a:effectLst>
              </a:rPr>
              <a:t>Then he shall sprinkle some of the blood on it with his finger seven times, cleanse it, and consecrate it from the uncleanness of the children of </a:t>
            </a:r>
            <a:r>
              <a:rPr lang="en-US" sz="2100" b="1" dirty="0" smtClean="0">
                <a:effectLst>
                  <a:outerShdw blurRad="38100" dist="38100" dir="2700000" algn="tl">
                    <a:srgbClr val="000000">
                      <a:alpha val="43137"/>
                    </a:srgbClr>
                  </a:outerShdw>
                </a:effectLst>
              </a:rPr>
              <a:t>Israel.  </a:t>
            </a:r>
            <a:r>
              <a:rPr lang="en-US" sz="2100" b="1" baseline="30000" dirty="0" smtClean="0">
                <a:effectLst>
                  <a:outerShdw blurRad="38100" dist="38100" dir="2700000" algn="tl">
                    <a:srgbClr val="000000">
                      <a:alpha val="43137"/>
                    </a:srgbClr>
                  </a:outerShdw>
                </a:effectLst>
              </a:rPr>
              <a:t>20</a:t>
            </a:r>
            <a:r>
              <a:rPr lang="en-US" sz="2100" b="1" baseline="30000" dirty="0">
                <a:effectLst>
                  <a:outerShdw blurRad="38100" dist="38100" dir="2700000" algn="tl">
                    <a:srgbClr val="000000">
                      <a:alpha val="43137"/>
                    </a:srgbClr>
                  </a:outerShdw>
                </a:effectLst>
              </a:rPr>
              <a:t> </a:t>
            </a:r>
            <a:r>
              <a:rPr lang="en-US" sz="2100" b="1" dirty="0">
                <a:effectLst>
                  <a:outerShdw blurRad="38100" dist="38100" dir="2700000" algn="tl">
                    <a:srgbClr val="000000">
                      <a:alpha val="43137"/>
                    </a:srgbClr>
                  </a:outerShdw>
                </a:effectLst>
              </a:rPr>
              <a:t>“And when he has made an end of atoning for the Holy </a:t>
            </a:r>
            <a:r>
              <a:rPr lang="en-US" sz="2100" b="1" i="1" dirty="0">
                <a:effectLst>
                  <a:outerShdw blurRad="38100" dist="38100" dir="2700000" algn="tl">
                    <a:srgbClr val="000000">
                      <a:alpha val="43137"/>
                    </a:srgbClr>
                  </a:outerShdw>
                </a:effectLst>
              </a:rPr>
              <a:t>Place</a:t>
            </a:r>
            <a:r>
              <a:rPr lang="en-US" sz="2100" b="1" dirty="0">
                <a:effectLst>
                  <a:outerShdw blurRad="38100" dist="38100" dir="2700000" algn="tl">
                    <a:srgbClr val="000000">
                      <a:alpha val="43137"/>
                    </a:srgbClr>
                  </a:outerShdw>
                </a:effectLst>
              </a:rPr>
              <a:t>, the tabernacle of meeting, and the altar, he shall bring the live goat.</a:t>
            </a:r>
            <a:r>
              <a:rPr lang="en-US" sz="2100" b="1" baseline="30000" dirty="0">
                <a:effectLst>
                  <a:outerShdw blurRad="38100" dist="38100" dir="2700000" algn="tl">
                    <a:srgbClr val="000000">
                      <a:alpha val="43137"/>
                    </a:srgbClr>
                  </a:outerShdw>
                </a:effectLst>
              </a:rPr>
              <a:t>21 </a:t>
            </a:r>
            <a:r>
              <a:rPr lang="en-US" sz="2100" b="1" dirty="0">
                <a:effectLst>
                  <a:outerShdw blurRad="38100" dist="38100" dir="2700000" algn="tl">
                    <a:srgbClr val="000000">
                      <a:alpha val="43137"/>
                    </a:srgbClr>
                  </a:outerShdw>
                </a:effectLst>
              </a:rPr>
              <a:t>Aaron shall lay both his hands on the head of the live goat, confess over it all the iniquities of the children of Israel, and all their transgressions, concerning all their sins, putting them on the head of the goat, and shall send </a:t>
            </a:r>
            <a:r>
              <a:rPr lang="en-US" sz="2100" b="1" i="1" dirty="0">
                <a:effectLst>
                  <a:outerShdw blurRad="38100" dist="38100" dir="2700000" algn="tl">
                    <a:srgbClr val="000000">
                      <a:alpha val="43137"/>
                    </a:srgbClr>
                  </a:outerShdw>
                </a:effectLst>
              </a:rPr>
              <a:t>it</a:t>
            </a:r>
            <a:r>
              <a:rPr lang="en-US" sz="2100" b="1" dirty="0">
                <a:effectLst>
                  <a:outerShdw blurRad="38100" dist="38100" dir="2700000" algn="tl">
                    <a:srgbClr val="000000">
                      <a:alpha val="43137"/>
                    </a:srgbClr>
                  </a:outerShdw>
                </a:effectLst>
              </a:rPr>
              <a:t> away into the wilderness by the hand of a suitable man. </a:t>
            </a:r>
            <a:r>
              <a:rPr lang="en-US" sz="2100" b="1" baseline="30000" dirty="0">
                <a:effectLst>
                  <a:outerShdw blurRad="38100" dist="38100" dir="2700000" algn="tl">
                    <a:srgbClr val="000000">
                      <a:alpha val="43137"/>
                    </a:srgbClr>
                  </a:outerShdw>
                </a:effectLst>
              </a:rPr>
              <a:t>22 </a:t>
            </a:r>
            <a:r>
              <a:rPr lang="en-US" sz="2100" b="1" dirty="0">
                <a:effectLst>
                  <a:outerShdw blurRad="38100" dist="38100" dir="2700000" algn="tl">
                    <a:srgbClr val="000000">
                      <a:alpha val="43137"/>
                    </a:srgbClr>
                  </a:outerShdw>
                </a:effectLst>
              </a:rPr>
              <a:t>The goat shall bear on itself all their iniquities to an uninhabited land; and he shall release the goat in the </a:t>
            </a:r>
            <a:r>
              <a:rPr lang="en-US" sz="2100" b="1" dirty="0" smtClean="0">
                <a:effectLst>
                  <a:outerShdw blurRad="38100" dist="38100" dir="2700000" algn="tl">
                    <a:srgbClr val="000000">
                      <a:alpha val="43137"/>
                    </a:srgbClr>
                  </a:outerShdw>
                </a:effectLst>
              </a:rPr>
              <a:t>wilderness.  </a:t>
            </a:r>
            <a:r>
              <a:rPr lang="en-US" sz="2100" b="1" baseline="30000" dirty="0" smtClean="0">
                <a:effectLst>
                  <a:outerShdw blurRad="38100" dist="38100" dir="2700000" algn="tl">
                    <a:srgbClr val="000000">
                      <a:alpha val="43137"/>
                    </a:srgbClr>
                  </a:outerShdw>
                </a:effectLst>
              </a:rPr>
              <a:t>23</a:t>
            </a:r>
            <a:r>
              <a:rPr lang="en-US" sz="2100" b="1" baseline="30000" dirty="0">
                <a:effectLst>
                  <a:outerShdw blurRad="38100" dist="38100" dir="2700000" algn="tl">
                    <a:srgbClr val="000000">
                      <a:alpha val="43137"/>
                    </a:srgbClr>
                  </a:outerShdw>
                </a:effectLst>
              </a:rPr>
              <a:t> </a:t>
            </a:r>
            <a:r>
              <a:rPr lang="en-US" sz="2100" b="1" dirty="0">
                <a:effectLst>
                  <a:outerShdw blurRad="38100" dist="38100" dir="2700000" algn="tl">
                    <a:srgbClr val="000000">
                      <a:alpha val="43137"/>
                    </a:srgbClr>
                  </a:outerShdw>
                </a:effectLst>
              </a:rPr>
              <a:t>“Then Aaron shall come into the tabernacle of meeting, shall take off the linen garments which he put on when he went into the Holy </a:t>
            </a:r>
            <a:r>
              <a:rPr lang="en-US" sz="2100" b="1" i="1" dirty="0">
                <a:effectLst>
                  <a:outerShdw blurRad="38100" dist="38100" dir="2700000" algn="tl">
                    <a:srgbClr val="000000">
                      <a:alpha val="43137"/>
                    </a:srgbClr>
                  </a:outerShdw>
                </a:effectLst>
              </a:rPr>
              <a:t>Place</a:t>
            </a:r>
            <a:r>
              <a:rPr lang="en-US" sz="2100" b="1" dirty="0">
                <a:effectLst>
                  <a:outerShdw blurRad="38100" dist="38100" dir="2700000" algn="tl">
                    <a:srgbClr val="000000">
                      <a:alpha val="43137"/>
                    </a:srgbClr>
                  </a:outerShdw>
                </a:effectLst>
              </a:rPr>
              <a:t>, and shall leave them there.</a:t>
            </a:r>
          </a:p>
        </p:txBody>
      </p:sp>
      <p:sp>
        <p:nvSpPr>
          <p:cNvPr id="4" name="TextBox 3"/>
          <p:cNvSpPr txBox="1"/>
          <p:nvPr/>
        </p:nvSpPr>
        <p:spPr>
          <a:xfrm>
            <a:off x="6387921" y="6488668"/>
            <a:ext cx="2421229" cy="369332"/>
          </a:xfrm>
          <a:prstGeom prst="rect">
            <a:avLst/>
          </a:prstGeom>
          <a:noFill/>
        </p:spPr>
        <p:txBody>
          <a:bodyPr wrap="square" rtlCol="0">
            <a:spAutoFit/>
          </a:bodyPr>
          <a:lstStyle/>
          <a:p>
            <a:r>
              <a:rPr lang="en-US" dirty="0" smtClean="0">
                <a:effectLst>
                  <a:outerShdw blurRad="38100" dist="38100" dir="2700000" algn="tl">
                    <a:srgbClr val="000000">
                      <a:alpha val="43137"/>
                    </a:srgbClr>
                  </a:outerShdw>
                </a:effectLst>
              </a:rPr>
              <a:t>Leviticus 16:15-23 NKJV</a:t>
            </a:r>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6826316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effectLst>
                  <a:outerShdw blurRad="38100" dist="38100" dir="2700000" algn="tl">
                    <a:srgbClr val="000000">
                      <a:alpha val="43137"/>
                    </a:srgbClr>
                  </a:outerShdw>
                </a:effectLst>
                <a:latin typeface="+mn-lt"/>
              </a:rPr>
              <a:t>I. UNDERSTANDING THE SHADOW MINISTRY OF THE OLD TESTAMENT</a:t>
            </a:r>
            <a:endParaRPr lang="en-US" dirty="0">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p:txBody>
          <a:bodyPr/>
          <a:lstStyle/>
          <a:p>
            <a:r>
              <a:rPr lang="en-US" dirty="0" smtClean="0">
                <a:effectLst>
                  <a:outerShdw blurRad="38100" dist="38100" dir="2700000" algn="tl">
                    <a:srgbClr val="000000">
                      <a:alpha val="43137"/>
                    </a:srgbClr>
                  </a:outerShdw>
                </a:effectLst>
              </a:rPr>
              <a:t>Hebrews 10:1 -  </a:t>
            </a:r>
            <a:r>
              <a:rPr lang="en-US" dirty="0">
                <a:effectLst>
                  <a:outerShdw blurRad="38100" dist="38100" dir="2700000" algn="tl">
                    <a:srgbClr val="000000">
                      <a:alpha val="43137"/>
                    </a:srgbClr>
                  </a:outerShdw>
                </a:effectLst>
              </a:rPr>
              <a:t>For the law, having a shadow of the good things to come, and not the very image of the things, can never with these same sacrifices, which they offer continually year by year, make those who approach perfect.</a:t>
            </a:r>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94895413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effectLst>
                  <a:outerShdw blurRad="38100" dist="38100" dir="2700000" algn="tl">
                    <a:srgbClr val="000000">
                      <a:alpha val="43137"/>
                    </a:srgbClr>
                  </a:outerShdw>
                </a:effectLst>
                <a:latin typeface="+mn-lt"/>
              </a:rPr>
              <a:t>II. UNDERSTANDING THE TWO GOATS IN THE DAY OF ATONEMENT</a:t>
            </a:r>
            <a:endParaRPr lang="en-US" dirty="0">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p:txBody>
          <a:bodyPr/>
          <a:lstStyle/>
          <a:p>
            <a:r>
              <a:rPr lang="en-US" dirty="0" smtClean="0">
                <a:effectLst>
                  <a:outerShdw blurRad="38100" dist="38100" dir="2700000" algn="tl">
                    <a:srgbClr val="000000">
                      <a:alpha val="43137"/>
                    </a:srgbClr>
                  </a:outerShdw>
                </a:effectLst>
              </a:rPr>
              <a:t>The </a:t>
            </a:r>
            <a:r>
              <a:rPr lang="en-US" dirty="0">
                <a:effectLst>
                  <a:outerShdw blurRad="38100" dist="38100" dir="2700000" algn="tl">
                    <a:srgbClr val="000000">
                      <a:alpha val="43137"/>
                    </a:srgbClr>
                  </a:outerShdw>
                </a:effectLst>
              </a:rPr>
              <a:t>Slain Goat—for uncleanness and for sins of the people. (vs. 15-20)</a:t>
            </a:r>
          </a:p>
          <a:p>
            <a:r>
              <a:rPr lang="en-US" dirty="0" smtClean="0">
                <a:effectLst>
                  <a:outerShdw blurRad="38100" dist="38100" dir="2700000" algn="tl">
                    <a:srgbClr val="000000">
                      <a:alpha val="43137"/>
                    </a:srgbClr>
                  </a:outerShdw>
                </a:effectLst>
              </a:rPr>
              <a:t>The </a:t>
            </a:r>
            <a:r>
              <a:rPr lang="en-US" dirty="0">
                <a:effectLst>
                  <a:outerShdw blurRad="38100" dist="38100" dir="2700000" algn="tl">
                    <a:srgbClr val="000000">
                      <a:alpha val="43137"/>
                    </a:srgbClr>
                  </a:outerShdw>
                </a:effectLst>
              </a:rPr>
              <a:t>Live Goat—the Scapegoat—carried away the sins. (vs. 21-23)</a:t>
            </a:r>
          </a:p>
          <a:p>
            <a:endParaRPr lang="en-US" dirty="0"/>
          </a:p>
        </p:txBody>
      </p:sp>
    </p:spTree>
    <p:extLst>
      <p:ext uri="{BB962C8B-B14F-4D97-AF65-F5344CB8AC3E}">
        <p14:creationId xmlns:p14="http://schemas.microsoft.com/office/powerpoint/2010/main" val="259234768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ffectLst>
                  <a:outerShdw blurRad="38100" dist="38100" dir="2700000" algn="tl">
                    <a:srgbClr val="000000">
                      <a:alpha val="43137"/>
                    </a:srgbClr>
                  </a:outerShdw>
                </a:effectLst>
                <a:latin typeface="+mn-lt"/>
              </a:rPr>
              <a:t>III. THE SHADOW AND THE SUBSTANCE</a:t>
            </a:r>
            <a:endParaRPr lang="en-US" dirty="0">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a:xfrm>
            <a:off x="628650" y="1825624"/>
            <a:ext cx="7886700" cy="4665327"/>
          </a:xfrm>
        </p:spPr>
        <p:txBody>
          <a:bodyPr>
            <a:noAutofit/>
          </a:bodyPr>
          <a:lstStyle/>
          <a:p>
            <a:r>
              <a:rPr lang="en-US" sz="1600" dirty="0" smtClean="0">
                <a:effectLst>
                  <a:outerShdw blurRad="38100" dist="38100" dir="2700000" algn="tl">
                    <a:srgbClr val="000000">
                      <a:alpha val="43137"/>
                    </a:srgbClr>
                  </a:outerShdw>
                </a:effectLst>
              </a:rPr>
              <a:t>Hebrews </a:t>
            </a:r>
            <a:r>
              <a:rPr lang="en-US" sz="1600" dirty="0">
                <a:effectLst>
                  <a:outerShdw blurRad="38100" dist="38100" dir="2700000" algn="tl">
                    <a:srgbClr val="000000">
                      <a:alpha val="43137"/>
                    </a:srgbClr>
                  </a:outerShdw>
                </a:effectLst>
              </a:rPr>
              <a:t>9: 9-12 It was symbolic for the present time in which both gifts and sacrifices are offered which cannot make him who performed the service perfect in regard to the conscience. 11 But Christ came as High Priest of the good things to come, with the greater and more perfect tabernacle not made with hands, that is, not of this creation. 12 Not with the blood of goats and calves, but with His own blood He entered the Most Holy Place once for all, having obtained eternal redemption.</a:t>
            </a:r>
          </a:p>
          <a:p>
            <a:r>
              <a:rPr lang="en-US" sz="1600" dirty="0" smtClean="0">
                <a:effectLst>
                  <a:outerShdw blurRad="38100" dist="38100" dir="2700000" algn="tl">
                    <a:srgbClr val="000000">
                      <a:alpha val="43137"/>
                    </a:srgbClr>
                  </a:outerShdw>
                </a:effectLst>
              </a:rPr>
              <a:t>Hebrews </a:t>
            </a:r>
            <a:r>
              <a:rPr lang="en-US" sz="1600" dirty="0">
                <a:effectLst>
                  <a:outerShdw blurRad="38100" dist="38100" dir="2700000" algn="tl">
                    <a:srgbClr val="000000">
                      <a:alpha val="43137"/>
                    </a:srgbClr>
                  </a:outerShdw>
                </a:effectLst>
              </a:rPr>
              <a:t>9:24-26 For Christ has not entered the holy places made with hands, which are copies of the true, but into heaven itself, now to appear in the presence of God for us; 25 not that He should offer Himself often, as the high priest enters the Most Holy Place every year with blood of another. 26 He then would have had to suffer often since the foundation of the world; but now, once at the end of the ages, He has appeared to put away sin by the sacrifice of Himself.</a:t>
            </a:r>
          </a:p>
          <a:p>
            <a:r>
              <a:rPr lang="en-US" sz="1600" dirty="0" smtClean="0">
                <a:effectLst>
                  <a:outerShdw blurRad="38100" dist="38100" dir="2700000" algn="tl">
                    <a:srgbClr val="000000">
                      <a:alpha val="43137"/>
                    </a:srgbClr>
                  </a:outerShdw>
                </a:effectLst>
              </a:rPr>
              <a:t>Hebrews </a:t>
            </a:r>
            <a:r>
              <a:rPr lang="en-US" sz="1600" dirty="0">
                <a:effectLst>
                  <a:outerShdw blurRad="38100" dist="38100" dir="2700000" algn="tl">
                    <a:srgbClr val="000000">
                      <a:alpha val="43137"/>
                    </a:srgbClr>
                  </a:outerShdw>
                </a:effectLst>
              </a:rPr>
              <a:t>10:11-14; 17-18 And every priest stands ministering daily and offering repeatedly the same sacrifices, which can never take away sins. 12 But this Man, after He had offered one sacrifice for sins forever, sat down at the right hand of God, 13 from that time waiting till His enemies are made His footstool. 14 For by one offering He has perfected forever those who are being sanctified. 17 then He adds, "Their sins and their lawless deeds I will remember no more." 18 Now where there is remission of these, there is no longer an offering for sin.</a:t>
            </a:r>
          </a:p>
          <a:p>
            <a:endParaRPr lang="en-US" sz="16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69738574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ffectLst>
                  <a:outerShdw blurRad="38100" dist="38100" dir="2700000" algn="tl">
                    <a:srgbClr val="000000">
                      <a:alpha val="43137"/>
                    </a:srgbClr>
                  </a:outerShdw>
                </a:effectLst>
                <a:latin typeface="+mn-lt"/>
              </a:rPr>
              <a:t>IV. REJOICING IN PROPITIATION AND EXPIATION</a:t>
            </a:r>
            <a:endParaRPr lang="en-US" dirty="0">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p:txBody>
          <a:bodyPr>
            <a:noAutofit/>
          </a:bodyPr>
          <a:lstStyle/>
          <a:p>
            <a:pPr marL="0" indent="0">
              <a:buNone/>
            </a:pPr>
            <a:r>
              <a:rPr lang="en-US" dirty="0">
                <a:effectLst>
                  <a:outerShdw blurRad="38100" dist="38100" dir="2700000" algn="tl">
                    <a:srgbClr val="000000">
                      <a:alpha val="43137"/>
                    </a:srgbClr>
                  </a:outerShdw>
                </a:effectLst>
              </a:rPr>
              <a:t>PROPITIATION—Christ exhausted God’s wrath against us</a:t>
            </a:r>
            <a:r>
              <a:rPr lang="en-US" dirty="0" smtClean="0">
                <a:effectLst>
                  <a:outerShdw blurRad="38100" dist="38100" dir="2700000" algn="tl">
                    <a:srgbClr val="000000">
                      <a:alpha val="43137"/>
                    </a:srgbClr>
                  </a:outerShdw>
                </a:effectLst>
              </a:rPr>
              <a:t>.</a:t>
            </a:r>
          </a:p>
          <a:p>
            <a:pPr marL="0" indent="0">
              <a:buNone/>
            </a:pPr>
            <a:endParaRPr lang="en-US" sz="200" dirty="0">
              <a:effectLst>
                <a:outerShdw blurRad="38100" dist="38100" dir="2700000" algn="tl">
                  <a:srgbClr val="000000">
                    <a:alpha val="43137"/>
                  </a:srgbClr>
                </a:outerShdw>
              </a:effectLst>
            </a:endParaRPr>
          </a:p>
          <a:p>
            <a:r>
              <a:rPr lang="en-US" dirty="0">
                <a:effectLst>
                  <a:outerShdw blurRad="38100" dist="38100" dir="2700000" algn="tl">
                    <a:srgbClr val="000000">
                      <a:alpha val="43137"/>
                    </a:srgbClr>
                  </a:outerShdw>
                </a:effectLst>
              </a:rPr>
              <a:t>1 John </a:t>
            </a:r>
            <a:r>
              <a:rPr lang="en-US" dirty="0" smtClean="0">
                <a:effectLst>
                  <a:outerShdw blurRad="38100" dist="38100" dir="2700000" algn="tl">
                    <a:srgbClr val="000000">
                      <a:alpha val="43137"/>
                    </a:srgbClr>
                  </a:outerShdw>
                </a:effectLst>
              </a:rPr>
              <a:t>4:10 -  </a:t>
            </a:r>
            <a:r>
              <a:rPr lang="en-US" dirty="0">
                <a:effectLst>
                  <a:outerShdw blurRad="38100" dist="38100" dir="2700000" algn="tl">
                    <a:srgbClr val="000000">
                      <a:alpha val="43137"/>
                    </a:srgbClr>
                  </a:outerShdw>
                </a:effectLst>
              </a:rPr>
              <a:t>In this is love, not that we loved God, but that He loved us and sent His Son to be the propitiation for our sins.</a:t>
            </a:r>
          </a:p>
          <a:p>
            <a:r>
              <a:rPr lang="en-US" dirty="0">
                <a:effectLst>
                  <a:outerShdw blurRad="38100" dist="38100" dir="2700000" algn="tl">
                    <a:srgbClr val="000000">
                      <a:alpha val="43137"/>
                    </a:srgbClr>
                  </a:outerShdw>
                </a:effectLst>
              </a:rPr>
              <a:t>Think of Isaiah 53:4-5. What happened to </a:t>
            </a:r>
            <a:r>
              <a:rPr lang="en-US" dirty="0" smtClean="0">
                <a:effectLst>
                  <a:outerShdw blurRad="38100" dist="38100" dir="2700000" algn="tl">
                    <a:srgbClr val="000000">
                      <a:alpha val="43137"/>
                    </a:srgbClr>
                  </a:outerShdw>
                </a:effectLst>
              </a:rPr>
              <a:t>Jesus?</a:t>
            </a:r>
          </a:p>
          <a:p>
            <a:pPr lvl="1"/>
            <a:r>
              <a:rPr lang="en-US" dirty="0">
                <a:effectLst>
                  <a:outerShdw blurRad="38100" dist="38100" dir="2700000" algn="tl">
                    <a:srgbClr val="000000">
                      <a:alpha val="43137"/>
                    </a:srgbClr>
                  </a:outerShdw>
                </a:effectLst>
              </a:rPr>
              <a:t>Stricken </a:t>
            </a:r>
            <a:r>
              <a:rPr lang="en-US" dirty="0">
                <a:effectLst>
                  <a:outerShdw blurRad="38100" dist="38100" dir="2700000" algn="tl">
                    <a:srgbClr val="000000">
                      <a:alpha val="43137"/>
                    </a:srgbClr>
                  </a:outerShdw>
                </a:effectLst>
              </a:rPr>
              <a:t>by God</a:t>
            </a:r>
          </a:p>
          <a:p>
            <a:pPr lvl="1"/>
            <a:r>
              <a:rPr lang="en-US" dirty="0">
                <a:effectLst>
                  <a:outerShdw blurRad="38100" dist="38100" dir="2700000" algn="tl">
                    <a:srgbClr val="000000">
                      <a:alpha val="43137"/>
                    </a:srgbClr>
                  </a:outerShdw>
                </a:effectLst>
              </a:rPr>
              <a:t>Smitten </a:t>
            </a:r>
            <a:r>
              <a:rPr lang="en-US" dirty="0">
                <a:effectLst>
                  <a:outerShdw blurRad="38100" dist="38100" dir="2700000" algn="tl">
                    <a:srgbClr val="000000">
                      <a:alpha val="43137"/>
                    </a:srgbClr>
                  </a:outerShdw>
                </a:effectLst>
              </a:rPr>
              <a:t>by Him</a:t>
            </a:r>
          </a:p>
          <a:p>
            <a:pPr lvl="1"/>
            <a:r>
              <a:rPr lang="en-US" dirty="0">
                <a:effectLst>
                  <a:outerShdw blurRad="38100" dist="38100" dir="2700000" algn="tl">
                    <a:srgbClr val="000000">
                      <a:alpha val="43137"/>
                    </a:srgbClr>
                  </a:outerShdw>
                </a:effectLst>
              </a:rPr>
              <a:t>Afflicted</a:t>
            </a:r>
            <a:endParaRPr lang="en-US" dirty="0">
              <a:effectLst>
                <a:outerShdw blurRad="38100" dist="38100" dir="2700000" algn="tl">
                  <a:srgbClr val="000000">
                    <a:alpha val="43137"/>
                  </a:srgbClr>
                </a:outerShdw>
              </a:effectLst>
            </a:endParaRPr>
          </a:p>
          <a:p>
            <a:pPr lvl="1"/>
            <a:r>
              <a:rPr lang="en-US" dirty="0">
                <a:effectLst>
                  <a:outerShdw blurRad="38100" dist="38100" dir="2700000" algn="tl">
                    <a:srgbClr val="000000">
                      <a:alpha val="43137"/>
                    </a:srgbClr>
                  </a:outerShdw>
                </a:effectLst>
              </a:rPr>
              <a:t>Pierced </a:t>
            </a:r>
            <a:r>
              <a:rPr lang="en-US" dirty="0">
                <a:effectLst>
                  <a:outerShdw blurRad="38100" dist="38100" dir="2700000" algn="tl">
                    <a:srgbClr val="000000">
                      <a:alpha val="43137"/>
                    </a:srgbClr>
                  </a:outerShdw>
                </a:effectLst>
              </a:rPr>
              <a:t>for our transgressions</a:t>
            </a:r>
          </a:p>
          <a:p>
            <a:pPr lvl="1"/>
            <a:r>
              <a:rPr lang="en-US" dirty="0">
                <a:effectLst>
                  <a:outerShdw blurRad="38100" dist="38100" dir="2700000" algn="tl">
                    <a:srgbClr val="000000">
                      <a:alpha val="43137"/>
                    </a:srgbClr>
                  </a:outerShdw>
                </a:effectLst>
              </a:rPr>
              <a:t>Crushed </a:t>
            </a:r>
            <a:r>
              <a:rPr lang="en-US" dirty="0">
                <a:effectLst>
                  <a:outerShdw blurRad="38100" dist="38100" dir="2700000" algn="tl">
                    <a:srgbClr val="000000">
                      <a:alpha val="43137"/>
                    </a:srgbClr>
                  </a:outerShdw>
                </a:effectLst>
              </a:rPr>
              <a:t>for our </a:t>
            </a:r>
            <a:r>
              <a:rPr lang="en-US" dirty="0">
                <a:effectLst>
                  <a:outerShdw blurRad="38100" dist="38100" dir="2700000" algn="tl">
                    <a:srgbClr val="000000">
                      <a:alpha val="43137"/>
                    </a:srgbClr>
                  </a:outerShdw>
                </a:effectLst>
              </a:rPr>
              <a:t>iniquities</a:t>
            </a:r>
            <a:endParaRPr lang="en-US" dirty="0">
              <a:effectLst>
                <a:outerShdw blurRad="38100" dist="38100" dir="2700000" algn="tl">
                  <a:srgbClr val="000000">
                    <a:alpha val="43137"/>
                  </a:srgbClr>
                </a:outerShdw>
              </a:effectLst>
            </a:endParaRPr>
          </a:p>
          <a:p>
            <a:endParaRPr lang="en-US" sz="14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2292470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ffectLst>
                  <a:outerShdw blurRad="38100" dist="38100" dir="2700000" algn="tl">
                    <a:srgbClr val="000000">
                      <a:alpha val="43137"/>
                    </a:srgbClr>
                  </a:outerShdw>
                </a:effectLst>
                <a:latin typeface="+mn-lt"/>
              </a:rPr>
              <a:t>IV. REJOICING IN PROPITIATION AND EXPIATION</a:t>
            </a:r>
            <a:endParaRPr lang="en-US" dirty="0">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p:txBody>
          <a:bodyPr>
            <a:noAutofit/>
          </a:bodyPr>
          <a:lstStyle/>
          <a:p>
            <a:pPr marL="0" indent="0">
              <a:buNone/>
            </a:pPr>
            <a:r>
              <a:rPr lang="en-US" dirty="0">
                <a:effectLst>
                  <a:outerShdw blurRad="38100" dist="38100" dir="2700000" algn="tl">
                    <a:srgbClr val="000000">
                      <a:alpha val="43137"/>
                    </a:srgbClr>
                  </a:outerShdw>
                </a:effectLst>
              </a:rPr>
              <a:t>EXPIATION—Christ </a:t>
            </a:r>
            <a:r>
              <a:rPr lang="en-US" dirty="0">
                <a:effectLst>
                  <a:outerShdw blurRad="38100" dist="38100" dir="2700000" algn="tl">
                    <a:srgbClr val="000000">
                      <a:alpha val="43137"/>
                    </a:srgbClr>
                  </a:outerShdw>
                </a:effectLst>
              </a:rPr>
              <a:t>removed and put away our sin—once for all</a:t>
            </a:r>
            <a:r>
              <a:rPr lang="en-US" dirty="0" smtClean="0">
                <a:effectLst>
                  <a:outerShdw blurRad="38100" dist="38100" dir="2700000" algn="tl">
                    <a:srgbClr val="000000">
                      <a:alpha val="43137"/>
                    </a:srgbClr>
                  </a:outerShdw>
                </a:effectLst>
              </a:rPr>
              <a:t>!</a:t>
            </a:r>
          </a:p>
          <a:p>
            <a:pPr marL="0" indent="0">
              <a:buNone/>
            </a:pPr>
            <a:endParaRPr lang="en-US" sz="500" dirty="0">
              <a:effectLst>
                <a:outerShdw blurRad="38100" dist="38100" dir="2700000" algn="tl">
                  <a:srgbClr val="000000">
                    <a:alpha val="43137"/>
                  </a:srgbClr>
                </a:outerShdw>
              </a:effectLst>
            </a:endParaRPr>
          </a:p>
          <a:p>
            <a:r>
              <a:rPr lang="en-US" dirty="0">
                <a:effectLst>
                  <a:outerShdw blurRad="38100" dist="38100" dir="2700000" algn="tl">
                    <a:srgbClr val="000000">
                      <a:alpha val="43137"/>
                    </a:srgbClr>
                  </a:outerShdw>
                </a:effectLst>
              </a:rPr>
              <a:t>4 Pictures of Expiation:</a:t>
            </a:r>
          </a:p>
          <a:p>
            <a:pPr lvl="1"/>
            <a:r>
              <a:rPr lang="en-US" dirty="0" smtClean="0">
                <a:effectLst>
                  <a:outerShdw blurRad="38100" dist="38100" dir="2700000" algn="tl">
                    <a:srgbClr val="000000">
                      <a:alpha val="43137"/>
                    </a:srgbClr>
                  </a:outerShdw>
                </a:effectLst>
              </a:rPr>
              <a:t>Ps </a:t>
            </a:r>
            <a:r>
              <a:rPr lang="en-US" dirty="0">
                <a:effectLst>
                  <a:outerShdw blurRad="38100" dist="38100" dir="2700000" algn="tl">
                    <a:srgbClr val="000000">
                      <a:alpha val="43137"/>
                    </a:srgbClr>
                  </a:outerShdw>
                </a:effectLst>
              </a:rPr>
              <a:t>103:12 As far as the east is from the west, So far has He removed our transgressions from us.</a:t>
            </a:r>
          </a:p>
          <a:p>
            <a:pPr lvl="1"/>
            <a:r>
              <a:rPr lang="en-US" dirty="0" smtClean="0">
                <a:effectLst>
                  <a:outerShdw blurRad="38100" dist="38100" dir="2700000" algn="tl">
                    <a:srgbClr val="000000">
                      <a:alpha val="43137"/>
                    </a:srgbClr>
                  </a:outerShdw>
                </a:effectLst>
              </a:rPr>
              <a:t>Isa </a:t>
            </a:r>
            <a:r>
              <a:rPr lang="en-US" dirty="0">
                <a:effectLst>
                  <a:outerShdw blurRad="38100" dist="38100" dir="2700000" algn="tl">
                    <a:srgbClr val="000000">
                      <a:alpha val="43137"/>
                    </a:srgbClr>
                  </a:outerShdw>
                </a:effectLst>
              </a:rPr>
              <a:t>43:2 "I, even I, am He who blots out your transgressions for My own sake; And I will not remember your sins.</a:t>
            </a:r>
          </a:p>
          <a:p>
            <a:pPr lvl="1"/>
            <a:r>
              <a:rPr lang="en-US" dirty="0" smtClean="0">
                <a:effectLst>
                  <a:outerShdw blurRad="38100" dist="38100" dir="2700000" algn="tl">
                    <a:srgbClr val="000000">
                      <a:alpha val="43137"/>
                    </a:srgbClr>
                  </a:outerShdw>
                </a:effectLst>
              </a:rPr>
              <a:t>Isa </a:t>
            </a:r>
            <a:r>
              <a:rPr lang="en-US" dirty="0">
                <a:effectLst>
                  <a:outerShdw blurRad="38100" dist="38100" dir="2700000" algn="tl">
                    <a:srgbClr val="000000">
                      <a:alpha val="43137"/>
                    </a:srgbClr>
                  </a:outerShdw>
                </a:effectLst>
              </a:rPr>
              <a:t>38:17 For You have cast all my sins behind Your back.</a:t>
            </a:r>
          </a:p>
          <a:p>
            <a:pPr lvl="1"/>
            <a:r>
              <a:rPr lang="en-US" dirty="0" smtClean="0">
                <a:effectLst>
                  <a:outerShdw blurRad="38100" dist="38100" dir="2700000" algn="tl">
                    <a:srgbClr val="000000">
                      <a:alpha val="43137"/>
                    </a:srgbClr>
                  </a:outerShdw>
                </a:effectLst>
              </a:rPr>
              <a:t>Mic </a:t>
            </a:r>
            <a:r>
              <a:rPr lang="en-US" dirty="0">
                <a:effectLst>
                  <a:outerShdw blurRad="38100" dist="38100" dir="2700000" algn="tl">
                    <a:srgbClr val="000000">
                      <a:alpha val="43137"/>
                    </a:srgbClr>
                  </a:outerShdw>
                </a:effectLst>
              </a:rPr>
              <a:t>7:19 You will cast all our sins Into the depths of the sea.</a:t>
            </a:r>
          </a:p>
          <a:p>
            <a:endParaRPr lang="en-US" sz="14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6545219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effectLst>
                  <a:outerShdw blurRad="38100" dist="38100" dir="2700000" algn="tl">
                    <a:srgbClr val="000000">
                      <a:alpha val="43137"/>
                    </a:srgbClr>
                  </a:outerShdw>
                </a:effectLst>
                <a:latin typeface="+mn-lt"/>
              </a:rPr>
              <a:t>V. CONCLUSION—HOW DOES ALL THIS AFFECT ME IN MY DAY TO DAY LIFE NOW</a:t>
            </a:r>
            <a:r>
              <a:rPr lang="en-US" dirty="0" smtClean="0">
                <a:effectLst>
                  <a:outerShdw blurRad="38100" dist="38100" dir="2700000" algn="tl">
                    <a:srgbClr val="000000">
                      <a:alpha val="43137"/>
                    </a:srgbClr>
                  </a:outerShdw>
                </a:effectLst>
                <a:latin typeface="+mn-lt"/>
              </a:rPr>
              <a:t>?</a:t>
            </a:r>
            <a:endParaRPr lang="en-US" dirty="0">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a:xfrm>
            <a:off x="628650" y="2305317"/>
            <a:ext cx="7886700" cy="3871645"/>
          </a:xfrm>
        </p:spPr>
        <p:txBody>
          <a:bodyPr>
            <a:normAutofit fontScale="92500"/>
          </a:bodyPr>
          <a:lstStyle/>
          <a:p>
            <a:pPr marL="0" indent="0">
              <a:buNone/>
            </a:pPr>
            <a:r>
              <a:rPr lang="en-US" sz="3600" dirty="0" smtClean="0">
                <a:effectLst>
                  <a:outerShdw blurRad="38100" dist="38100" dir="2700000" algn="tl">
                    <a:srgbClr val="000000">
                      <a:alpha val="43137"/>
                    </a:srgbClr>
                  </a:outerShdw>
                </a:effectLst>
              </a:rPr>
              <a:t>At least three ways…</a:t>
            </a:r>
          </a:p>
          <a:p>
            <a:pPr marL="742950" indent="-742950">
              <a:buFont typeface="+mj-lt"/>
              <a:buAutoNum type="arabicPeriod"/>
            </a:pPr>
            <a:r>
              <a:rPr lang="en-US" sz="3600" dirty="0" smtClean="0">
                <a:effectLst>
                  <a:outerShdw blurRad="38100" dist="38100" dir="2700000" algn="tl">
                    <a:srgbClr val="000000">
                      <a:alpha val="43137"/>
                    </a:srgbClr>
                  </a:outerShdw>
                </a:effectLst>
              </a:rPr>
              <a:t>It </a:t>
            </a:r>
            <a:r>
              <a:rPr lang="en-US" sz="3600" dirty="0">
                <a:effectLst>
                  <a:outerShdw blurRad="38100" dist="38100" dir="2700000" algn="tl">
                    <a:srgbClr val="000000">
                      <a:alpha val="43137"/>
                    </a:srgbClr>
                  </a:outerShdw>
                </a:effectLst>
              </a:rPr>
              <a:t>gives me total confidence—my sin and God’s wrath are gone forever!</a:t>
            </a:r>
          </a:p>
          <a:p>
            <a:pPr marL="742950" indent="-742950">
              <a:buFont typeface="+mj-lt"/>
              <a:buAutoNum type="arabicPeriod"/>
            </a:pPr>
            <a:r>
              <a:rPr lang="en-US" sz="3600" dirty="0" smtClean="0">
                <a:effectLst>
                  <a:outerShdw blurRad="38100" dist="38100" dir="2700000" algn="tl">
                    <a:srgbClr val="000000">
                      <a:alpha val="43137"/>
                    </a:srgbClr>
                  </a:outerShdw>
                </a:effectLst>
              </a:rPr>
              <a:t>It </a:t>
            </a:r>
            <a:r>
              <a:rPr lang="en-US" sz="3600" dirty="0">
                <a:effectLst>
                  <a:outerShdw blurRad="38100" dist="38100" dir="2700000" algn="tl">
                    <a:srgbClr val="000000">
                      <a:alpha val="43137"/>
                    </a:srgbClr>
                  </a:outerShdw>
                </a:effectLst>
              </a:rPr>
              <a:t>propels me to go and broadcast Christ the Propitiator and the Expiator!</a:t>
            </a:r>
          </a:p>
          <a:p>
            <a:pPr marL="742950" indent="-742950">
              <a:buFont typeface="+mj-lt"/>
              <a:buAutoNum type="arabicPeriod"/>
            </a:pPr>
            <a:r>
              <a:rPr lang="en-US" sz="3600" dirty="0" smtClean="0">
                <a:effectLst>
                  <a:outerShdw blurRad="38100" dist="38100" dir="2700000" algn="tl">
                    <a:srgbClr val="000000">
                      <a:alpha val="43137"/>
                    </a:srgbClr>
                  </a:outerShdw>
                </a:effectLst>
              </a:rPr>
              <a:t>It </a:t>
            </a:r>
            <a:r>
              <a:rPr lang="en-US" sz="3600" dirty="0">
                <a:effectLst>
                  <a:outerShdw blurRad="38100" dist="38100" dir="2700000" algn="tl">
                    <a:srgbClr val="000000">
                      <a:alpha val="43137"/>
                    </a:srgbClr>
                  </a:outerShdw>
                </a:effectLst>
              </a:rPr>
              <a:t>becomes my rock: God is forever for me</a:t>
            </a:r>
            <a:r>
              <a:rPr lang="en-US" sz="3600" dirty="0" smtClean="0">
                <a:effectLst>
                  <a:outerShdw blurRad="38100" dist="38100" dir="2700000" algn="tl">
                    <a:srgbClr val="000000">
                      <a:alpha val="43137"/>
                    </a:srgbClr>
                  </a:outerShdw>
                </a:effectLst>
              </a:rPr>
              <a:t>!</a:t>
            </a:r>
            <a:endParaRPr lang="en-US" sz="36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77114007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948</TotalTime>
  <Words>662</Words>
  <Application>Microsoft Office PowerPoint</Application>
  <PresentationFormat>On-screen Show (4:3)</PresentationFormat>
  <Paragraphs>39</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Calibri</vt:lpstr>
      <vt:lpstr>Calibri Light</vt:lpstr>
      <vt:lpstr>Office Theme</vt:lpstr>
      <vt:lpstr>CHRIST OUR PROPITIATION AND OUR EXPIATION TO HIM BE GLORY FOREVER</vt:lpstr>
      <vt:lpstr>5 And he shall take from the congregation of the children of Israel two kids of the goats as a sin offering, and one ram as a burnt offering.  6 “Aaron shall offer the bull as a sin offering, which is for himself, and make atonement for himself and for his house. 7 He shall take the two goats and present them before the Lord at the door of the tabernacle of meeting. 8 Then Aaron shall cast lots for the two goats: one lot for the Lord and the other lot for the scapegoat.</vt:lpstr>
      <vt:lpstr>15 “Then he shall kill the goat of the sin offering, which is for the people, bring its blood inside the veil, do with that blood as he did with the blood of the bull, and sprinkle it on the mercy seat and before the mercy seat.16 So he shall make atonement for the Holy Place, because of the uncleanness of the children of Israel, and because of their transgressions, for all their sins; and so he shall do for the tabernacle of meeting which remains among them in the midst of their uncleanness. 17 There shall be no man in the tabernacle of meeting when he goes in to make atonement in the Holy Place, until he comes out, that he may make atonement for himself, for his household, and for all the assembly of Israel. 18 And he shall go out to the altar that is before the Lord, and make atonement for it, and shall take some of the blood of the bull and some of the blood of the goat, and put it on the horns of the altar all around. 19 Then he shall sprinkle some of the blood on it with his finger seven times, cleanse it, and consecrate it from the uncleanness of the children of Israel.  20 “And when he has made an end of atoning for the Holy Place, the tabernacle of meeting, and the altar, he shall bring the live goat.21 Aaron shall lay both his hands on the head of the live goat, confess over it all the iniquities of the children of Israel, and all their transgressions, concerning all their sins, putting them on the head of the goat, and shall send it away into the wilderness by the hand of a suitable man. 22 The goat shall bear on itself all their iniquities to an uninhabited land; and he shall release the goat in the wilderness.  23 “Then Aaron shall come into the tabernacle of meeting, shall take off the linen garments which he put on when he went into the Holy Place, and shall leave them there.</vt:lpstr>
      <vt:lpstr>I. UNDERSTANDING THE SHADOW MINISTRY OF THE OLD TESTAMENT</vt:lpstr>
      <vt:lpstr>II. UNDERSTANDING THE TWO GOATS IN THE DAY OF ATONEMENT</vt:lpstr>
      <vt:lpstr>III. THE SHADOW AND THE SUBSTANCE</vt:lpstr>
      <vt:lpstr>IV. REJOICING IN PROPITIATION AND EXPIATION</vt:lpstr>
      <vt:lpstr>IV. REJOICING IN PROPITIATION AND EXPIATION</vt:lpstr>
      <vt:lpstr>V. CONCLUSION—HOW DOES ALL THIS AFFECT ME IN MY DAY TO DAY LIFE NOW?</vt:lpstr>
    </vt:vector>
  </TitlesOfParts>
  <Company>Maryland Department of Natural Resources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OUR PROPITIATION AND OUR EXPIATION TO HIM BE GLORY FOREVER</dc:title>
  <dc:creator>Dad</dc:creator>
  <cp:lastModifiedBy>Dad</cp:lastModifiedBy>
  <cp:revision>6</cp:revision>
  <dcterms:created xsi:type="dcterms:W3CDTF">2016-09-23T22:23:20Z</dcterms:created>
  <dcterms:modified xsi:type="dcterms:W3CDTF">2016-09-24T14:12:12Z</dcterms:modified>
</cp:coreProperties>
</file>