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F761A5-EA21-4793-A396-0AA8EDE2EE56}"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2574629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F761A5-EA21-4793-A396-0AA8EDE2EE56}"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3822276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F761A5-EA21-4793-A396-0AA8EDE2EE56}"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34309231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F761A5-EA21-4793-A396-0AA8EDE2EE56}"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2830541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F761A5-EA21-4793-A396-0AA8EDE2EE56}" type="datetimeFigureOut">
              <a:rPr lang="en-US" smtClean="0"/>
              <a:t>9/16/2018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3414977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F761A5-EA21-4793-A396-0AA8EDE2EE56}"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2885930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F761A5-EA21-4793-A396-0AA8EDE2EE56}" type="datetimeFigureOut">
              <a:rPr lang="en-US" smtClean="0"/>
              <a:t>9/16/2018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26171377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F761A5-EA21-4793-A396-0AA8EDE2EE56}"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15482775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F761A5-EA21-4793-A396-0AA8EDE2EE56}"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400743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F761A5-EA21-4793-A396-0AA8EDE2EE56}"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3244583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F761A5-EA21-4793-A396-0AA8EDE2EE56}"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BE82A-C7D7-4A52-ADAB-33FF3CA55672}" type="slidenum">
              <a:rPr lang="en-US" smtClean="0"/>
              <a:t>‹#›</a:t>
            </a:fld>
            <a:endParaRPr lang="en-US"/>
          </a:p>
        </p:txBody>
      </p:sp>
    </p:spTree>
    <p:extLst>
      <p:ext uri="{BB962C8B-B14F-4D97-AF65-F5344CB8AC3E}">
        <p14:creationId xmlns:p14="http://schemas.microsoft.com/office/powerpoint/2010/main" val="21424634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761A5-EA21-4793-A396-0AA8EDE2EE56}" type="datetimeFigureOut">
              <a:rPr lang="en-US" smtClean="0"/>
              <a:t>9/16/2018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BE82A-C7D7-4A52-ADAB-33FF3CA55672}" type="slidenum">
              <a:rPr lang="en-US" smtClean="0"/>
              <a:t>‹#›</a:t>
            </a:fld>
            <a:endParaRPr lang="en-US"/>
          </a:p>
        </p:txBody>
      </p:sp>
    </p:spTree>
    <p:extLst>
      <p:ext uri="{BB962C8B-B14F-4D97-AF65-F5344CB8AC3E}">
        <p14:creationId xmlns:p14="http://schemas.microsoft.com/office/powerpoint/2010/main" val="2327970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101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411639"/>
            <a:ext cx="1145540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Now concerning brotherly love you have no need for anyone to write to you, for you yourselves have been taught by God to love one another, </a:t>
            </a: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for that indeed is what you are doing to all the brothers throughout Macedonia. But we urge you, brothers, to do this more and more, </a:t>
            </a:r>
            <a:r>
              <a:rPr lang="en-US" sz="3600" b="1" baseline="30000" dirty="0">
                <a:effectLst>
                  <a:outerShdw blurRad="38100" dist="38100" dir="2700000" algn="tl">
                    <a:srgbClr val="000000">
                      <a:alpha val="43137"/>
                    </a:srgbClr>
                  </a:outerShdw>
                </a:effectLst>
                <a:latin typeface="+mn-lt"/>
              </a:rPr>
              <a:t>11 </a:t>
            </a:r>
            <a:r>
              <a:rPr lang="en-US" sz="3600" b="1" dirty="0">
                <a:effectLst>
                  <a:outerShdw blurRad="38100" dist="38100" dir="2700000" algn="tl">
                    <a:srgbClr val="000000">
                      <a:alpha val="43137"/>
                    </a:srgbClr>
                  </a:outerShdw>
                </a:effectLst>
                <a:latin typeface="+mn-lt"/>
              </a:rPr>
              <a:t>and to aspire to live quietly, and to mind your own affairs, and to work with your hands, as we instructed you, </a:t>
            </a:r>
            <a:r>
              <a:rPr lang="en-US" sz="3600" b="1" baseline="30000" dirty="0">
                <a:effectLst>
                  <a:outerShdw blurRad="38100" dist="38100" dir="2700000" algn="tl">
                    <a:srgbClr val="000000">
                      <a:alpha val="43137"/>
                    </a:srgbClr>
                  </a:outerShdw>
                </a:effectLst>
                <a:latin typeface="+mn-lt"/>
              </a:rPr>
              <a:t>12 </a:t>
            </a:r>
            <a:r>
              <a:rPr lang="en-US" sz="3600" b="1" dirty="0">
                <a:effectLst>
                  <a:outerShdw blurRad="38100" dist="38100" dir="2700000" algn="tl">
                    <a:srgbClr val="000000">
                      <a:alpha val="43137"/>
                    </a:srgbClr>
                  </a:outerShdw>
                </a:effectLst>
                <a:latin typeface="+mn-lt"/>
              </a:rPr>
              <a:t>so that you may walk properly before outsiders and be dependent on no one.</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Thessalonians 4:9-12 ESV</a:t>
            </a:r>
            <a:endParaRPr lang="en-US" sz="28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2559554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411639"/>
            <a:ext cx="11455400" cy="1325563"/>
          </a:xfrm>
        </p:spPr>
        <p:txBody>
          <a:bodyPr>
            <a:noAutofit/>
          </a:bodyPr>
          <a:lstStyle/>
          <a:p>
            <a:pPr algn="ctr"/>
            <a:r>
              <a:rPr lang="en-US" sz="3600" b="1" i="1" dirty="0" smtClean="0">
                <a:effectLst>
                  <a:outerShdw blurRad="38100" dist="38100" dir="2700000" algn="tl">
                    <a:srgbClr val="000000">
                      <a:alpha val="43137"/>
                    </a:srgbClr>
                  </a:outerShdw>
                </a:effectLst>
                <a:latin typeface="+mn-lt"/>
              </a:rPr>
              <a:t>Fish </a:t>
            </a:r>
            <a:r>
              <a:rPr lang="en-US" sz="3600" b="1" i="1" dirty="0">
                <a:effectLst>
                  <a:outerShdw blurRad="38100" dist="38100" dir="2700000" algn="tl">
                    <a:srgbClr val="000000">
                      <a:alpha val="43137"/>
                    </a:srgbClr>
                  </a:outerShdw>
                </a:effectLst>
                <a:latin typeface="+mn-lt"/>
              </a:rPr>
              <a:t>do not attend classes to learn how to swim… And birds by nature put out their wings and flap them in order to fly.  It is nature that determines action… because a Christian has God’s nature (2 Peter 1:4), he loves, because God is love (1 John 4:8) </a:t>
            </a:r>
            <a:r>
              <a:rPr lang="en-US" sz="3600" b="1" i="1" dirty="0" smtClean="0">
                <a:effectLst>
                  <a:outerShdw blurRad="38100" dist="38100" dir="2700000" algn="tl">
                    <a:srgbClr val="000000">
                      <a:alpha val="43137"/>
                    </a:srgbClr>
                  </a:outerShdw>
                </a:effectLst>
                <a:latin typeface="+mn-lt"/>
              </a:rPr>
              <a:t/>
            </a:r>
            <a:br>
              <a:rPr lang="en-US" sz="3600" b="1" i="1" dirty="0" smtClean="0">
                <a:effectLst>
                  <a:outerShdw blurRad="38100" dist="38100" dir="2700000" algn="tl">
                    <a:srgbClr val="000000">
                      <a:alpha val="43137"/>
                    </a:srgbClr>
                  </a:outerShdw>
                </a:effectLst>
                <a:latin typeface="+mn-lt"/>
              </a:rPr>
            </a:br>
            <a:r>
              <a:rPr lang="en-US" sz="3600" b="1" i="1" dirty="0">
                <a:effectLst>
                  <a:outerShdw blurRad="38100" dist="38100" dir="2700000" algn="tl">
                    <a:srgbClr val="000000">
                      <a:alpha val="43137"/>
                    </a:srgbClr>
                  </a:outerShdw>
                </a:effectLst>
                <a:latin typeface="+mn-lt"/>
              </a:rPr>
              <a:t/>
            </a:r>
            <a:br>
              <a:rPr lang="en-US" sz="3600" b="1" i="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Warren </a:t>
            </a:r>
            <a:r>
              <a:rPr lang="en-US" sz="2800" b="1" dirty="0" err="1" smtClean="0">
                <a:effectLst>
                  <a:outerShdw blurRad="38100" dist="38100" dir="2700000" algn="tl">
                    <a:srgbClr val="000000">
                      <a:alpha val="43137"/>
                    </a:srgbClr>
                  </a:outerShdw>
                </a:effectLst>
                <a:latin typeface="+mn-lt"/>
              </a:rPr>
              <a:t>Wiersbe</a:t>
            </a:r>
            <a:r>
              <a:rPr lang="en-US" sz="2800" b="1" dirty="0" smtClean="0">
                <a:effectLst>
                  <a:outerShdw blurRad="38100" dist="38100" dir="2700000" algn="tl">
                    <a:srgbClr val="000000">
                      <a:alpha val="43137"/>
                    </a:srgbClr>
                  </a:outerShdw>
                </a:effectLst>
                <a:latin typeface="+mn-lt"/>
              </a:rPr>
              <a:t> - </a:t>
            </a:r>
            <a:r>
              <a:rPr lang="en-US" sz="2800" b="1" i="1" dirty="0" smtClean="0">
                <a:effectLst>
                  <a:outerShdw blurRad="38100" dist="38100" dir="2700000" algn="tl">
                    <a:srgbClr val="000000">
                      <a:alpha val="43137"/>
                    </a:srgbClr>
                  </a:outerShdw>
                </a:effectLst>
                <a:latin typeface="+mn-lt"/>
              </a:rPr>
              <a:t>Be Ready</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2047564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411639"/>
            <a:ext cx="11455400"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19 </a:t>
            </a:r>
            <a:r>
              <a:rPr lang="en-US" sz="4800" b="1" dirty="0">
                <a:effectLst>
                  <a:outerShdw blurRad="38100" dist="38100" dir="2700000" algn="tl">
                    <a:srgbClr val="000000">
                      <a:alpha val="43137"/>
                    </a:srgbClr>
                  </a:outerShdw>
                </a:effectLst>
                <a:latin typeface="+mn-lt"/>
              </a:rPr>
              <a:t>We love because he first loved us</a:t>
            </a:r>
            <a:r>
              <a:rPr lang="en-US" sz="4800" b="1" dirty="0" smtClean="0">
                <a:effectLst>
                  <a:outerShdw blurRad="38100" dist="38100" dir="2700000" algn="tl">
                    <a:srgbClr val="000000">
                      <a:alpha val="43137"/>
                    </a:srgbClr>
                  </a:outerShdw>
                </a:effectLst>
                <a:latin typeface="+mn-lt"/>
              </a:rPr>
              <a:t>.</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John 4:19 ESV</a:t>
            </a:r>
            <a:endParaRPr lang="en-US" sz="28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1475363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411639"/>
            <a:ext cx="1145540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3 </a:t>
            </a:r>
            <a:r>
              <a:rPr lang="en-US" sz="3600" b="1" dirty="0">
                <a:effectLst>
                  <a:outerShdw blurRad="38100" dist="38100" dir="2700000" algn="tl">
                    <a:srgbClr val="000000">
                      <a:alpha val="43137"/>
                    </a:srgbClr>
                  </a:outerShdw>
                </a:effectLst>
                <a:latin typeface="+mn-lt"/>
              </a:rPr>
              <a:t>Not only that, but we rejoice in our sufferings, knowing that suffering produces endurance, </a:t>
            </a: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and endurance produces character, and character produces hope, </a:t>
            </a:r>
            <a:r>
              <a:rPr lang="en-US" sz="3600" b="1" baseline="30000" dirty="0">
                <a:effectLst>
                  <a:outerShdw blurRad="38100" dist="38100" dir="2700000" algn="tl">
                    <a:srgbClr val="000000">
                      <a:alpha val="43137"/>
                    </a:srgbClr>
                  </a:outerShdw>
                </a:effectLst>
                <a:latin typeface="+mn-lt"/>
              </a:rPr>
              <a:t>5</a:t>
            </a:r>
            <a:r>
              <a:rPr lang="en-US" sz="3600" b="1" dirty="0">
                <a:effectLst>
                  <a:outerShdw blurRad="38100" dist="38100" dir="2700000" algn="tl">
                    <a:srgbClr val="000000">
                      <a:alpha val="43137"/>
                    </a:srgbClr>
                  </a:outerShdw>
                </a:effectLst>
                <a:latin typeface="+mn-lt"/>
              </a:rPr>
              <a:t> and hope does not put us to shame, because God's love has been poured into our hearts through the Holy Spirit who has been given to us</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i="1" dirty="0">
                <a:effectLst>
                  <a:outerShdw blurRad="38100" dist="38100" dir="2700000" algn="tl">
                    <a:srgbClr val="000000">
                      <a:alpha val="43137"/>
                    </a:srgbClr>
                  </a:outerShdw>
                </a:effectLst>
                <a:latin typeface="+mn-lt"/>
              </a:rPr>
              <a:t/>
            </a:r>
            <a:br>
              <a:rPr lang="en-US" sz="3600" b="1" i="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5:3-5 ESV</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1153025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003756"/>
            <a:ext cx="114554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gentleness, self-control; against such things there is no law</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3200" b="1" i="1" dirty="0">
                <a:effectLst>
                  <a:outerShdw blurRad="38100" dist="38100" dir="2700000" algn="tl">
                    <a:srgbClr val="000000">
                      <a:alpha val="43137"/>
                    </a:srgbClr>
                  </a:outerShdw>
                </a:effectLst>
                <a:latin typeface="+mn-lt"/>
              </a:rPr>
              <a:t/>
            </a:r>
            <a:br>
              <a:rPr lang="en-US" sz="3200" b="1" i="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5:22-23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12072736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003756"/>
            <a:ext cx="114554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gentleness, self-control; against such things there is no law</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3200" b="1" i="1" dirty="0">
                <a:effectLst>
                  <a:outerShdw blurRad="38100" dist="38100" dir="2700000" algn="tl">
                    <a:srgbClr val="000000">
                      <a:alpha val="43137"/>
                    </a:srgbClr>
                  </a:outerShdw>
                </a:effectLst>
                <a:latin typeface="+mn-lt"/>
              </a:rPr>
              <a:t/>
            </a:r>
            <a:br>
              <a:rPr lang="en-US" sz="3200" b="1" i="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Galatians 5:22-23 ESV</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
        <p:nvSpPr>
          <p:cNvPr id="4" name="Title 1"/>
          <p:cNvSpPr txBox="1">
            <a:spLocks/>
          </p:cNvSpPr>
          <p:nvPr/>
        </p:nvSpPr>
        <p:spPr>
          <a:xfrm>
            <a:off x="406400" y="3870327"/>
            <a:ext cx="114554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baseline="30000" dirty="0">
                <a:effectLst>
                  <a:outerShdw blurRad="38100" dist="38100" dir="2700000" algn="tl">
                    <a:srgbClr val="000000">
                      <a:alpha val="43137"/>
                    </a:srgbClr>
                  </a:outerShdw>
                </a:effectLst>
                <a:latin typeface="+mn-lt"/>
              </a:rPr>
              <a:t>4 </a:t>
            </a:r>
            <a:r>
              <a:rPr lang="en-US" sz="3200" b="1" dirty="0">
                <a:effectLst>
                  <a:outerShdw blurRad="38100" dist="38100" dir="2700000" algn="tl">
                    <a:srgbClr val="000000">
                      <a:alpha val="43137"/>
                    </a:srgbClr>
                  </a:outerShdw>
                </a:effectLst>
                <a:latin typeface="+mn-lt"/>
              </a:rPr>
              <a:t>Love is patient and kind; love does not envy or boast; it is not arrogant</a:t>
            </a:r>
            <a:r>
              <a:rPr lang="en-US" sz="3200" b="1" dirty="0" smtClean="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or rude. It does not insist on its own way; it is not irritable or resentful;</a:t>
            </a:r>
            <a:r>
              <a:rPr lang="en-US" sz="3200" b="1" baseline="30000" dirty="0">
                <a:effectLst>
                  <a:outerShdw blurRad="38100" dist="38100" dir="2700000" algn="tl">
                    <a:srgbClr val="000000">
                      <a:alpha val="43137"/>
                    </a:srgbClr>
                  </a:outerShdw>
                </a:effectLst>
                <a:latin typeface="+mn-lt"/>
              </a:rPr>
              <a:t>  6 </a:t>
            </a:r>
            <a:r>
              <a:rPr lang="en-US" sz="3200" b="1" dirty="0">
                <a:effectLst>
                  <a:outerShdw blurRad="38100" dist="38100" dir="2700000" algn="tl">
                    <a:srgbClr val="000000">
                      <a:alpha val="43137"/>
                    </a:srgbClr>
                  </a:outerShdw>
                </a:effectLst>
                <a:latin typeface="+mn-lt"/>
              </a:rPr>
              <a:t>it does not rejoice at wrongdoing, but rejoices with the truth.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Love bears all things, believes all things, hopes all things, endures all things.</a:t>
            </a:r>
            <a:r>
              <a:rPr lang="en-US" sz="3200" b="1" dirty="0" smtClean="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8 </a:t>
            </a:r>
            <a:r>
              <a:rPr lang="en-US" sz="3200" b="1" dirty="0">
                <a:effectLst>
                  <a:outerShdw blurRad="38100" dist="38100" dir="2700000" algn="tl">
                    <a:srgbClr val="000000">
                      <a:alpha val="43137"/>
                    </a:srgbClr>
                  </a:outerShdw>
                </a:effectLst>
                <a:latin typeface="+mn-lt"/>
              </a:rPr>
              <a:t>Love never ends.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1400" b="1" dirty="0" smtClean="0">
                <a:effectLst>
                  <a:outerShdw blurRad="38100" dist="38100" dir="2700000" algn="tl">
                    <a:srgbClr val="000000">
                      <a:alpha val="43137"/>
                    </a:srgbClr>
                  </a:outerShdw>
                </a:effectLst>
                <a:latin typeface="+mn-lt"/>
              </a:rPr>
              <a:t> </a:t>
            </a:r>
            <a:r>
              <a:rPr lang="en-US" sz="3200" b="1" i="1" dirty="0" smtClean="0">
                <a:effectLst>
                  <a:outerShdw blurRad="38100" dist="38100" dir="2700000" algn="tl">
                    <a:srgbClr val="000000">
                      <a:alpha val="43137"/>
                    </a:srgbClr>
                  </a:outerShdw>
                </a:effectLst>
                <a:latin typeface="+mn-lt"/>
              </a:rPr>
              <a:t/>
            </a:r>
            <a:br>
              <a:rPr lang="en-US" sz="3200" b="1" i="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Corinthians 13:4-8a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27712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411639"/>
            <a:ext cx="1145540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Now concerning brotherly love you have no need for anyone to write to you, for you yourselves have been taught by God to love one another, </a:t>
            </a: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for that indeed is what you are doing to all the brothers throughout Macedonia. </a:t>
            </a:r>
            <a:r>
              <a:rPr lang="en-US" sz="3600" b="1" dirty="0">
                <a:solidFill>
                  <a:srgbClr val="FF0000"/>
                </a:solidFill>
                <a:effectLst>
                  <a:outerShdw blurRad="38100" dist="38100" dir="2700000" algn="tl">
                    <a:srgbClr val="000000">
                      <a:alpha val="43137"/>
                    </a:srgbClr>
                  </a:outerShdw>
                </a:effectLst>
                <a:latin typeface="+mn-lt"/>
              </a:rPr>
              <a:t>But we urge you, brothers, to do this more and more, </a:t>
            </a:r>
            <a:r>
              <a:rPr lang="en-US" sz="3600" b="1" baseline="30000" dirty="0">
                <a:solidFill>
                  <a:srgbClr val="FF0000"/>
                </a:solidFill>
                <a:effectLst>
                  <a:outerShdw blurRad="38100" dist="38100" dir="2700000" algn="tl">
                    <a:srgbClr val="000000">
                      <a:alpha val="43137"/>
                    </a:srgbClr>
                  </a:outerShdw>
                </a:effectLst>
                <a:latin typeface="+mn-lt"/>
              </a:rPr>
              <a:t>11 </a:t>
            </a:r>
            <a:r>
              <a:rPr lang="en-US" sz="3600" b="1" dirty="0">
                <a:solidFill>
                  <a:srgbClr val="FF0000"/>
                </a:solidFill>
                <a:effectLst>
                  <a:outerShdw blurRad="38100" dist="38100" dir="2700000" algn="tl">
                    <a:srgbClr val="000000">
                      <a:alpha val="43137"/>
                    </a:srgbClr>
                  </a:outerShdw>
                </a:effectLst>
                <a:latin typeface="+mn-lt"/>
              </a:rPr>
              <a:t>and to aspire to live quietly, and to mind your own affairs, and to work with your hands, as we instructed you, </a:t>
            </a:r>
            <a:r>
              <a:rPr lang="en-US" sz="3600" b="1" baseline="30000" dirty="0">
                <a:solidFill>
                  <a:srgbClr val="FF0000"/>
                </a:solidFill>
                <a:effectLst>
                  <a:outerShdw blurRad="38100" dist="38100" dir="2700000" algn="tl">
                    <a:srgbClr val="000000">
                      <a:alpha val="43137"/>
                    </a:srgbClr>
                  </a:outerShdw>
                </a:effectLst>
                <a:latin typeface="+mn-lt"/>
              </a:rPr>
              <a:t>12 </a:t>
            </a:r>
            <a:r>
              <a:rPr lang="en-US" sz="3600" b="1" dirty="0">
                <a:solidFill>
                  <a:srgbClr val="FF0000"/>
                </a:solidFill>
                <a:effectLst>
                  <a:outerShdw blurRad="38100" dist="38100" dir="2700000" algn="tl">
                    <a:srgbClr val="000000">
                      <a:alpha val="43137"/>
                    </a:srgbClr>
                  </a:outerShdw>
                </a:effectLst>
                <a:latin typeface="+mn-lt"/>
              </a:rPr>
              <a:t>so that you may walk properly before outsiders and be dependent on no one.</a:t>
            </a:r>
            <a:br>
              <a:rPr lang="en-US" sz="3600" b="1" dirty="0">
                <a:solidFill>
                  <a:srgbClr val="FF0000"/>
                </a:solidFill>
                <a:effectLst>
                  <a:outerShdw blurRad="38100" dist="38100" dir="2700000" algn="tl">
                    <a:srgbClr val="000000">
                      <a:alpha val="43137"/>
                    </a:srgbClr>
                  </a:outerShdw>
                </a:effectLst>
                <a:latin typeface="+mn-lt"/>
              </a:rPr>
            </a:br>
            <a:r>
              <a:rPr lang="en-US" sz="3600" b="1" dirty="0" smtClean="0">
                <a:solidFill>
                  <a:srgbClr val="FF0000"/>
                </a:solidFill>
                <a:effectLst>
                  <a:outerShdw blurRad="38100" dist="38100" dir="2700000" algn="tl">
                    <a:srgbClr val="000000">
                      <a:alpha val="43137"/>
                    </a:srgbClr>
                  </a:outerShdw>
                </a:effectLst>
                <a:latin typeface="+mn-lt"/>
              </a:rPr>
              <a:t/>
            </a:r>
            <a:br>
              <a:rPr lang="en-US" sz="3600" b="1" dirty="0" smtClean="0">
                <a:solidFill>
                  <a:srgbClr val="FF0000"/>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Thessalonians 4:9-12 ESV</a:t>
            </a:r>
            <a:endParaRPr lang="en-US" sz="2800" b="1"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307" y="5788819"/>
            <a:ext cx="3310415" cy="1347333"/>
          </a:xfrm>
          <a:prstGeom prst="rect">
            <a:avLst/>
          </a:prstGeom>
        </p:spPr>
      </p:pic>
    </p:spTree>
    <p:extLst>
      <p:ext uri="{BB962C8B-B14F-4D97-AF65-F5344CB8AC3E}">
        <p14:creationId xmlns:p14="http://schemas.microsoft.com/office/powerpoint/2010/main" val="3867589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6"/>
          <p:cNvSpPr/>
          <p:nvPr/>
        </p:nvSpPr>
        <p:spPr>
          <a:xfrm>
            <a:off x="2336801" y="979715"/>
            <a:ext cx="2540000" cy="2242456"/>
          </a:xfrm>
          <a:prstGeom prst="downArrow">
            <a:avLst>
              <a:gd name="adj1" fmla="val 69549"/>
              <a:gd name="adj2" fmla="val 5000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Curved Down Arrow 8"/>
          <p:cNvSpPr/>
          <p:nvPr/>
        </p:nvSpPr>
        <p:spPr>
          <a:xfrm>
            <a:off x="5067022" y="2264229"/>
            <a:ext cx="2220685" cy="1451429"/>
          </a:xfrm>
          <a:prstGeom prst="curved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600" dirty="0" smtClean="0">
                <a:solidFill>
                  <a:schemeClr val="tx1"/>
                </a:solidFill>
                <a:latin typeface="AR JULIAN" panose="02000000000000000000" pitchFamily="2" charset="0"/>
              </a:rPr>
              <a:t>Brotherly Love</a:t>
            </a:r>
            <a:endParaRPr lang="en-US" sz="1600" dirty="0">
              <a:solidFill>
                <a:schemeClr val="tx1"/>
              </a:solidFill>
              <a:latin typeface="AR JULIAN" panose="02000000000000000000" pitchFamily="2" charset="0"/>
            </a:endParaRPr>
          </a:p>
        </p:txBody>
      </p:sp>
      <p:sp>
        <p:nvSpPr>
          <p:cNvPr id="8" name="Heart 7"/>
          <p:cNvSpPr/>
          <p:nvPr/>
        </p:nvSpPr>
        <p:spPr>
          <a:xfrm>
            <a:off x="1724341" y="2510971"/>
            <a:ext cx="3753480" cy="3120572"/>
          </a:xfrm>
          <a:prstGeom prst="hear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059271" y="-130629"/>
            <a:ext cx="4761240"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7200" b="1" cap="none" spc="0" dirty="0" smtClean="0">
                <a:ln/>
                <a:solidFill>
                  <a:srgbClr val="FF0000"/>
                </a:solidFill>
                <a:effectLst/>
                <a:latin typeface="AR JULIAN" panose="02000000000000000000" pitchFamily="2" charset="0"/>
              </a:rPr>
              <a:t>God’s Love</a:t>
            </a:r>
            <a:endParaRPr lang="en-US" sz="7200" b="1" cap="none" spc="0" dirty="0">
              <a:ln/>
              <a:solidFill>
                <a:srgbClr val="FF0000"/>
              </a:solidFill>
              <a:effectLst/>
              <a:latin typeface="AR JULIAN" panose="02000000000000000000" pitchFamily="2" charset="0"/>
            </a:endParaRPr>
          </a:p>
        </p:txBody>
      </p:sp>
      <p:sp>
        <p:nvSpPr>
          <p:cNvPr id="5" name="Rectangle 4"/>
          <p:cNvSpPr/>
          <p:nvPr/>
        </p:nvSpPr>
        <p:spPr>
          <a:xfrm>
            <a:off x="1294914" y="776516"/>
            <a:ext cx="4583306"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smtClean="0">
                <a:ln/>
                <a:solidFill>
                  <a:srgbClr val="7030A0"/>
                </a:solidFill>
                <a:effectLst/>
                <a:latin typeface="AR JULIAN" panose="02000000000000000000" pitchFamily="2" charset="0"/>
              </a:rPr>
              <a:t>Holy Spirit</a:t>
            </a:r>
            <a:endParaRPr lang="en-US" sz="6600" b="1" cap="none" spc="0" dirty="0">
              <a:ln/>
              <a:solidFill>
                <a:srgbClr val="7030A0"/>
              </a:solidFill>
              <a:effectLst/>
              <a:latin typeface="AR JULIAN" panose="02000000000000000000" pitchFamily="2" charset="0"/>
            </a:endParaRPr>
          </a:p>
        </p:txBody>
      </p:sp>
      <p:sp>
        <p:nvSpPr>
          <p:cNvPr id="18" name="Bent-Up Arrow 17"/>
          <p:cNvSpPr/>
          <p:nvPr/>
        </p:nvSpPr>
        <p:spPr>
          <a:xfrm rot="16200000">
            <a:off x="5740952" y="235855"/>
            <a:ext cx="4615545" cy="4463144"/>
          </a:xfrm>
          <a:prstGeom prst="bentUpArrow">
            <a:avLst>
              <a:gd name="adj1" fmla="val 11807"/>
              <a:gd name="adj2" fmla="val 12609"/>
              <a:gd name="adj3" fmla="val 29228"/>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1" name="Curved Down Arrow 10"/>
          <p:cNvSpPr/>
          <p:nvPr/>
        </p:nvSpPr>
        <p:spPr>
          <a:xfrm>
            <a:off x="7731714" y="2975429"/>
            <a:ext cx="2220685" cy="1451429"/>
          </a:xfrm>
          <a:prstGeom prst="curved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solidFill>
                <a:schemeClr val="tx1"/>
              </a:solidFill>
            </a:endParaRPr>
          </a:p>
        </p:txBody>
      </p:sp>
      <p:sp>
        <p:nvSpPr>
          <p:cNvPr id="10" name="Rounded Rectangle 9"/>
          <p:cNvSpPr/>
          <p:nvPr/>
        </p:nvSpPr>
        <p:spPr>
          <a:xfrm>
            <a:off x="6148336" y="3788228"/>
            <a:ext cx="2052234" cy="870857"/>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b="1" dirty="0" smtClean="0">
                <a:latin typeface="AR JULIAN" panose="02000000000000000000" pitchFamily="2" charset="0"/>
              </a:rPr>
              <a:t>Daily Life</a:t>
            </a:r>
            <a:endParaRPr lang="en-US" sz="2800" b="1" dirty="0">
              <a:latin typeface="AR JULIAN" panose="02000000000000000000" pitchFamily="2" charset="0"/>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7493" y="4426858"/>
            <a:ext cx="2174287" cy="2174287"/>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60650">
            <a:off x="8677859" y="4355364"/>
            <a:ext cx="1821539" cy="1435980"/>
          </a:xfrm>
          <a:prstGeom prst="rect">
            <a:avLst/>
          </a:prstGeom>
        </p:spPr>
      </p:pic>
      <p:sp>
        <p:nvSpPr>
          <p:cNvPr id="19" name="Right Arrow 18"/>
          <p:cNvSpPr/>
          <p:nvPr/>
        </p:nvSpPr>
        <p:spPr>
          <a:xfrm rot="1222690">
            <a:off x="6999492" y="4530527"/>
            <a:ext cx="1611510" cy="75474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 JULIAN" panose="02000000000000000000" pitchFamily="2" charset="0"/>
              </a:rPr>
              <a:t>Testimony!!!</a:t>
            </a:r>
            <a:endParaRPr lang="en-US" dirty="0">
              <a:latin typeface="AR JULIAN" panose="02000000000000000000" pitchFamily="2" charset="0"/>
            </a:endParaRPr>
          </a:p>
        </p:txBody>
      </p:sp>
    </p:spTree>
    <p:extLst>
      <p:ext uri="{BB962C8B-B14F-4D97-AF65-F5344CB8AC3E}">
        <p14:creationId xmlns:p14="http://schemas.microsoft.com/office/powerpoint/2010/main" val="2068107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74</Words>
  <Application>Microsoft Office PowerPoint</Application>
  <PresentationFormat>Widescreen</PresentationFormat>
  <Paragraphs>13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 JULIAN</vt:lpstr>
      <vt:lpstr>Arial</vt:lpstr>
      <vt:lpstr>Calibri</vt:lpstr>
      <vt:lpstr>Calibri Light</vt:lpstr>
      <vt:lpstr>Office Theme</vt:lpstr>
      <vt:lpstr>PowerPoint Presentation</vt:lpstr>
      <vt:lpstr>9 Now concerning brotherly love you have no need for anyone to write to you, for you yourselves have been taught by God to love one another, 10 for that indeed is what you are doing to all the brothers throughout Macedonia. But we urge you, brothers, to do this more and more, 11 and to aspire to live quietly, and to mind your own affairs, and to work with your hands, as we instructed you, 12 so that you may walk properly before outsiders and be dependent on no one.  1 Thessalonians 4:9-12 ESV</vt:lpstr>
      <vt:lpstr>Fish do not attend classes to learn how to swim… And birds by nature put out their wings and flap them in order to fly.  It is nature that determines action… because a Christian has God’s nature (2 Peter 1:4), he loves, because God is love (1 John 4:8)   Warren Wiersbe - Be Ready</vt:lpstr>
      <vt:lpstr>19 We love because he first loved us.  1 John 4:19 ESV</vt:lpstr>
      <vt:lpstr>3 Not only that, but we rejoice in our sufferings, knowing that suffering produces endurance, 4 and endurance produces character, and character produces hope, 5 and hope does not put us to shame, because God's love has been poured into our hearts through the Holy Spirit who has been given to us.  Romans 5:3-5 ESV</vt:lpstr>
      <vt:lpstr>22 But the fruit of the Spirit is love, joy, peace, patience, kindness, goodness, faithfulness, 23 gentleness, self-control; against such things there is no law.   Galatians 5:22-23 ESV</vt:lpstr>
      <vt:lpstr>22 But the fruit of the Spirit is love, joy, peace, patience, kindness, goodness, faithfulness, 23 gentleness, self-control; against such things there is no law.   Galatians 5:22-23 ESV</vt:lpstr>
      <vt:lpstr>9 Now concerning brotherly love you have no need for anyone to write to you, for you yourselves have been taught by God to love one another, 10 for that indeed is what you are doing to all the brothers throughout Macedonia. But we urge you, brothers, to do this more and more, 11 and to aspire to live quietly, and to mind your own affairs, and to work with your hands, as we instructed you, 12 so that you may walk properly before outsiders and be dependent on no one.  1 Thessalonians 4:9-12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2018-09-16T10:01:32Z</dcterms:created>
  <dcterms:modified xsi:type="dcterms:W3CDTF">2018-09-16T10:47:46Z</dcterms:modified>
</cp:coreProperties>
</file>