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8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605241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316111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24A118-0B1D-48BF-AB47-6C36676D288E}" type="datetimeFigureOut">
              <a:rPr lang="en-US" smtClean="0"/>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96927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24A118-0B1D-48BF-AB47-6C36676D288E}" type="datetimeFigureOut">
              <a:rPr lang="en-US" smtClean="0"/>
              <a:t>9/2/2018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958061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24A118-0B1D-48BF-AB47-6C36676D288E}" type="datetimeFigureOut">
              <a:rPr lang="en-US" smtClean="0"/>
              <a:t>9/2/2018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9645323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24A118-0B1D-48BF-AB47-6C36676D288E}" type="datetimeFigureOut">
              <a:rPr lang="en-US" smtClean="0"/>
              <a:t>9/2/2018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511339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4A118-0B1D-48BF-AB47-6C36676D288E}" type="datetimeFigureOut">
              <a:rPr lang="en-US" smtClean="0"/>
              <a:t>9/2/2018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2889641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4A118-0B1D-48BF-AB47-6C36676D288E}" type="datetimeFigureOut">
              <a:rPr lang="en-US" smtClean="0"/>
              <a:t>9/2/2018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2131510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4A118-0B1D-48BF-AB47-6C36676D288E}" type="datetimeFigureOut">
              <a:rPr lang="en-US" smtClean="0"/>
              <a:t>9/2/2018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994253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7140433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846651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24A118-0B1D-48BF-AB47-6C36676D288E}" type="datetimeFigureOut">
              <a:rPr lang="en-US" smtClean="0"/>
              <a:t>9/2/2018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57BD50-AD93-4EDF-87A9-0B78953BFC4E}" type="slidenum">
              <a:rPr lang="en-US" smtClean="0"/>
              <a:t>‹#›</a:t>
            </a:fld>
            <a:endParaRPr lang="en-US"/>
          </a:p>
        </p:txBody>
      </p:sp>
    </p:spTree>
    <p:extLst>
      <p:ext uri="{BB962C8B-B14F-4D97-AF65-F5344CB8AC3E}">
        <p14:creationId xmlns:p14="http://schemas.microsoft.com/office/powerpoint/2010/main" val="3848622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45373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774494"/>
            <a:ext cx="11974286"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17 </a:t>
            </a:r>
            <a:r>
              <a:rPr lang="en-US" sz="3000" b="1" dirty="0">
                <a:effectLst>
                  <a:outerShdw blurRad="38100" dist="38100" dir="2700000" algn="tl">
                    <a:srgbClr val="000000">
                      <a:alpha val="43137"/>
                    </a:srgbClr>
                  </a:outerShdw>
                </a:effectLst>
                <a:latin typeface="+mn-lt"/>
              </a:rPr>
              <a:t>But since we were torn away from you, brothers, for a short time, in person not in heart, we endeavored the more eagerly and with great desire to see you face to face, </a:t>
            </a:r>
            <a:r>
              <a:rPr lang="en-US" sz="3000" b="1" baseline="30000" dirty="0">
                <a:effectLst>
                  <a:outerShdw blurRad="38100" dist="38100" dir="2700000" algn="tl">
                    <a:srgbClr val="000000">
                      <a:alpha val="43137"/>
                    </a:srgbClr>
                  </a:outerShdw>
                </a:effectLst>
                <a:latin typeface="+mn-lt"/>
              </a:rPr>
              <a:t>18 </a:t>
            </a:r>
            <a:r>
              <a:rPr lang="en-US" sz="3000" b="1" dirty="0">
                <a:effectLst>
                  <a:outerShdw blurRad="38100" dist="38100" dir="2700000" algn="tl">
                    <a:srgbClr val="000000">
                      <a:alpha val="43137"/>
                    </a:srgbClr>
                  </a:outerShdw>
                </a:effectLst>
                <a:latin typeface="+mn-lt"/>
              </a:rPr>
              <a:t>because we wanted to come to you—I, Paul, again and again—but Satan hindered us.  </a:t>
            </a:r>
            <a:r>
              <a:rPr lang="en-US" sz="3000" b="1" baseline="30000" dirty="0">
                <a:effectLst>
                  <a:outerShdw blurRad="38100" dist="38100" dir="2700000" algn="tl">
                    <a:srgbClr val="000000">
                      <a:alpha val="43137"/>
                    </a:srgbClr>
                  </a:outerShdw>
                </a:effectLst>
                <a:latin typeface="+mn-lt"/>
              </a:rPr>
              <a:t>19 </a:t>
            </a:r>
            <a:r>
              <a:rPr lang="en-US" sz="3000" b="1" dirty="0">
                <a:effectLst>
                  <a:outerShdw blurRad="38100" dist="38100" dir="2700000" algn="tl">
                    <a:srgbClr val="000000">
                      <a:alpha val="43137"/>
                    </a:srgbClr>
                  </a:outerShdw>
                </a:effectLst>
                <a:latin typeface="+mn-lt"/>
              </a:rPr>
              <a:t>For what is our hope or joy or crown of boasting before our Lord Jesus at his coming? Is it not you?  </a:t>
            </a:r>
            <a:r>
              <a:rPr lang="en-US" sz="3000" b="1" baseline="30000" dirty="0">
                <a:effectLst>
                  <a:outerShdw blurRad="38100" dist="38100" dir="2700000" algn="tl">
                    <a:srgbClr val="000000">
                      <a:alpha val="43137"/>
                    </a:srgbClr>
                  </a:outerShdw>
                </a:effectLst>
                <a:latin typeface="+mn-lt"/>
              </a:rPr>
              <a:t>20 </a:t>
            </a:r>
            <a:r>
              <a:rPr lang="en-US" sz="3000" b="1" dirty="0">
                <a:effectLst>
                  <a:outerShdw blurRad="38100" dist="38100" dir="2700000" algn="tl">
                    <a:srgbClr val="000000">
                      <a:alpha val="43137"/>
                    </a:srgbClr>
                  </a:outerShdw>
                </a:effectLst>
                <a:latin typeface="+mn-lt"/>
              </a:rPr>
              <a:t>For you are our glory and joy.  </a:t>
            </a:r>
            <a:r>
              <a:rPr lang="en-US" sz="3000" b="1" baseline="30000" dirty="0">
                <a:effectLst>
                  <a:outerShdw blurRad="38100" dist="38100" dir="2700000" algn="tl">
                    <a:srgbClr val="000000">
                      <a:alpha val="43137"/>
                    </a:srgbClr>
                  </a:outerShdw>
                </a:effectLst>
                <a:latin typeface="+mn-lt"/>
              </a:rPr>
              <a:t>1 </a:t>
            </a:r>
            <a:r>
              <a:rPr lang="en-US" sz="3000" b="1" dirty="0">
                <a:effectLst>
                  <a:outerShdw blurRad="38100" dist="38100" dir="2700000" algn="tl">
                    <a:srgbClr val="000000">
                      <a:alpha val="43137"/>
                    </a:srgbClr>
                  </a:outerShdw>
                </a:effectLst>
                <a:latin typeface="+mn-lt"/>
              </a:rPr>
              <a:t>Therefore when we could bear it no longer, we were willing to be left behind at Athens alone, </a:t>
            </a:r>
            <a:r>
              <a:rPr lang="en-US" sz="3000" b="1" baseline="30000" dirty="0">
                <a:effectLst>
                  <a:outerShdw blurRad="38100" dist="38100" dir="2700000" algn="tl">
                    <a:srgbClr val="000000">
                      <a:alpha val="43137"/>
                    </a:srgbClr>
                  </a:outerShdw>
                </a:effectLst>
                <a:latin typeface="+mn-lt"/>
              </a:rPr>
              <a:t>2 </a:t>
            </a:r>
            <a:r>
              <a:rPr lang="en-US" sz="3000" b="1" dirty="0">
                <a:effectLst>
                  <a:outerShdw blurRad="38100" dist="38100" dir="2700000" algn="tl">
                    <a:srgbClr val="000000">
                      <a:alpha val="43137"/>
                    </a:srgbClr>
                  </a:outerShdw>
                </a:effectLst>
                <a:latin typeface="+mn-lt"/>
              </a:rPr>
              <a:t>and we sent Timothy, our brother and God's coworker in the gospel of Christ, to establish and exhort you in your faith, </a:t>
            </a:r>
            <a:r>
              <a:rPr lang="en-US" sz="3000" b="1" baseline="30000" dirty="0">
                <a:effectLst>
                  <a:outerShdw blurRad="38100" dist="38100" dir="2700000" algn="tl">
                    <a:srgbClr val="000000">
                      <a:alpha val="43137"/>
                    </a:srgbClr>
                  </a:outerShdw>
                </a:effectLst>
                <a:latin typeface="+mn-lt"/>
              </a:rPr>
              <a:t>3 </a:t>
            </a:r>
            <a:r>
              <a:rPr lang="en-US" sz="3000" b="1" dirty="0">
                <a:effectLst>
                  <a:outerShdw blurRad="38100" dist="38100" dir="2700000" algn="tl">
                    <a:srgbClr val="000000">
                      <a:alpha val="43137"/>
                    </a:srgbClr>
                  </a:outerShdw>
                </a:effectLst>
                <a:latin typeface="+mn-lt"/>
              </a:rPr>
              <a:t>that no one be moved by these afflictions. For you yourselves know that we are destined for this.  </a:t>
            </a:r>
            <a:r>
              <a:rPr lang="en-US" sz="3000" b="1" baseline="30000" dirty="0">
                <a:effectLst>
                  <a:outerShdw blurRad="38100" dist="38100" dir="2700000" algn="tl">
                    <a:srgbClr val="000000">
                      <a:alpha val="43137"/>
                    </a:srgbClr>
                  </a:outerShdw>
                </a:effectLst>
                <a:latin typeface="+mn-lt"/>
              </a:rPr>
              <a:t>4 </a:t>
            </a:r>
            <a:r>
              <a:rPr lang="en-US" sz="3000" b="1" dirty="0">
                <a:effectLst>
                  <a:outerShdw blurRad="38100" dist="38100" dir="2700000" algn="tl">
                    <a:srgbClr val="000000">
                      <a:alpha val="43137"/>
                    </a:srgbClr>
                  </a:outerShdw>
                </a:effectLst>
                <a:latin typeface="+mn-lt"/>
              </a:rPr>
              <a:t>For when we were with you, we kept telling you beforehand that we were to suffer affliction, just as it has come to pass, and just as you know.  </a:t>
            </a:r>
            <a:r>
              <a:rPr lang="en-US" sz="3000" b="1" baseline="30000" dirty="0">
                <a:effectLst>
                  <a:outerShdw blurRad="38100" dist="38100" dir="2700000" algn="tl">
                    <a:srgbClr val="000000">
                      <a:alpha val="43137"/>
                    </a:srgbClr>
                  </a:outerShdw>
                </a:effectLst>
                <a:latin typeface="+mn-lt"/>
              </a:rPr>
              <a:t>5 </a:t>
            </a:r>
            <a:r>
              <a:rPr lang="en-US" sz="3000" b="1" dirty="0">
                <a:effectLst>
                  <a:outerShdw blurRad="38100" dist="38100" dir="2700000" algn="tl">
                    <a:srgbClr val="000000">
                      <a:alpha val="43137"/>
                    </a:srgbClr>
                  </a:outerShdw>
                </a:effectLst>
                <a:latin typeface="+mn-lt"/>
              </a:rPr>
              <a:t>For this reason, when I could bear it no longer, I sent to learn about your faith, for fear that somehow the tempter had tempted you and our labor would be in vain.  </a:t>
            </a:r>
            <a:endParaRPr lang="en-US" sz="3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89424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39" y="2745468"/>
            <a:ext cx="11567887"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6 </a:t>
            </a:r>
            <a:r>
              <a:rPr lang="en-US" sz="3000" b="1" dirty="0">
                <a:effectLst>
                  <a:outerShdw blurRad="38100" dist="38100" dir="2700000" algn="tl">
                    <a:srgbClr val="000000">
                      <a:alpha val="43137"/>
                    </a:srgbClr>
                  </a:outerShdw>
                </a:effectLst>
                <a:latin typeface="+mn-lt"/>
              </a:rPr>
              <a:t>But now that Timothy has come to us from you, and has brought us the good news of your faith and love and reported that you always remember us kindly and long to see us, as we long to see you— </a:t>
            </a:r>
            <a:r>
              <a:rPr lang="en-US" sz="3000" b="1" baseline="30000" dirty="0">
                <a:effectLst>
                  <a:outerShdw blurRad="38100" dist="38100" dir="2700000" algn="tl">
                    <a:srgbClr val="000000">
                      <a:alpha val="43137"/>
                    </a:srgbClr>
                  </a:outerShdw>
                </a:effectLst>
                <a:latin typeface="+mn-lt"/>
              </a:rPr>
              <a:t>7 </a:t>
            </a:r>
            <a:r>
              <a:rPr lang="en-US" sz="3000" b="1" dirty="0">
                <a:effectLst>
                  <a:outerShdw blurRad="38100" dist="38100" dir="2700000" algn="tl">
                    <a:srgbClr val="000000">
                      <a:alpha val="43137"/>
                    </a:srgbClr>
                  </a:outerShdw>
                </a:effectLst>
                <a:latin typeface="+mn-lt"/>
              </a:rPr>
              <a:t>for this reason, brothers, in all our distress and affliction we have been comforted about you through your faith.  </a:t>
            </a:r>
            <a:r>
              <a:rPr lang="en-US" sz="3000" b="1" baseline="30000" dirty="0">
                <a:effectLst>
                  <a:outerShdw blurRad="38100" dist="38100" dir="2700000" algn="tl">
                    <a:srgbClr val="000000">
                      <a:alpha val="43137"/>
                    </a:srgbClr>
                  </a:outerShdw>
                </a:effectLst>
                <a:latin typeface="+mn-lt"/>
              </a:rPr>
              <a:t>8 </a:t>
            </a:r>
            <a:r>
              <a:rPr lang="en-US" sz="3000" b="1" dirty="0">
                <a:effectLst>
                  <a:outerShdw blurRad="38100" dist="38100" dir="2700000" algn="tl">
                    <a:srgbClr val="000000">
                      <a:alpha val="43137"/>
                    </a:srgbClr>
                  </a:outerShdw>
                </a:effectLst>
                <a:latin typeface="+mn-lt"/>
              </a:rPr>
              <a:t>For now we live, if you are standing fast in the Lord.  </a:t>
            </a:r>
            <a:r>
              <a:rPr lang="en-US" sz="3000" b="1" baseline="30000" dirty="0">
                <a:effectLst>
                  <a:outerShdw blurRad="38100" dist="38100" dir="2700000" algn="tl">
                    <a:srgbClr val="000000">
                      <a:alpha val="43137"/>
                    </a:srgbClr>
                  </a:outerShdw>
                </a:effectLst>
                <a:latin typeface="+mn-lt"/>
              </a:rPr>
              <a:t>9 </a:t>
            </a:r>
            <a:r>
              <a:rPr lang="en-US" sz="3000" b="1" dirty="0">
                <a:effectLst>
                  <a:outerShdw blurRad="38100" dist="38100" dir="2700000" algn="tl">
                    <a:srgbClr val="000000">
                      <a:alpha val="43137"/>
                    </a:srgbClr>
                  </a:outerShdw>
                </a:effectLst>
                <a:latin typeface="+mn-lt"/>
              </a:rPr>
              <a:t>For what thanksgiving can we return to God for you, for all the joy that we feel for your sake before our God, </a:t>
            </a:r>
            <a:r>
              <a:rPr lang="en-US" sz="3000" b="1" baseline="30000" dirty="0">
                <a:effectLst>
                  <a:outerShdw blurRad="38100" dist="38100" dir="2700000" algn="tl">
                    <a:srgbClr val="000000">
                      <a:alpha val="43137"/>
                    </a:srgbClr>
                  </a:outerShdw>
                </a:effectLst>
                <a:latin typeface="+mn-lt"/>
              </a:rPr>
              <a:t>10 </a:t>
            </a:r>
            <a:r>
              <a:rPr lang="en-US" sz="3000" b="1" dirty="0">
                <a:effectLst>
                  <a:outerShdw blurRad="38100" dist="38100" dir="2700000" algn="tl">
                    <a:srgbClr val="000000">
                      <a:alpha val="43137"/>
                    </a:srgbClr>
                  </a:outerShdw>
                </a:effectLst>
                <a:latin typeface="+mn-lt"/>
              </a:rPr>
              <a:t>as we pray most earnestly night and day that we may see you face to face and supply what is lacking in your faith?  </a:t>
            </a:r>
            <a:r>
              <a:rPr lang="en-US" sz="3000" b="1" baseline="30000" dirty="0">
                <a:effectLst>
                  <a:outerShdw blurRad="38100" dist="38100" dir="2700000" algn="tl">
                    <a:srgbClr val="000000">
                      <a:alpha val="43137"/>
                    </a:srgbClr>
                  </a:outerShdw>
                </a:effectLst>
                <a:latin typeface="+mn-lt"/>
              </a:rPr>
              <a:t>11 </a:t>
            </a:r>
            <a:r>
              <a:rPr lang="en-US" sz="3000" b="1" dirty="0">
                <a:effectLst>
                  <a:outerShdw blurRad="38100" dist="38100" dir="2700000" algn="tl">
                    <a:srgbClr val="000000">
                      <a:alpha val="43137"/>
                    </a:srgbClr>
                  </a:outerShdw>
                </a:effectLst>
                <a:latin typeface="+mn-lt"/>
              </a:rPr>
              <a:t>Now may our God and Father himself, and our Lord Jesus, direct our way to you, </a:t>
            </a:r>
            <a:r>
              <a:rPr lang="en-US" sz="3000" b="1" baseline="30000" dirty="0">
                <a:effectLst>
                  <a:outerShdw blurRad="38100" dist="38100" dir="2700000" algn="tl">
                    <a:srgbClr val="000000">
                      <a:alpha val="43137"/>
                    </a:srgbClr>
                  </a:outerShdw>
                </a:effectLst>
                <a:latin typeface="+mn-lt"/>
              </a:rPr>
              <a:t>12 </a:t>
            </a:r>
            <a:r>
              <a:rPr lang="en-US" sz="3000" b="1" dirty="0">
                <a:effectLst>
                  <a:outerShdw blurRad="38100" dist="38100" dir="2700000" algn="tl">
                    <a:srgbClr val="000000">
                      <a:alpha val="43137"/>
                    </a:srgbClr>
                  </a:outerShdw>
                </a:effectLst>
                <a:latin typeface="+mn-lt"/>
              </a:rPr>
              <a:t>and may the Lord make you increase and abound in love for one another and for all, as we do for you, </a:t>
            </a:r>
            <a:r>
              <a:rPr lang="en-US" sz="3000" b="1" baseline="30000" dirty="0">
                <a:effectLst>
                  <a:outerShdw blurRad="38100" dist="38100" dir="2700000" algn="tl">
                    <a:srgbClr val="000000">
                      <a:alpha val="43137"/>
                    </a:srgbClr>
                  </a:outerShdw>
                </a:effectLst>
                <a:latin typeface="+mn-lt"/>
              </a:rPr>
              <a:t>13 </a:t>
            </a:r>
            <a:r>
              <a:rPr lang="en-US" sz="3000" b="1" dirty="0">
                <a:effectLst>
                  <a:outerShdw blurRad="38100" dist="38100" dir="2700000" algn="tl">
                    <a:srgbClr val="000000">
                      <a:alpha val="43137"/>
                    </a:srgbClr>
                  </a:outerShdw>
                </a:effectLst>
                <a:latin typeface="+mn-lt"/>
              </a:rPr>
              <a:t>so that he may establish your hearts blameless in holiness before our God and Father, at the coming of our Lord Jesus with all his saints.</a:t>
            </a:r>
            <a:r>
              <a:rPr lang="en-US" sz="3000" dirty="0">
                <a:effectLst>
                  <a:outerShdw blurRad="38100" dist="38100" dir="2700000" algn="tl">
                    <a:srgbClr val="000000">
                      <a:alpha val="43137"/>
                    </a:srgbClr>
                  </a:outerShdw>
                </a:effectLst>
                <a:latin typeface="+mn-lt"/>
              </a:rPr>
              <a:t/>
            </a:r>
            <a:br>
              <a:rPr lang="en-US" sz="3000" dirty="0">
                <a:effectLst>
                  <a:outerShdw blurRad="38100" dist="38100" dir="2700000" algn="tl">
                    <a:srgbClr val="000000">
                      <a:alpha val="43137"/>
                    </a:srgbClr>
                  </a:outerShdw>
                </a:effectLst>
                <a:latin typeface="+mn-lt"/>
              </a:rPr>
            </a:br>
            <a:endParaRPr lang="en-US" sz="3000" dirty="0">
              <a:latin typeface="+mn-lt"/>
            </a:endParaRPr>
          </a:p>
        </p:txBody>
      </p:sp>
    </p:spTree>
    <p:extLst>
      <p:ext uri="{BB962C8B-B14F-4D97-AF65-F5344CB8AC3E}">
        <p14:creationId xmlns:p14="http://schemas.microsoft.com/office/powerpoint/2010/main" val="983674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774494"/>
            <a:ext cx="11974286"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17 </a:t>
            </a:r>
            <a:r>
              <a:rPr lang="en-US" sz="3000" b="1" dirty="0">
                <a:effectLst>
                  <a:outerShdw blurRad="38100" dist="38100" dir="2700000" algn="tl">
                    <a:srgbClr val="000000">
                      <a:alpha val="43137"/>
                    </a:srgbClr>
                  </a:outerShdw>
                </a:effectLst>
                <a:latin typeface="+mn-lt"/>
              </a:rPr>
              <a:t>But since we were torn away from you, brothers, for a short time, in person not in heart, we endeavored the more eagerly and with great desire to see you face to face, </a:t>
            </a:r>
            <a:r>
              <a:rPr lang="en-US" sz="3000" b="1" baseline="30000" dirty="0">
                <a:effectLst>
                  <a:outerShdw blurRad="38100" dist="38100" dir="2700000" algn="tl">
                    <a:srgbClr val="000000">
                      <a:alpha val="43137"/>
                    </a:srgbClr>
                  </a:outerShdw>
                </a:effectLst>
                <a:latin typeface="+mn-lt"/>
              </a:rPr>
              <a:t>18 </a:t>
            </a:r>
            <a:r>
              <a:rPr lang="en-US" sz="3000" b="1" dirty="0">
                <a:effectLst>
                  <a:outerShdw blurRad="38100" dist="38100" dir="2700000" algn="tl">
                    <a:srgbClr val="000000">
                      <a:alpha val="43137"/>
                    </a:srgbClr>
                  </a:outerShdw>
                </a:effectLst>
                <a:latin typeface="+mn-lt"/>
              </a:rPr>
              <a:t>because we wanted to come to you—I, Paul, again and again—but Satan hindered us.  </a:t>
            </a:r>
            <a:r>
              <a:rPr lang="en-US" sz="3000" b="1" baseline="30000" dirty="0">
                <a:effectLst>
                  <a:outerShdw blurRad="38100" dist="38100" dir="2700000" algn="tl">
                    <a:srgbClr val="000000">
                      <a:alpha val="43137"/>
                    </a:srgbClr>
                  </a:outerShdw>
                </a:effectLst>
                <a:latin typeface="+mn-lt"/>
              </a:rPr>
              <a:t>19 </a:t>
            </a:r>
            <a:r>
              <a:rPr lang="en-US" sz="3000" b="1" dirty="0">
                <a:effectLst>
                  <a:outerShdw blurRad="38100" dist="38100" dir="2700000" algn="tl">
                    <a:srgbClr val="000000">
                      <a:alpha val="43137"/>
                    </a:srgbClr>
                  </a:outerShdw>
                </a:effectLst>
                <a:latin typeface="+mn-lt"/>
              </a:rPr>
              <a:t>For what is our hope or joy or crown of boasting before our Lord Jesus at his coming? Is it not you?  </a:t>
            </a:r>
            <a:r>
              <a:rPr lang="en-US" sz="3000" b="1" baseline="30000" dirty="0">
                <a:effectLst>
                  <a:outerShdw blurRad="38100" dist="38100" dir="2700000" algn="tl">
                    <a:srgbClr val="000000">
                      <a:alpha val="43137"/>
                    </a:srgbClr>
                  </a:outerShdw>
                </a:effectLst>
                <a:latin typeface="+mn-lt"/>
              </a:rPr>
              <a:t>20 </a:t>
            </a:r>
            <a:r>
              <a:rPr lang="en-US" sz="3000" b="1" dirty="0">
                <a:effectLst>
                  <a:outerShdw blurRad="38100" dist="38100" dir="2700000" algn="tl">
                    <a:srgbClr val="000000">
                      <a:alpha val="43137"/>
                    </a:srgbClr>
                  </a:outerShdw>
                </a:effectLst>
                <a:latin typeface="+mn-lt"/>
              </a:rPr>
              <a:t>For you are our glory and joy.  </a:t>
            </a:r>
            <a:r>
              <a:rPr lang="en-US" sz="3000" b="1" baseline="30000" dirty="0">
                <a:solidFill>
                  <a:srgbClr val="FF0000"/>
                </a:solidFill>
                <a:effectLst>
                  <a:outerShdw blurRad="38100" dist="38100" dir="2700000" algn="tl">
                    <a:srgbClr val="000000">
                      <a:alpha val="43137"/>
                    </a:srgbClr>
                  </a:outerShdw>
                </a:effectLst>
                <a:latin typeface="+mn-lt"/>
              </a:rPr>
              <a:t>1 </a:t>
            </a:r>
            <a:r>
              <a:rPr lang="en-US" sz="3000" b="1" dirty="0">
                <a:solidFill>
                  <a:srgbClr val="FF0000"/>
                </a:solidFill>
                <a:effectLst>
                  <a:outerShdw blurRad="38100" dist="38100" dir="2700000" algn="tl">
                    <a:srgbClr val="000000">
                      <a:alpha val="43137"/>
                    </a:srgbClr>
                  </a:outerShdw>
                </a:effectLst>
                <a:latin typeface="+mn-lt"/>
              </a:rPr>
              <a:t>Therefore when we could bear it no longer, we were willing to be left behind at Athens alone, </a:t>
            </a:r>
            <a:r>
              <a:rPr lang="en-US" sz="3000" b="1" baseline="30000" dirty="0">
                <a:solidFill>
                  <a:srgbClr val="FF0000"/>
                </a:solidFill>
                <a:effectLst>
                  <a:outerShdw blurRad="38100" dist="38100" dir="2700000" algn="tl">
                    <a:srgbClr val="000000">
                      <a:alpha val="43137"/>
                    </a:srgbClr>
                  </a:outerShdw>
                </a:effectLst>
                <a:latin typeface="+mn-lt"/>
              </a:rPr>
              <a:t>2 </a:t>
            </a:r>
            <a:r>
              <a:rPr lang="en-US" sz="3000" b="1" dirty="0">
                <a:solidFill>
                  <a:srgbClr val="FF0000"/>
                </a:solidFill>
                <a:effectLst>
                  <a:outerShdw blurRad="38100" dist="38100" dir="2700000" algn="tl">
                    <a:srgbClr val="000000">
                      <a:alpha val="43137"/>
                    </a:srgbClr>
                  </a:outerShdw>
                </a:effectLst>
                <a:latin typeface="+mn-lt"/>
              </a:rPr>
              <a:t>and we sent Timothy, our brother and God's coworker in the gospel of Christ</a:t>
            </a:r>
            <a:r>
              <a:rPr lang="en-US" sz="3000" b="1" dirty="0">
                <a:effectLst>
                  <a:outerShdw blurRad="38100" dist="38100" dir="2700000" algn="tl">
                    <a:srgbClr val="000000">
                      <a:alpha val="43137"/>
                    </a:srgbClr>
                  </a:outerShdw>
                </a:effectLst>
                <a:latin typeface="+mn-lt"/>
              </a:rPr>
              <a:t>, to establish and exhort you in your faith, </a:t>
            </a:r>
            <a:r>
              <a:rPr lang="en-US" sz="3000" b="1" baseline="30000" dirty="0">
                <a:effectLst>
                  <a:outerShdw blurRad="38100" dist="38100" dir="2700000" algn="tl">
                    <a:srgbClr val="000000">
                      <a:alpha val="43137"/>
                    </a:srgbClr>
                  </a:outerShdw>
                </a:effectLst>
                <a:latin typeface="+mn-lt"/>
              </a:rPr>
              <a:t>3 </a:t>
            </a:r>
            <a:r>
              <a:rPr lang="en-US" sz="3000" b="1" dirty="0">
                <a:effectLst>
                  <a:outerShdw blurRad="38100" dist="38100" dir="2700000" algn="tl">
                    <a:srgbClr val="000000">
                      <a:alpha val="43137"/>
                    </a:srgbClr>
                  </a:outerShdw>
                </a:effectLst>
                <a:latin typeface="+mn-lt"/>
              </a:rPr>
              <a:t>that no one be moved by these afflictions. For you yourselves know that we are destined for this.  </a:t>
            </a:r>
            <a:r>
              <a:rPr lang="en-US" sz="3000" b="1" baseline="30000" dirty="0">
                <a:effectLst>
                  <a:outerShdw blurRad="38100" dist="38100" dir="2700000" algn="tl">
                    <a:srgbClr val="000000">
                      <a:alpha val="43137"/>
                    </a:srgbClr>
                  </a:outerShdw>
                </a:effectLst>
                <a:latin typeface="+mn-lt"/>
              </a:rPr>
              <a:t>4 </a:t>
            </a:r>
            <a:r>
              <a:rPr lang="en-US" sz="3000" b="1" dirty="0">
                <a:effectLst>
                  <a:outerShdw blurRad="38100" dist="38100" dir="2700000" algn="tl">
                    <a:srgbClr val="000000">
                      <a:alpha val="43137"/>
                    </a:srgbClr>
                  </a:outerShdw>
                </a:effectLst>
                <a:latin typeface="+mn-lt"/>
              </a:rPr>
              <a:t>For when we were with you, we kept telling you beforehand that we were to suffer affliction, just as it has come to pass, and just as you know.  </a:t>
            </a:r>
            <a:r>
              <a:rPr lang="en-US" sz="3000" b="1" baseline="30000" dirty="0">
                <a:solidFill>
                  <a:srgbClr val="FF0000"/>
                </a:solidFill>
                <a:effectLst>
                  <a:outerShdw blurRad="38100" dist="38100" dir="2700000" algn="tl">
                    <a:srgbClr val="000000">
                      <a:alpha val="43137"/>
                    </a:srgbClr>
                  </a:outerShdw>
                </a:effectLst>
                <a:latin typeface="+mn-lt"/>
              </a:rPr>
              <a:t>5 </a:t>
            </a:r>
            <a:r>
              <a:rPr lang="en-US" sz="3000" b="1" dirty="0">
                <a:solidFill>
                  <a:srgbClr val="FF0000"/>
                </a:solidFill>
                <a:effectLst>
                  <a:outerShdw blurRad="38100" dist="38100" dir="2700000" algn="tl">
                    <a:srgbClr val="000000">
                      <a:alpha val="43137"/>
                    </a:srgbClr>
                  </a:outerShdw>
                </a:effectLst>
                <a:latin typeface="+mn-lt"/>
              </a:rPr>
              <a:t>For this reason, when I could bear it no longer, I sent to learn about your faith, for fear that somehow the tempter had tempted you and our labor would be in vain.  </a:t>
            </a:r>
            <a:endParaRPr lang="en-US" sz="30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268902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39" y="2745468"/>
            <a:ext cx="11567887" cy="1325563"/>
          </a:xfrm>
        </p:spPr>
        <p:txBody>
          <a:bodyPr>
            <a:noAutofit/>
          </a:bodyPr>
          <a:lstStyle/>
          <a:p>
            <a:pPr algn="ctr"/>
            <a:r>
              <a:rPr lang="en-US" sz="3000" b="1" baseline="30000" dirty="0">
                <a:solidFill>
                  <a:srgbClr val="FF0000"/>
                </a:solidFill>
                <a:effectLst>
                  <a:outerShdw blurRad="38100" dist="38100" dir="2700000" algn="tl">
                    <a:srgbClr val="000000">
                      <a:alpha val="43137"/>
                    </a:srgbClr>
                  </a:outerShdw>
                </a:effectLst>
                <a:latin typeface="+mn-lt"/>
              </a:rPr>
              <a:t>6 </a:t>
            </a:r>
            <a:r>
              <a:rPr lang="en-US" sz="3000" b="1" dirty="0">
                <a:solidFill>
                  <a:srgbClr val="FF0000"/>
                </a:solidFill>
                <a:effectLst>
                  <a:outerShdw blurRad="38100" dist="38100" dir="2700000" algn="tl">
                    <a:srgbClr val="000000">
                      <a:alpha val="43137"/>
                    </a:srgbClr>
                  </a:outerShdw>
                </a:effectLst>
                <a:latin typeface="+mn-lt"/>
              </a:rPr>
              <a:t>But now that Timothy has come to us from you, and has brought us the good news of your faith and love and reported that you always remember us kindly and long to see us, as we long to see you— </a:t>
            </a:r>
            <a:r>
              <a:rPr lang="en-US" sz="3000" b="1" baseline="30000" dirty="0">
                <a:solidFill>
                  <a:srgbClr val="FF0000"/>
                </a:solidFill>
                <a:effectLst>
                  <a:outerShdw blurRad="38100" dist="38100" dir="2700000" algn="tl">
                    <a:srgbClr val="000000">
                      <a:alpha val="43137"/>
                    </a:srgbClr>
                  </a:outerShdw>
                </a:effectLst>
                <a:latin typeface="+mn-lt"/>
              </a:rPr>
              <a:t>7 </a:t>
            </a:r>
            <a:r>
              <a:rPr lang="en-US" sz="3000" b="1" dirty="0">
                <a:solidFill>
                  <a:srgbClr val="FF0000"/>
                </a:solidFill>
                <a:effectLst>
                  <a:outerShdw blurRad="38100" dist="38100" dir="2700000" algn="tl">
                    <a:srgbClr val="000000">
                      <a:alpha val="43137"/>
                    </a:srgbClr>
                  </a:outerShdw>
                </a:effectLst>
                <a:latin typeface="+mn-lt"/>
              </a:rPr>
              <a:t>for this reason, brothers, in all our distress and affliction we have been comforted about you through your faith.  </a:t>
            </a:r>
            <a:r>
              <a:rPr lang="en-US" sz="3000" b="1" baseline="30000" dirty="0">
                <a:effectLst>
                  <a:outerShdw blurRad="38100" dist="38100" dir="2700000" algn="tl">
                    <a:srgbClr val="000000">
                      <a:alpha val="43137"/>
                    </a:srgbClr>
                  </a:outerShdw>
                </a:effectLst>
                <a:latin typeface="+mn-lt"/>
              </a:rPr>
              <a:t>8 </a:t>
            </a:r>
            <a:r>
              <a:rPr lang="en-US" sz="3000" b="1" dirty="0">
                <a:effectLst>
                  <a:outerShdw blurRad="38100" dist="38100" dir="2700000" algn="tl">
                    <a:srgbClr val="000000">
                      <a:alpha val="43137"/>
                    </a:srgbClr>
                  </a:outerShdw>
                </a:effectLst>
                <a:latin typeface="+mn-lt"/>
              </a:rPr>
              <a:t>For now we live, if you are standing fast in the Lord.  </a:t>
            </a:r>
            <a:r>
              <a:rPr lang="en-US" sz="3000" b="1" baseline="30000" dirty="0">
                <a:effectLst>
                  <a:outerShdw blurRad="38100" dist="38100" dir="2700000" algn="tl">
                    <a:srgbClr val="000000">
                      <a:alpha val="43137"/>
                    </a:srgbClr>
                  </a:outerShdw>
                </a:effectLst>
                <a:latin typeface="+mn-lt"/>
              </a:rPr>
              <a:t>9 </a:t>
            </a:r>
            <a:r>
              <a:rPr lang="en-US" sz="3000" b="1" dirty="0">
                <a:effectLst>
                  <a:outerShdw blurRad="38100" dist="38100" dir="2700000" algn="tl">
                    <a:srgbClr val="000000">
                      <a:alpha val="43137"/>
                    </a:srgbClr>
                  </a:outerShdw>
                </a:effectLst>
                <a:latin typeface="+mn-lt"/>
              </a:rPr>
              <a:t>For what thanksgiving can we return to God for you, for all the joy that we feel for your sake before our God, </a:t>
            </a:r>
            <a:r>
              <a:rPr lang="en-US" sz="3000" b="1" baseline="30000" dirty="0">
                <a:effectLst>
                  <a:outerShdw blurRad="38100" dist="38100" dir="2700000" algn="tl">
                    <a:srgbClr val="000000">
                      <a:alpha val="43137"/>
                    </a:srgbClr>
                  </a:outerShdw>
                </a:effectLst>
                <a:latin typeface="+mn-lt"/>
              </a:rPr>
              <a:t>10 </a:t>
            </a:r>
            <a:r>
              <a:rPr lang="en-US" sz="3000" b="1" dirty="0">
                <a:effectLst>
                  <a:outerShdw blurRad="38100" dist="38100" dir="2700000" algn="tl">
                    <a:srgbClr val="000000">
                      <a:alpha val="43137"/>
                    </a:srgbClr>
                  </a:outerShdw>
                </a:effectLst>
                <a:latin typeface="+mn-lt"/>
              </a:rPr>
              <a:t>as we pray most earnestly night and day that we may see you face to face and supply what is lacking in your faith?  </a:t>
            </a:r>
            <a:r>
              <a:rPr lang="en-US" sz="3000" b="1" baseline="30000" dirty="0">
                <a:effectLst>
                  <a:outerShdw blurRad="38100" dist="38100" dir="2700000" algn="tl">
                    <a:srgbClr val="000000">
                      <a:alpha val="43137"/>
                    </a:srgbClr>
                  </a:outerShdw>
                </a:effectLst>
                <a:latin typeface="+mn-lt"/>
              </a:rPr>
              <a:t>11 </a:t>
            </a:r>
            <a:r>
              <a:rPr lang="en-US" sz="3000" b="1" dirty="0">
                <a:effectLst>
                  <a:outerShdw blurRad="38100" dist="38100" dir="2700000" algn="tl">
                    <a:srgbClr val="000000">
                      <a:alpha val="43137"/>
                    </a:srgbClr>
                  </a:outerShdw>
                </a:effectLst>
                <a:latin typeface="+mn-lt"/>
              </a:rPr>
              <a:t>Now may our God and Father himself, and our Lord Jesus, direct our way to you, </a:t>
            </a:r>
            <a:r>
              <a:rPr lang="en-US" sz="3000" b="1" baseline="30000" dirty="0">
                <a:effectLst>
                  <a:outerShdw blurRad="38100" dist="38100" dir="2700000" algn="tl">
                    <a:srgbClr val="000000">
                      <a:alpha val="43137"/>
                    </a:srgbClr>
                  </a:outerShdw>
                </a:effectLst>
                <a:latin typeface="+mn-lt"/>
              </a:rPr>
              <a:t>12 </a:t>
            </a:r>
            <a:r>
              <a:rPr lang="en-US" sz="3000" b="1" dirty="0">
                <a:effectLst>
                  <a:outerShdw blurRad="38100" dist="38100" dir="2700000" algn="tl">
                    <a:srgbClr val="000000">
                      <a:alpha val="43137"/>
                    </a:srgbClr>
                  </a:outerShdw>
                </a:effectLst>
                <a:latin typeface="+mn-lt"/>
              </a:rPr>
              <a:t>and may the Lord make you increase and abound in love for one another and for all, as we do for you, </a:t>
            </a:r>
            <a:r>
              <a:rPr lang="en-US" sz="3000" b="1" baseline="30000" dirty="0">
                <a:effectLst>
                  <a:outerShdw blurRad="38100" dist="38100" dir="2700000" algn="tl">
                    <a:srgbClr val="000000">
                      <a:alpha val="43137"/>
                    </a:srgbClr>
                  </a:outerShdw>
                </a:effectLst>
                <a:latin typeface="+mn-lt"/>
              </a:rPr>
              <a:t>13 </a:t>
            </a:r>
            <a:r>
              <a:rPr lang="en-US" sz="3000" b="1" dirty="0">
                <a:effectLst>
                  <a:outerShdw blurRad="38100" dist="38100" dir="2700000" algn="tl">
                    <a:srgbClr val="000000">
                      <a:alpha val="43137"/>
                    </a:srgbClr>
                  </a:outerShdw>
                </a:effectLst>
                <a:latin typeface="+mn-lt"/>
              </a:rPr>
              <a:t>so that he may establish your hearts blameless in holiness before our God and Father, at the coming of our Lord Jesus with all his saints.</a:t>
            </a:r>
            <a:r>
              <a:rPr lang="en-US" sz="3000" dirty="0">
                <a:effectLst>
                  <a:outerShdw blurRad="38100" dist="38100" dir="2700000" algn="tl">
                    <a:srgbClr val="000000">
                      <a:alpha val="43137"/>
                    </a:srgbClr>
                  </a:outerShdw>
                </a:effectLst>
                <a:latin typeface="+mn-lt"/>
              </a:rPr>
              <a:t/>
            </a:r>
            <a:br>
              <a:rPr lang="en-US" sz="3000" dirty="0">
                <a:effectLst>
                  <a:outerShdw blurRad="38100" dist="38100" dir="2700000" algn="tl">
                    <a:srgbClr val="000000">
                      <a:alpha val="43137"/>
                    </a:srgbClr>
                  </a:outerShdw>
                </a:effectLst>
                <a:latin typeface="+mn-lt"/>
              </a:rPr>
            </a:br>
            <a:endParaRPr lang="en-US" sz="3000" dirty="0">
              <a:latin typeface="+mn-lt"/>
            </a:endParaRPr>
          </a:p>
        </p:txBody>
      </p:sp>
    </p:spTree>
    <p:extLst>
      <p:ext uri="{BB962C8B-B14F-4D97-AF65-F5344CB8AC3E}">
        <p14:creationId xmlns:p14="http://schemas.microsoft.com/office/powerpoint/2010/main" val="3092075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39" y="2745468"/>
            <a:ext cx="11567887"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6 </a:t>
            </a:r>
            <a:r>
              <a:rPr lang="en-US" sz="3000" b="1" dirty="0">
                <a:effectLst>
                  <a:outerShdw blurRad="38100" dist="38100" dir="2700000" algn="tl">
                    <a:srgbClr val="000000">
                      <a:alpha val="43137"/>
                    </a:srgbClr>
                  </a:outerShdw>
                </a:effectLst>
                <a:latin typeface="+mn-lt"/>
              </a:rPr>
              <a:t>But now that Timothy has come to us from you, and has brought us the good news of your faith and love and reported that you always remember us kindly and long to see us, as we long to see you— </a:t>
            </a:r>
            <a:r>
              <a:rPr lang="en-US" sz="3000" b="1" baseline="30000" dirty="0">
                <a:effectLst>
                  <a:outerShdw blurRad="38100" dist="38100" dir="2700000" algn="tl">
                    <a:srgbClr val="000000">
                      <a:alpha val="43137"/>
                    </a:srgbClr>
                  </a:outerShdw>
                </a:effectLst>
                <a:latin typeface="+mn-lt"/>
              </a:rPr>
              <a:t>7 </a:t>
            </a:r>
            <a:r>
              <a:rPr lang="en-US" sz="3000" b="1" dirty="0">
                <a:effectLst>
                  <a:outerShdw blurRad="38100" dist="38100" dir="2700000" algn="tl">
                    <a:srgbClr val="000000">
                      <a:alpha val="43137"/>
                    </a:srgbClr>
                  </a:outerShdw>
                </a:effectLst>
                <a:latin typeface="+mn-lt"/>
              </a:rPr>
              <a:t>for this reason, brothers, in all our distress and affliction we have been comforted about you through your faith.  </a:t>
            </a:r>
            <a:r>
              <a:rPr lang="en-US" sz="3000" b="1" baseline="30000" dirty="0">
                <a:solidFill>
                  <a:srgbClr val="FF0000"/>
                </a:solidFill>
                <a:effectLst>
                  <a:outerShdw blurRad="38100" dist="38100" dir="2700000" algn="tl">
                    <a:srgbClr val="000000">
                      <a:alpha val="43137"/>
                    </a:srgbClr>
                  </a:outerShdw>
                </a:effectLst>
                <a:latin typeface="+mn-lt"/>
              </a:rPr>
              <a:t>8 </a:t>
            </a:r>
            <a:r>
              <a:rPr lang="en-US" sz="3000" b="1" dirty="0">
                <a:solidFill>
                  <a:srgbClr val="FF0000"/>
                </a:solidFill>
                <a:effectLst>
                  <a:outerShdw blurRad="38100" dist="38100" dir="2700000" algn="tl">
                    <a:srgbClr val="000000">
                      <a:alpha val="43137"/>
                    </a:srgbClr>
                  </a:outerShdw>
                </a:effectLst>
                <a:latin typeface="+mn-lt"/>
              </a:rPr>
              <a:t>For now we live, if you are standing fast in the Lord.  </a:t>
            </a:r>
            <a:r>
              <a:rPr lang="en-US" sz="3000" b="1" baseline="30000" dirty="0">
                <a:effectLst>
                  <a:outerShdw blurRad="38100" dist="38100" dir="2700000" algn="tl">
                    <a:srgbClr val="000000">
                      <a:alpha val="43137"/>
                    </a:srgbClr>
                  </a:outerShdw>
                </a:effectLst>
                <a:latin typeface="+mn-lt"/>
              </a:rPr>
              <a:t>9 </a:t>
            </a:r>
            <a:r>
              <a:rPr lang="en-US" sz="3000" b="1" dirty="0">
                <a:effectLst>
                  <a:outerShdw blurRad="38100" dist="38100" dir="2700000" algn="tl">
                    <a:srgbClr val="000000">
                      <a:alpha val="43137"/>
                    </a:srgbClr>
                  </a:outerShdw>
                </a:effectLst>
                <a:latin typeface="+mn-lt"/>
              </a:rPr>
              <a:t>For what thanksgiving can we return to God for you, for all the joy that we feel for your sake before our God, </a:t>
            </a:r>
            <a:r>
              <a:rPr lang="en-US" sz="3000" b="1" baseline="30000" dirty="0">
                <a:effectLst>
                  <a:outerShdw blurRad="38100" dist="38100" dir="2700000" algn="tl">
                    <a:srgbClr val="000000">
                      <a:alpha val="43137"/>
                    </a:srgbClr>
                  </a:outerShdw>
                </a:effectLst>
                <a:latin typeface="+mn-lt"/>
              </a:rPr>
              <a:t>10 </a:t>
            </a:r>
            <a:r>
              <a:rPr lang="en-US" sz="3000" b="1" dirty="0">
                <a:effectLst>
                  <a:outerShdw blurRad="38100" dist="38100" dir="2700000" algn="tl">
                    <a:srgbClr val="000000">
                      <a:alpha val="43137"/>
                    </a:srgbClr>
                  </a:outerShdw>
                </a:effectLst>
                <a:latin typeface="+mn-lt"/>
              </a:rPr>
              <a:t>as we pray most earnestly night and day that we may see you face to face and supply what is lacking in your faith?  </a:t>
            </a:r>
            <a:r>
              <a:rPr lang="en-US" sz="3000" b="1" baseline="30000" dirty="0">
                <a:effectLst>
                  <a:outerShdw blurRad="38100" dist="38100" dir="2700000" algn="tl">
                    <a:srgbClr val="000000">
                      <a:alpha val="43137"/>
                    </a:srgbClr>
                  </a:outerShdw>
                </a:effectLst>
                <a:latin typeface="+mn-lt"/>
              </a:rPr>
              <a:t>11 </a:t>
            </a:r>
            <a:r>
              <a:rPr lang="en-US" sz="3000" b="1" dirty="0">
                <a:effectLst>
                  <a:outerShdw blurRad="38100" dist="38100" dir="2700000" algn="tl">
                    <a:srgbClr val="000000">
                      <a:alpha val="43137"/>
                    </a:srgbClr>
                  </a:outerShdw>
                </a:effectLst>
                <a:latin typeface="+mn-lt"/>
              </a:rPr>
              <a:t>Now may our God and Father himself, and our Lord Jesus, direct our way to you, </a:t>
            </a:r>
            <a:r>
              <a:rPr lang="en-US" sz="3000" b="1" baseline="30000" dirty="0">
                <a:effectLst>
                  <a:outerShdw blurRad="38100" dist="38100" dir="2700000" algn="tl">
                    <a:srgbClr val="000000">
                      <a:alpha val="43137"/>
                    </a:srgbClr>
                  </a:outerShdw>
                </a:effectLst>
                <a:latin typeface="+mn-lt"/>
              </a:rPr>
              <a:t>12 </a:t>
            </a:r>
            <a:r>
              <a:rPr lang="en-US" sz="3000" b="1" dirty="0">
                <a:effectLst>
                  <a:outerShdw blurRad="38100" dist="38100" dir="2700000" algn="tl">
                    <a:srgbClr val="000000">
                      <a:alpha val="43137"/>
                    </a:srgbClr>
                  </a:outerShdw>
                </a:effectLst>
                <a:latin typeface="+mn-lt"/>
              </a:rPr>
              <a:t>and may the Lord make you increase and abound in love for one another and for all, as we do for you, </a:t>
            </a:r>
            <a:r>
              <a:rPr lang="en-US" sz="3000" b="1" baseline="30000" dirty="0">
                <a:effectLst>
                  <a:outerShdw blurRad="38100" dist="38100" dir="2700000" algn="tl">
                    <a:srgbClr val="000000">
                      <a:alpha val="43137"/>
                    </a:srgbClr>
                  </a:outerShdw>
                </a:effectLst>
                <a:latin typeface="+mn-lt"/>
              </a:rPr>
              <a:t>13 </a:t>
            </a:r>
            <a:r>
              <a:rPr lang="en-US" sz="3000" b="1" dirty="0">
                <a:effectLst>
                  <a:outerShdw blurRad="38100" dist="38100" dir="2700000" algn="tl">
                    <a:srgbClr val="000000">
                      <a:alpha val="43137"/>
                    </a:srgbClr>
                  </a:outerShdw>
                </a:effectLst>
                <a:latin typeface="+mn-lt"/>
              </a:rPr>
              <a:t>so that he may establish your hearts blameless in holiness before our God and Father, at the coming of our Lord Jesus with all his saints.</a:t>
            </a:r>
            <a:r>
              <a:rPr lang="en-US" sz="3000" dirty="0">
                <a:effectLst>
                  <a:outerShdw blurRad="38100" dist="38100" dir="2700000" algn="tl">
                    <a:srgbClr val="000000">
                      <a:alpha val="43137"/>
                    </a:srgbClr>
                  </a:outerShdw>
                </a:effectLst>
                <a:latin typeface="+mn-lt"/>
              </a:rPr>
              <a:t/>
            </a:r>
            <a:br>
              <a:rPr lang="en-US" sz="3000" dirty="0">
                <a:effectLst>
                  <a:outerShdw blurRad="38100" dist="38100" dir="2700000" algn="tl">
                    <a:srgbClr val="000000">
                      <a:alpha val="43137"/>
                    </a:srgbClr>
                  </a:outerShdw>
                </a:effectLst>
                <a:latin typeface="+mn-lt"/>
              </a:rPr>
            </a:br>
            <a:endParaRPr lang="en-US" sz="3000" dirty="0">
              <a:latin typeface="+mn-lt"/>
            </a:endParaRPr>
          </a:p>
        </p:txBody>
      </p:sp>
    </p:spTree>
    <p:extLst>
      <p:ext uri="{BB962C8B-B14F-4D97-AF65-F5344CB8AC3E}">
        <p14:creationId xmlns:p14="http://schemas.microsoft.com/office/powerpoint/2010/main" val="11533065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774494"/>
            <a:ext cx="11974286"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17 </a:t>
            </a:r>
            <a:r>
              <a:rPr lang="en-US" sz="3000" b="1" dirty="0">
                <a:effectLst>
                  <a:outerShdw blurRad="38100" dist="38100" dir="2700000" algn="tl">
                    <a:srgbClr val="000000">
                      <a:alpha val="43137"/>
                    </a:srgbClr>
                  </a:outerShdw>
                </a:effectLst>
                <a:latin typeface="+mn-lt"/>
              </a:rPr>
              <a:t>But since we were torn away from you, brothers, for a short time, in person not in heart, we endeavored the more eagerly and with great desire to see you face to face, </a:t>
            </a:r>
            <a:r>
              <a:rPr lang="en-US" sz="3000" b="1" baseline="30000" dirty="0">
                <a:effectLst>
                  <a:outerShdw blurRad="38100" dist="38100" dir="2700000" algn="tl">
                    <a:srgbClr val="000000">
                      <a:alpha val="43137"/>
                    </a:srgbClr>
                  </a:outerShdw>
                </a:effectLst>
                <a:latin typeface="+mn-lt"/>
              </a:rPr>
              <a:t>18 </a:t>
            </a:r>
            <a:r>
              <a:rPr lang="en-US" sz="3000" b="1" dirty="0">
                <a:effectLst>
                  <a:outerShdw blurRad="38100" dist="38100" dir="2700000" algn="tl">
                    <a:srgbClr val="000000">
                      <a:alpha val="43137"/>
                    </a:srgbClr>
                  </a:outerShdw>
                </a:effectLst>
                <a:latin typeface="+mn-lt"/>
              </a:rPr>
              <a:t>because we wanted to come to you—I, Paul, again and again—but Satan hindered us.  </a:t>
            </a:r>
            <a:r>
              <a:rPr lang="en-US" sz="3000" b="1" baseline="30000" dirty="0">
                <a:solidFill>
                  <a:srgbClr val="FF0000"/>
                </a:solidFill>
                <a:effectLst>
                  <a:outerShdw blurRad="38100" dist="38100" dir="2700000" algn="tl">
                    <a:srgbClr val="000000">
                      <a:alpha val="43137"/>
                    </a:srgbClr>
                  </a:outerShdw>
                </a:effectLst>
                <a:latin typeface="+mn-lt"/>
              </a:rPr>
              <a:t>19 </a:t>
            </a:r>
            <a:r>
              <a:rPr lang="en-US" sz="3000" b="1" dirty="0">
                <a:solidFill>
                  <a:srgbClr val="FF0000"/>
                </a:solidFill>
                <a:effectLst>
                  <a:outerShdw blurRad="38100" dist="38100" dir="2700000" algn="tl">
                    <a:srgbClr val="000000">
                      <a:alpha val="43137"/>
                    </a:srgbClr>
                  </a:outerShdw>
                </a:effectLst>
                <a:latin typeface="+mn-lt"/>
              </a:rPr>
              <a:t>For what is our hope or joy or crown of boasting before our Lord Jesus at his coming? Is it not you?  </a:t>
            </a:r>
            <a:r>
              <a:rPr lang="en-US" sz="3000" b="1" baseline="30000" dirty="0">
                <a:solidFill>
                  <a:srgbClr val="FF0000"/>
                </a:solidFill>
                <a:effectLst>
                  <a:outerShdw blurRad="38100" dist="38100" dir="2700000" algn="tl">
                    <a:srgbClr val="000000">
                      <a:alpha val="43137"/>
                    </a:srgbClr>
                  </a:outerShdw>
                </a:effectLst>
                <a:latin typeface="+mn-lt"/>
              </a:rPr>
              <a:t>20 </a:t>
            </a:r>
            <a:r>
              <a:rPr lang="en-US" sz="3000" b="1" dirty="0">
                <a:solidFill>
                  <a:srgbClr val="FF0000"/>
                </a:solidFill>
                <a:effectLst>
                  <a:outerShdw blurRad="38100" dist="38100" dir="2700000" algn="tl">
                    <a:srgbClr val="000000">
                      <a:alpha val="43137"/>
                    </a:srgbClr>
                  </a:outerShdw>
                </a:effectLst>
                <a:latin typeface="+mn-lt"/>
              </a:rPr>
              <a:t>For you are our glory and joy.</a:t>
            </a:r>
            <a:r>
              <a:rPr lang="en-US" sz="3000" b="1" dirty="0">
                <a:effectLst>
                  <a:outerShdw blurRad="38100" dist="38100" dir="2700000" algn="tl">
                    <a:srgbClr val="000000">
                      <a:alpha val="43137"/>
                    </a:srgbClr>
                  </a:outerShdw>
                </a:effectLst>
                <a:latin typeface="+mn-lt"/>
              </a:rPr>
              <a:t>  </a:t>
            </a:r>
            <a:r>
              <a:rPr lang="en-US" sz="3000" b="1" baseline="30000" dirty="0">
                <a:effectLst>
                  <a:outerShdw blurRad="38100" dist="38100" dir="2700000" algn="tl">
                    <a:srgbClr val="000000">
                      <a:alpha val="43137"/>
                    </a:srgbClr>
                  </a:outerShdw>
                </a:effectLst>
                <a:latin typeface="+mn-lt"/>
              </a:rPr>
              <a:t>1 </a:t>
            </a:r>
            <a:r>
              <a:rPr lang="en-US" sz="3000" b="1" dirty="0">
                <a:effectLst>
                  <a:outerShdw blurRad="38100" dist="38100" dir="2700000" algn="tl">
                    <a:srgbClr val="000000">
                      <a:alpha val="43137"/>
                    </a:srgbClr>
                  </a:outerShdw>
                </a:effectLst>
                <a:latin typeface="+mn-lt"/>
              </a:rPr>
              <a:t>Therefore when we could bear it no longer, we were willing to be left behind at Athens alone, </a:t>
            </a:r>
            <a:r>
              <a:rPr lang="en-US" sz="3000" b="1" baseline="30000" dirty="0">
                <a:effectLst>
                  <a:outerShdw blurRad="38100" dist="38100" dir="2700000" algn="tl">
                    <a:srgbClr val="000000">
                      <a:alpha val="43137"/>
                    </a:srgbClr>
                  </a:outerShdw>
                </a:effectLst>
                <a:latin typeface="+mn-lt"/>
              </a:rPr>
              <a:t>2 </a:t>
            </a:r>
            <a:r>
              <a:rPr lang="en-US" sz="3000" b="1" dirty="0">
                <a:effectLst>
                  <a:outerShdw blurRad="38100" dist="38100" dir="2700000" algn="tl">
                    <a:srgbClr val="000000">
                      <a:alpha val="43137"/>
                    </a:srgbClr>
                  </a:outerShdw>
                </a:effectLst>
                <a:latin typeface="+mn-lt"/>
              </a:rPr>
              <a:t>and we sent Timothy, our brother and God's coworker in the gospel of Christ, to establish and exhort you in your faith, </a:t>
            </a:r>
            <a:r>
              <a:rPr lang="en-US" sz="3000" b="1" baseline="30000" dirty="0">
                <a:effectLst>
                  <a:outerShdw blurRad="38100" dist="38100" dir="2700000" algn="tl">
                    <a:srgbClr val="000000">
                      <a:alpha val="43137"/>
                    </a:srgbClr>
                  </a:outerShdw>
                </a:effectLst>
                <a:latin typeface="+mn-lt"/>
              </a:rPr>
              <a:t>3 </a:t>
            </a:r>
            <a:r>
              <a:rPr lang="en-US" sz="3000" b="1" dirty="0">
                <a:effectLst>
                  <a:outerShdw blurRad="38100" dist="38100" dir="2700000" algn="tl">
                    <a:srgbClr val="000000">
                      <a:alpha val="43137"/>
                    </a:srgbClr>
                  </a:outerShdw>
                </a:effectLst>
                <a:latin typeface="+mn-lt"/>
              </a:rPr>
              <a:t>that no one be moved by these afflictions. For you yourselves know that we are destined for this.  </a:t>
            </a:r>
            <a:r>
              <a:rPr lang="en-US" sz="3000" b="1" baseline="30000" dirty="0">
                <a:effectLst>
                  <a:outerShdw blurRad="38100" dist="38100" dir="2700000" algn="tl">
                    <a:srgbClr val="000000">
                      <a:alpha val="43137"/>
                    </a:srgbClr>
                  </a:outerShdw>
                </a:effectLst>
                <a:latin typeface="+mn-lt"/>
              </a:rPr>
              <a:t>4 </a:t>
            </a:r>
            <a:r>
              <a:rPr lang="en-US" sz="3000" b="1" dirty="0">
                <a:effectLst>
                  <a:outerShdw blurRad="38100" dist="38100" dir="2700000" algn="tl">
                    <a:srgbClr val="000000">
                      <a:alpha val="43137"/>
                    </a:srgbClr>
                  </a:outerShdw>
                </a:effectLst>
                <a:latin typeface="+mn-lt"/>
              </a:rPr>
              <a:t>For when we were with you, we kept telling you beforehand that we were to suffer affliction, just as it has come to pass, and just as you know.  </a:t>
            </a:r>
            <a:r>
              <a:rPr lang="en-US" sz="3000" b="1" baseline="30000" dirty="0">
                <a:effectLst>
                  <a:outerShdw blurRad="38100" dist="38100" dir="2700000" algn="tl">
                    <a:srgbClr val="000000">
                      <a:alpha val="43137"/>
                    </a:srgbClr>
                  </a:outerShdw>
                </a:effectLst>
                <a:latin typeface="+mn-lt"/>
              </a:rPr>
              <a:t>5 </a:t>
            </a:r>
            <a:r>
              <a:rPr lang="en-US" sz="3000" b="1" dirty="0">
                <a:effectLst>
                  <a:outerShdw blurRad="38100" dist="38100" dir="2700000" algn="tl">
                    <a:srgbClr val="000000">
                      <a:alpha val="43137"/>
                    </a:srgbClr>
                  </a:outerShdw>
                </a:effectLst>
                <a:latin typeface="+mn-lt"/>
              </a:rPr>
              <a:t>For this reason, when I could bear it no longer, I sent to learn about your faith, for fear that somehow the tempter had tempted you and our labor would be in vain.  </a:t>
            </a:r>
            <a:endParaRPr lang="en-US" sz="3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72260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39" y="2745468"/>
            <a:ext cx="11567887"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6 </a:t>
            </a:r>
            <a:r>
              <a:rPr lang="en-US" sz="3000" b="1" dirty="0">
                <a:effectLst>
                  <a:outerShdw blurRad="38100" dist="38100" dir="2700000" algn="tl">
                    <a:srgbClr val="000000">
                      <a:alpha val="43137"/>
                    </a:srgbClr>
                  </a:outerShdw>
                </a:effectLst>
                <a:latin typeface="+mn-lt"/>
              </a:rPr>
              <a:t>But now that Timothy has come to us from you, and has brought us the good news of your faith and love and reported that you always remember us kindly and long to see us, as we long to see you— </a:t>
            </a:r>
            <a:r>
              <a:rPr lang="en-US" sz="3000" b="1" baseline="30000" dirty="0">
                <a:effectLst>
                  <a:outerShdw blurRad="38100" dist="38100" dir="2700000" algn="tl">
                    <a:srgbClr val="000000">
                      <a:alpha val="43137"/>
                    </a:srgbClr>
                  </a:outerShdw>
                </a:effectLst>
                <a:latin typeface="+mn-lt"/>
              </a:rPr>
              <a:t>7 </a:t>
            </a:r>
            <a:r>
              <a:rPr lang="en-US" sz="3000" b="1" dirty="0">
                <a:effectLst>
                  <a:outerShdw blurRad="38100" dist="38100" dir="2700000" algn="tl">
                    <a:srgbClr val="000000">
                      <a:alpha val="43137"/>
                    </a:srgbClr>
                  </a:outerShdw>
                </a:effectLst>
                <a:latin typeface="+mn-lt"/>
              </a:rPr>
              <a:t>for this reason, brothers, in all our distress and affliction we have been comforted about you through your faith.  </a:t>
            </a:r>
            <a:r>
              <a:rPr lang="en-US" sz="3000" b="1" baseline="30000" dirty="0">
                <a:effectLst>
                  <a:outerShdw blurRad="38100" dist="38100" dir="2700000" algn="tl">
                    <a:srgbClr val="000000">
                      <a:alpha val="43137"/>
                    </a:srgbClr>
                  </a:outerShdw>
                </a:effectLst>
                <a:latin typeface="+mn-lt"/>
              </a:rPr>
              <a:t>8 </a:t>
            </a:r>
            <a:r>
              <a:rPr lang="en-US" sz="3000" b="1" dirty="0">
                <a:effectLst>
                  <a:outerShdw blurRad="38100" dist="38100" dir="2700000" algn="tl">
                    <a:srgbClr val="000000">
                      <a:alpha val="43137"/>
                    </a:srgbClr>
                  </a:outerShdw>
                </a:effectLst>
                <a:latin typeface="+mn-lt"/>
              </a:rPr>
              <a:t>For now we live, if you are standing fast in the Lord.  </a:t>
            </a:r>
            <a:r>
              <a:rPr lang="en-US" sz="3000" b="1" baseline="30000" dirty="0">
                <a:effectLst>
                  <a:outerShdw blurRad="38100" dist="38100" dir="2700000" algn="tl">
                    <a:srgbClr val="000000">
                      <a:alpha val="43137"/>
                    </a:srgbClr>
                  </a:outerShdw>
                </a:effectLst>
                <a:latin typeface="+mn-lt"/>
              </a:rPr>
              <a:t>9 </a:t>
            </a:r>
            <a:r>
              <a:rPr lang="en-US" sz="3000" b="1" dirty="0">
                <a:effectLst>
                  <a:outerShdw blurRad="38100" dist="38100" dir="2700000" algn="tl">
                    <a:srgbClr val="000000">
                      <a:alpha val="43137"/>
                    </a:srgbClr>
                  </a:outerShdw>
                </a:effectLst>
                <a:latin typeface="+mn-lt"/>
              </a:rPr>
              <a:t>For what thanksgiving can we return to God for you, for all the joy that we feel for your sake before our God, </a:t>
            </a:r>
            <a:r>
              <a:rPr lang="en-US" sz="3000" b="1" baseline="30000" dirty="0">
                <a:effectLst>
                  <a:outerShdw blurRad="38100" dist="38100" dir="2700000" algn="tl">
                    <a:srgbClr val="000000">
                      <a:alpha val="43137"/>
                    </a:srgbClr>
                  </a:outerShdw>
                </a:effectLst>
                <a:latin typeface="+mn-lt"/>
              </a:rPr>
              <a:t>10 </a:t>
            </a:r>
            <a:r>
              <a:rPr lang="en-US" sz="3000" b="1" dirty="0">
                <a:effectLst>
                  <a:outerShdw blurRad="38100" dist="38100" dir="2700000" algn="tl">
                    <a:srgbClr val="000000">
                      <a:alpha val="43137"/>
                    </a:srgbClr>
                  </a:outerShdw>
                </a:effectLst>
                <a:latin typeface="+mn-lt"/>
              </a:rPr>
              <a:t>as we pray most earnestly night and day that we may see you face to face and supply what is lacking in your faith?  </a:t>
            </a:r>
            <a:r>
              <a:rPr lang="en-US" sz="3000" b="1" baseline="30000" dirty="0">
                <a:solidFill>
                  <a:srgbClr val="FF0000"/>
                </a:solidFill>
                <a:effectLst>
                  <a:outerShdw blurRad="38100" dist="38100" dir="2700000" algn="tl">
                    <a:srgbClr val="000000">
                      <a:alpha val="43137"/>
                    </a:srgbClr>
                  </a:outerShdw>
                </a:effectLst>
                <a:latin typeface="+mn-lt"/>
              </a:rPr>
              <a:t>11 </a:t>
            </a:r>
            <a:r>
              <a:rPr lang="en-US" sz="3000" b="1" dirty="0">
                <a:solidFill>
                  <a:srgbClr val="FF0000"/>
                </a:solidFill>
                <a:effectLst>
                  <a:outerShdw blurRad="38100" dist="38100" dir="2700000" algn="tl">
                    <a:srgbClr val="000000">
                      <a:alpha val="43137"/>
                    </a:srgbClr>
                  </a:outerShdw>
                </a:effectLst>
                <a:latin typeface="+mn-lt"/>
              </a:rPr>
              <a:t>Now may our God and Father himself, and our Lord Jesus, direct our way to you, </a:t>
            </a:r>
            <a:r>
              <a:rPr lang="en-US" sz="3000" b="1" baseline="30000" dirty="0">
                <a:solidFill>
                  <a:srgbClr val="FF0000"/>
                </a:solidFill>
                <a:effectLst>
                  <a:outerShdw blurRad="38100" dist="38100" dir="2700000" algn="tl">
                    <a:srgbClr val="000000">
                      <a:alpha val="43137"/>
                    </a:srgbClr>
                  </a:outerShdw>
                </a:effectLst>
                <a:latin typeface="+mn-lt"/>
              </a:rPr>
              <a:t>12 </a:t>
            </a:r>
            <a:r>
              <a:rPr lang="en-US" sz="3000" b="1" dirty="0">
                <a:solidFill>
                  <a:srgbClr val="FF0000"/>
                </a:solidFill>
                <a:effectLst>
                  <a:outerShdw blurRad="38100" dist="38100" dir="2700000" algn="tl">
                    <a:srgbClr val="000000">
                      <a:alpha val="43137"/>
                    </a:srgbClr>
                  </a:outerShdw>
                </a:effectLst>
                <a:latin typeface="+mn-lt"/>
              </a:rPr>
              <a:t>and may the Lord make you increase and abound in love for one another and for all, as we do for you, </a:t>
            </a:r>
            <a:r>
              <a:rPr lang="en-US" sz="3000" b="1" baseline="30000" dirty="0">
                <a:solidFill>
                  <a:srgbClr val="FF0000"/>
                </a:solidFill>
                <a:effectLst>
                  <a:outerShdw blurRad="38100" dist="38100" dir="2700000" algn="tl">
                    <a:srgbClr val="000000">
                      <a:alpha val="43137"/>
                    </a:srgbClr>
                  </a:outerShdw>
                </a:effectLst>
                <a:latin typeface="+mn-lt"/>
              </a:rPr>
              <a:t>13 </a:t>
            </a:r>
            <a:r>
              <a:rPr lang="en-US" sz="3000" b="1" dirty="0">
                <a:solidFill>
                  <a:srgbClr val="FF0000"/>
                </a:solidFill>
                <a:effectLst>
                  <a:outerShdw blurRad="38100" dist="38100" dir="2700000" algn="tl">
                    <a:srgbClr val="000000">
                      <a:alpha val="43137"/>
                    </a:srgbClr>
                  </a:outerShdw>
                </a:effectLst>
                <a:latin typeface="+mn-lt"/>
              </a:rPr>
              <a:t>so that he may establish your hearts blameless in holiness before our God and Father, at the coming of our Lord Jesus with all his saints.</a:t>
            </a:r>
            <a:r>
              <a:rPr lang="en-US" sz="3000" dirty="0">
                <a:solidFill>
                  <a:srgbClr val="FF0000"/>
                </a:solidFill>
                <a:effectLst>
                  <a:outerShdw blurRad="38100" dist="38100" dir="2700000" algn="tl">
                    <a:srgbClr val="000000">
                      <a:alpha val="43137"/>
                    </a:srgbClr>
                  </a:outerShdw>
                </a:effectLst>
                <a:latin typeface="+mn-lt"/>
              </a:rPr>
              <a:t/>
            </a:r>
            <a:br>
              <a:rPr lang="en-US" sz="3000" dirty="0">
                <a:solidFill>
                  <a:srgbClr val="FF0000"/>
                </a:solidFill>
                <a:effectLst>
                  <a:outerShdw blurRad="38100" dist="38100" dir="2700000" algn="tl">
                    <a:srgbClr val="000000">
                      <a:alpha val="43137"/>
                    </a:srgbClr>
                  </a:outerShdw>
                </a:effectLst>
                <a:latin typeface="+mn-lt"/>
              </a:rPr>
            </a:br>
            <a:endParaRPr lang="en-US" sz="3000" dirty="0">
              <a:solidFill>
                <a:srgbClr val="FF0000"/>
              </a:solidFill>
              <a:latin typeface="+mn-lt"/>
            </a:endParaRPr>
          </a:p>
        </p:txBody>
      </p:sp>
    </p:spTree>
    <p:extLst>
      <p:ext uri="{BB962C8B-B14F-4D97-AF65-F5344CB8AC3E}">
        <p14:creationId xmlns:p14="http://schemas.microsoft.com/office/powerpoint/2010/main" val="1676795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39" y="2745468"/>
            <a:ext cx="11567887"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6 </a:t>
            </a:r>
            <a:r>
              <a:rPr lang="en-US" sz="3000" b="1" dirty="0">
                <a:effectLst>
                  <a:outerShdw blurRad="38100" dist="38100" dir="2700000" algn="tl">
                    <a:srgbClr val="000000">
                      <a:alpha val="43137"/>
                    </a:srgbClr>
                  </a:outerShdw>
                </a:effectLst>
                <a:latin typeface="+mn-lt"/>
              </a:rPr>
              <a:t>But now that Timothy has come to us from you, and has brought us the good news of your faith and love and reported that you always remember us kindly and long to see us, as we long to see you— </a:t>
            </a:r>
            <a:r>
              <a:rPr lang="en-US" sz="3000" b="1" baseline="30000" dirty="0">
                <a:effectLst>
                  <a:outerShdw blurRad="38100" dist="38100" dir="2700000" algn="tl">
                    <a:srgbClr val="000000">
                      <a:alpha val="43137"/>
                    </a:srgbClr>
                  </a:outerShdw>
                </a:effectLst>
                <a:latin typeface="+mn-lt"/>
              </a:rPr>
              <a:t>7 </a:t>
            </a:r>
            <a:r>
              <a:rPr lang="en-US" sz="3000" b="1" dirty="0">
                <a:effectLst>
                  <a:outerShdw blurRad="38100" dist="38100" dir="2700000" algn="tl">
                    <a:srgbClr val="000000">
                      <a:alpha val="43137"/>
                    </a:srgbClr>
                  </a:outerShdw>
                </a:effectLst>
                <a:latin typeface="+mn-lt"/>
              </a:rPr>
              <a:t>for this reason, brothers, in all our distress and affliction we have been comforted about you through your faith.  </a:t>
            </a:r>
            <a:r>
              <a:rPr lang="en-US" sz="3000" b="1" baseline="30000" dirty="0">
                <a:effectLst>
                  <a:outerShdw blurRad="38100" dist="38100" dir="2700000" algn="tl">
                    <a:srgbClr val="000000">
                      <a:alpha val="43137"/>
                    </a:srgbClr>
                  </a:outerShdw>
                </a:effectLst>
                <a:latin typeface="+mn-lt"/>
              </a:rPr>
              <a:t>8 </a:t>
            </a:r>
            <a:r>
              <a:rPr lang="en-US" sz="3000" b="1" dirty="0">
                <a:effectLst>
                  <a:outerShdw blurRad="38100" dist="38100" dir="2700000" algn="tl">
                    <a:srgbClr val="000000">
                      <a:alpha val="43137"/>
                    </a:srgbClr>
                  </a:outerShdw>
                </a:effectLst>
                <a:latin typeface="+mn-lt"/>
              </a:rPr>
              <a:t>For now we live, if you are standing fast in the Lord.  </a:t>
            </a:r>
            <a:r>
              <a:rPr lang="en-US" sz="3000" b="1" baseline="30000" dirty="0">
                <a:solidFill>
                  <a:srgbClr val="FF0000"/>
                </a:solidFill>
                <a:effectLst>
                  <a:outerShdw blurRad="38100" dist="38100" dir="2700000" algn="tl">
                    <a:srgbClr val="000000">
                      <a:alpha val="43137"/>
                    </a:srgbClr>
                  </a:outerShdw>
                </a:effectLst>
                <a:latin typeface="+mn-lt"/>
              </a:rPr>
              <a:t>9 </a:t>
            </a:r>
            <a:r>
              <a:rPr lang="en-US" sz="3000" b="1" dirty="0">
                <a:solidFill>
                  <a:srgbClr val="FF0000"/>
                </a:solidFill>
                <a:effectLst>
                  <a:outerShdw blurRad="38100" dist="38100" dir="2700000" algn="tl">
                    <a:srgbClr val="000000">
                      <a:alpha val="43137"/>
                    </a:srgbClr>
                  </a:outerShdw>
                </a:effectLst>
                <a:latin typeface="+mn-lt"/>
              </a:rPr>
              <a:t>For what thanksgiving can we return to God for you, for all the joy that we feel for your sake before our God</a:t>
            </a:r>
            <a:r>
              <a:rPr lang="en-US" sz="3000" b="1" dirty="0">
                <a:effectLst>
                  <a:outerShdw blurRad="38100" dist="38100" dir="2700000" algn="tl">
                    <a:srgbClr val="000000">
                      <a:alpha val="43137"/>
                    </a:srgbClr>
                  </a:outerShdw>
                </a:effectLst>
                <a:latin typeface="+mn-lt"/>
              </a:rPr>
              <a:t>, </a:t>
            </a:r>
            <a:r>
              <a:rPr lang="en-US" sz="3000" b="1" baseline="30000" dirty="0">
                <a:effectLst>
                  <a:outerShdw blurRad="38100" dist="38100" dir="2700000" algn="tl">
                    <a:srgbClr val="000000">
                      <a:alpha val="43137"/>
                    </a:srgbClr>
                  </a:outerShdw>
                </a:effectLst>
                <a:latin typeface="+mn-lt"/>
              </a:rPr>
              <a:t>10 </a:t>
            </a:r>
            <a:r>
              <a:rPr lang="en-US" sz="3000" b="1" dirty="0">
                <a:effectLst>
                  <a:outerShdw blurRad="38100" dist="38100" dir="2700000" algn="tl">
                    <a:srgbClr val="000000">
                      <a:alpha val="43137"/>
                    </a:srgbClr>
                  </a:outerShdw>
                </a:effectLst>
                <a:latin typeface="+mn-lt"/>
              </a:rPr>
              <a:t>as we pray most earnestly night and day that we may see you face to face and supply what is lacking in your faith?  </a:t>
            </a:r>
            <a:r>
              <a:rPr lang="en-US" sz="3000" b="1" baseline="30000" dirty="0">
                <a:effectLst>
                  <a:outerShdw blurRad="38100" dist="38100" dir="2700000" algn="tl">
                    <a:srgbClr val="000000">
                      <a:alpha val="43137"/>
                    </a:srgbClr>
                  </a:outerShdw>
                </a:effectLst>
                <a:latin typeface="+mn-lt"/>
              </a:rPr>
              <a:t>11 </a:t>
            </a:r>
            <a:r>
              <a:rPr lang="en-US" sz="3000" b="1" dirty="0">
                <a:effectLst>
                  <a:outerShdw blurRad="38100" dist="38100" dir="2700000" algn="tl">
                    <a:srgbClr val="000000">
                      <a:alpha val="43137"/>
                    </a:srgbClr>
                  </a:outerShdw>
                </a:effectLst>
                <a:latin typeface="+mn-lt"/>
              </a:rPr>
              <a:t>Now may our God and Father himself, and our Lord Jesus, direct our way to you, </a:t>
            </a:r>
            <a:r>
              <a:rPr lang="en-US" sz="3000" b="1" baseline="30000" dirty="0">
                <a:effectLst>
                  <a:outerShdw blurRad="38100" dist="38100" dir="2700000" algn="tl">
                    <a:srgbClr val="000000">
                      <a:alpha val="43137"/>
                    </a:srgbClr>
                  </a:outerShdw>
                </a:effectLst>
                <a:latin typeface="+mn-lt"/>
              </a:rPr>
              <a:t>12 </a:t>
            </a:r>
            <a:r>
              <a:rPr lang="en-US" sz="3000" b="1" dirty="0">
                <a:effectLst>
                  <a:outerShdw blurRad="38100" dist="38100" dir="2700000" algn="tl">
                    <a:srgbClr val="000000">
                      <a:alpha val="43137"/>
                    </a:srgbClr>
                  </a:outerShdw>
                </a:effectLst>
                <a:latin typeface="+mn-lt"/>
              </a:rPr>
              <a:t>and may the Lord make you increase and abound in love for one another and for all, as we do for you, </a:t>
            </a:r>
            <a:r>
              <a:rPr lang="en-US" sz="3000" b="1" baseline="30000" dirty="0">
                <a:effectLst>
                  <a:outerShdw blurRad="38100" dist="38100" dir="2700000" algn="tl">
                    <a:srgbClr val="000000">
                      <a:alpha val="43137"/>
                    </a:srgbClr>
                  </a:outerShdw>
                </a:effectLst>
                <a:latin typeface="+mn-lt"/>
              </a:rPr>
              <a:t>13 </a:t>
            </a:r>
            <a:r>
              <a:rPr lang="en-US" sz="3000" b="1" dirty="0">
                <a:effectLst>
                  <a:outerShdw blurRad="38100" dist="38100" dir="2700000" algn="tl">
                    <a:srgbClr val="000000">
                      <a:alpha val="43137"/>
                    </a:srgbClr>
                  </a:outerShdw>
                </a:effectLst>
                <a:latin typeface="+mn-lt"/>
              </a:rPr>
              <a:t>so that he may establish your hearts blameless in holiness before our God and Father, at the coming of our Lord Jesus with all his saints.</a:t>
            </a:r>
            <a:r>
              <a:rPr lang="en-US" sz="3000" dirty="0">
                <a:effectLst>
                  <a:outerShdw blurRad="38100" dist="38100" dir="2700000" algn="tl">
                    <a:srgbClr val="000000">
                      <a:alpha val="43137"/>
                    </a:srgbClr>
                  </a:outerShdw>
                </a:effectLst>
                <a:latin typeface="+mn-lt"/>
              </a:rPr>
              <a:t/>
            </a:r>
            <a:br>
              <a:rPr lang="en-US" sz="3000" dirty="0">
                <a:effectLst>
                  <a:outerShdw blurRad="38100" dist="38100" dir="2700000" algn="tl">
                    <a:srgbClr val="000000">
                      <a:alpha val="43137"/>
                    </a:srgbClr>
                  </a:outerShdw>
                </a:effectLst>
                <a:latin typeface="+mn-lt"/>
              </a:rPr>
            </a:br>
            <a:endParaRPr lang="en-US" sz="3000" dirty="0">
              <a:latin typeface="+mn-lt"/>
            </a:endParaRPr>
          </a:p>
        </p:txBody>
      </p:sp>
    </p:spTree>
    <p:extLst>
      <p:ext uri="{BB962C8B-B14F-4D97-AF65-F5344CB8AC3E}">
        <p14:creationId xmlns:p14="http://schemas.microsoft.com/office/powerpoint/2010/main" val="17627261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39" y="2745468"/>
            <a:ext cx="11567887"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6 </a:t>
            </a:r>
            <a:r>
              <a:rPr lang="en-US" sz="3000" b="1" dirty="0">
                <a:effectLst>
                  <a:outerShdw blurRad="38100" dist="38100" dir="2700000" algn="tl">
                    <a:srgbClr val="000000">
                      <a:alpha val="43137"/>
                    </a:srgbClr>
                  </a:outerShdw>
                </a:effectLst>
                <a:latin typeface="+mn-lt"/>
              </a:rPr>
              <a:t>But now that Timothy has come to us from you, and has brought us the good news of your faith and love and reported that you always remember us kindly and long to see us, as we long to see you— </a:t>
            </a:r>
            <a:r>
              <a:rPr lang="en-US" sz="3000" b="1" baseline="30000" dirty="0">
                <a:effectLst>
                  <a:outerShdw blurRad="38100" dist="38100" dir="2700000" algn="tl">
                    <a:srgbClr val="000000">
                      <a:alpha val="43137"/>
                    </a:srgbClr>
                  </a:outerShdw>
                </a:effectLst>
                <a:latin typeface="+mn-lt"/>
              </a:rPr>
              <a:t>7 </a:t>
            </a:r>
            <a:r>
              <a:rPr lang="en-US" sz="3000" b="1" dirty="0">
                <a:effectLst>
                  <a:outerShdw blurRad="38100" dist="38100" dir="2700000" algn="tl">
                    <a:srgbClr val="000000">
                      <a:alpha val="43137"/>
                    </a:srgbClr>
                  </a:outerShdw>
                </a:effectLst>
                <a:latin typeface="+mn-lt"/>
              </a:rPr>
              <a:t>for this reason, brothers, in all our distress and affliction we have been comforted about you through your faith.  </a:t>
            </a:r>
            <a:r>
              <a:rPr lang="en-US" sz="3000" b="1" baseline="30000" dirty="0">
                <a:effectLst>
                  <a:outerShdw blurRad="38100" dist="38100" dir="2700000" algn="tl">
                    <a:srgbClr val="000000">
                      <a:alpha val="43137"/>
                    </a:srgbClr>
                  </a:outerShdw>
                </a:effectLst>
                <a:latin typeface="+mn-lt"/>
              </a:rPr>
              <a:t>8 </a:t>
            </a:r>
            <a:r>
              <a:rPr lang="en-US" sz="3000" b="1" dirty="0">
                <a:effectLst>
                  <a:outerShdw blurRad="38100" dist="38100" dir="2700000" algn="tl">
                    <a:srgbClr val="000000">
                      <a:alpha val="43137"/>
                    </a:srgbClr>
                  </a:outerShdw>
                </a:effectLst>
                <a:latin typeface="+mn-lt"/>
              </a:rPr>
              <a:t>For now we live, if you are standing fast in the Lord.  </a:t>
            </a:r>
            <a:r>
              <a:rPr lang="en-US" sz="3000" b="1" baseline="30000" dirty="0">
                <a:effectLst>
                  <a:outerShdw blurRad="38100" dist="38100" dir="2700000" algn="tl">
                    <a:srgbClr val="000000">
                      <a:alpha val="43137"/>
                    </a:srgbClr>
                  </a:outerShdw>
                </a:effectLst>
                <a:latin typeface="+mn-lt"/>
              </a:rPr>
              <a:t>9 </a:t>
            </a:r>
            <a:r>
              <a:rPr lang="en-US" sz="3000" b="1" dirty="0">
                <a:effectLst>
                  <a:outerShdw blurRad="38100" dist="38100" dir="2700000" algn="tl">
                    <a:srgbClr val="000000">
                      <a:alpha val="43137"/>
                    </a:srgbClr>
                  </a:outerShdw>
                </a:effectLst>
                <a:latin typeface="+mn-lt"/>
              </a:rPr>
              <a:t>For what thanksgiving can we return to God for you, for all the joy that we feel for your sake before our God, </a:t>
            </a:r>
            <a:r>
              <a:rPr lang="en-US" sz="3000" b="1" baseline="30000" dirty="0">
                <a:effectLst>
                  <a:outerShdw blurRad="38100" dist="38100" dir="2700000" algn="tl">
                    <a:srgbClr val="000000">
                      <a:alpha val="43137"/>
                    </a:srgbClr>
                  </a:outerShdw>
                </a:effectLst>
                <a:latin typeface="+mn-lt"/>
              </a:rPr>
              <a:t>10 </a:t>
            </a:r>
            <a:r>
              <a:rPr lang="en-US" sz="3000" b="1" dirty="0">
                <a:effectLst>
                  <a:outerShdw blurRad="38100" dist="38100" dir="2700000" algn="tl">
                    <a:srgbClr val="000000">
                      <a:alpha val="43137"/>
                    </a:srgbClr>
                  </a:outerShdw>
                </a:effectLst>
                <a:latin typeface="+mn-lt"/>
              </a:rPr>
              <a:t>as we pray most earnestly night and day that we may see you face to face and supply what is lacking in your faith?  </a:t>
            </a:r>
            <a:r>
              <a:rPr lang="en-US" sz="3000" b="1" baseline="30000" dirty="0">
                <a:effectLst>
                  <a:outerShdw blurRad="38100" dist="38100" dir="2700000" algn="tl">
                    <a:srgbClr val="000000">
                      <a:alpha val="43137"/>
                    </a:srgbClr>
                  </a:outerShdw>
                </a:effectLst>
                <a:latin typeface="+mn-lt"/>
              </a:rPr>
              <a:t>11 </a:t>
            </a:r>
            <a:r>
              <a:rPr lang="en-US" sz="3000" b="1" dirty="0">
                <a:effectLst>
                  <a:outerShdw blurRad="38100" dist="38100" dir="2700000" algn="tl">
                    <a:srgbClr val="000000">
                      <a:alpha val="43137"/>
                    </a:srgbClr>
                  </a:outerShdw>
                </a:effectLst>
                <a:latin typeface="+mn-lt"/>
              </a:rPr>
              <a:t>Now may our God and Father himself, and our Lord Jesus, direct our way to you, </a:t>
            </a:r>
            <a:r>
              <a:rPr lang="en-US" sz="3000" b="1" baseline="30000" dirty="0">
                <a:effectLst>
                  <a:outerShdw blurRad="38100" dist="38100" dir="2700000" algn="tl">
                    <a:srgbClr val="000000">
                      <a:alpha val="43137"/>
                    </a:srgbClr>
                  </a:outerShdw>
                </a:effectLst>
                <a:latin typeface="+mn-lt"/>
              </a:rPr>
              <a:t>12 </a:t>
            </a:r>
            <a:r>
              <a:rPr lang="en-US" sz="3000" b="1" dirty="0">
                <a:effectLst>
                  <a:outerShdw blurRad="38100" dist="38100" dir="2700000" algn="tl">
                    <a:srgbClr val="000000">
                      <a:alpha val="43137"/>
                    </a:srgbClr>
                  </a:outerShdw>
                </a:effectLst>
                <a:latin typeface="+mn-lt"/>
              </a:rPr>
              <a:t>and may the Lord make you increase and abound in love for one another and for all, as we do for you, </a:t>
            </a:r>
            <a:r>
              <a:rPr lang="en-US" sz="3000" b="1" baseline="30000" dirty="0">
                <a:solidFill>
                  <a:srgbClr val="FF0000"/>
                </a:solidFill>
                <a:effectLst>
                  <a:outerShdw blurRad="38100" dist="38100" dir="2700000" algn="tl">
                    <a:srgbClr val="000000">
                      <a:alpha val="43137"/>
                    </a:srgbClr>
                  </a:outerShdw>
                </a:effectLst>
                <a:latin typeface="+mn-lt"/>
              </a:rPr>
              <a:t>13 </a:t>
            </a:r>
            <a:r>
              <a:rPr lang="en-US" sz="3000" b="1" dirty="0">
                <a:solidFill>
                  <a:srgbClr val="FF0000"/>
                </a:solidFill>
                <a:effectLst>
                  <a:outerShdw blurRad="38100" dist="38100" dir="2700000" algn="tl">
                    <a:srgbClr val="000000">
                      <a:alpha val="43137"/>
                    </a:srgbClr>
                  </a:outerShdw>
                </a:effectLst>
                <a:latin typeface="+mn-lt"/>
              </a:rPr>
              <a:t>so that he may establish your hearts blameless in holiness before our God and Father, at the coming of our Lord Jesus with all his saints.</a:t>
            </a:r>
            <a:r>
              <a:rPr lang="en-US" sz="3000" dirty="0">
                <a:effectLst>
                  <a:outerShdw blurRad="38100" dist="38100" dir="2700000" algn="tl">
                    <a:srgbClr val="000000">
                      <a:alpha val="43137"/>
                    </a:srgbClr>
                  </a:outerShdw>
                </a:effectLst>
                <a:latin typeface="+mn-lt"/>
              </a:rPr>
              <a:t/>
            </a:r>
            <a:br>
              <a:rPr lang="en-US" sz="3000" dirty="0">
                <a:effectLst>
                  <a:outerShdw blurRad="38100" dist="38100" dir="2700000" algn="tl">
                    <a:srgbClr val="000000">
                      <a:alpha val="43137"/>
                    </a:srgbClr>
                  </a:outerShdw>
                </a:effectLst>
                <a:latin typeface="+mn-lt"/>
              </a:rPr>
            </a:br>
            <a:endParaRPr lang="en-US" sz="3000" dirty="0">
              <a:latin typeface="+mn-lt"/>
            </a:endParaRPr>
          </a:p>
        </p:txBody>
      </p:sp>
    </p:spTree>
    <p:extLst>
      <p:ext uri="{BB962C8B-B14F-4D97-AF65-F5344CB8AC3E}">
        <p14:creationId xmlns:p14="http://schemas.microsoft.com/office/powerpoint/2010/main" val="4044725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774494"/>
            <a:ext cx="11974286"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17 </a:t>
            </a:r>
            <a:r>
              <a:rPr lang="en-US" sz="3000" b="1" dirty="0">
                <a:effectLst>
                  <a:outerShdw blurRad="38100" dist="38100" dir="2700000" algn="tl">
                    <a:srgbClr val="000000">
                      <a:alpha val="43137"/>
                    </a:srgbClr>
                  </a:outerShdw>
                </a:effectLst>
                <a:latin typeface="+mn-lt"/>
              </a:rPr>
              <a:t>But since we were torn away from you, brothers, for a short time, in person not in heart, we endeavored the more eagerly and with great desire to see you face to face, </a:t>
            </a:r>
            <a:r>
              <a:rPr lang="en-US" sz="3000" b="1" baseline="30000" dirty="0">
                <a:effectLst>
                  <a:outerShdw blurRad="38100" dist="38100" dir="2700000" algn="tl">
                    <a:srgbClr val="000000">
                      <a:alpha val="43137"/>
                    </a:srgbClr>
                  </a:outerShdw>
                </a:effectLst>
                <a:latin typeface="+mn-lt"/>
              </a:rPr>
              <a:t>18 </a:t>
            </a:r>
            <a:r>
              <a:rPr lang="en-US" sz="3000" b="1" dirty="0">
                <a:effectLst>
                  <a:outerShdw blurRad="38100" dist="38100" dir="2700000" algn="tl">
                    <a:srgbClr val="000000">
                      <a:alpha val="43137"/>
                    </a:srgbClr>
                  </a:outerShdw>
                </a:effectLst>
                <a:latin typeface="+mn-lt"/>
              </a:rPr>
              <a:t>because we wanted to come to you—I, Paul, again and again—but Satan hindered us.  </a:t>
            </a:r>
            <a:r>
              <a:rPr lang="en-US" sz="3000" b="1" baseline="30000" dirty="0">
                <a:effectLst>
                  <a:outerShdw blurRad="38100" dist="38100" dir="2700000" algn="tl">
                    <a:srgbClr val="000000">
                      <a:alpha val="43137"/>
                    </a:srgbClr>
                  </a:outerShdw>
                </a:effectLst>
                <a:latin typeface="+mn-lt"/>
              </a:rPr>
              <a:t>19 </a:t>
            </a:r>
            <a:r>
              <a:rPr lang="en-US" sz="3000" b="1" dirty="0">
                <a:effectLst>
                  <a:outerShdw blurRad="38100" dist="38100" dir="2700000" algn="tl">
                    <a:srgbClr val="000000">
                      <a:alpha val="43137"/>
                    </a:srgbClr>
                  </a:outerShdw>
                </a:effectLst>
                <a:latin typeface="+mn-lt"/>
              </a:rPr>
              <a:t>For what is our hope or joy or crown of boasting before our Lord Jesus at his coming? Is it not you?  </a:t>
            </a:r>
            <a:r>
              <a:rPr lang="en-US" sz="3000" b="1" baseline="30000" dirty="0">
                <a:effectLst>
                  <a:outerShdw blurRad="38100" dist="38100" dir="2700000" algn="tl">
                    <a:srgbClr val="000000">
                      <a:alpha val="43137"/>
                    </a:srgbClr>
                  </a:outerShdw>
                </a:effectLst>
                <a:latin typeface="+mn-lt"/>
              </a:rPr>
              <a:t>20 </a:t>
            </a:r>
            <a:r>
              <a:rPr lang="en-US" sz="3000" b="1" dirty="0">
                <a:effectLst>
                  <a:outerShdw blurRad="38100" dist="38100" dir="2700000" algn="tl">
                    <a:srgbClr val="000000">
                      <a:alpha val="43137"/>
                    </a:srgbClr>
                  </a:outerShdw>
                </a:effectLst>
                <a:latin typeface="+mn-lt"/>
              </a:rPr>
              <a:t>For you are our glory and joy.  </a:t>
            </a:r>
            <a:r>
              <a:rPr lang="en-US" sz="3000" b="1" baseline="30000" dirty="0">
                <a:effectLst>
                  <a:outerShdw blurRad="38100" dist="38100" dir="2700000" algn="tl">
                    <a:srgbClr val="000000">
                      <a:alpha val="43137"/>
                    </a:srgbClr>
                  </a:outerShdw>
                </a:effectLst>
                <a:latin typeface="+mn-lt"/>
              </a:rPr>
              <a:t>1 </a:t>
            </a:r>
            <a:r>
              <a:rPr lang="en-US" sz="3000" b="1" dirty="0">
                <a:effectLst>
                  <a:outerShdw blurRad="38100" dist="38100" dir="2700000" algn="tl">
                    <a:srgbClr val="000000">
                      <a:alpha val="43137"/>
                    </a:srgbClr>
                  </a:outerShdw>
                </a:effectLst>
                <a:latin typeface="+mn-lt"/>
              </a:rPr>
              <a:t>Therefore when we could bear it no longer, we were willing to be left behind at Athens alone, </a:t>
            </a:r>
            <a:r>
              <a:rPr lang="en-US" sz="3000" b="1" baseline="30000" dirty="0">
                <a:solidFill>
                  <a:srgbClr val="FF0000"/>
                </a:solidFill>
                <a:effectLst>
                  <a:outerShdw blurRad="38100" dist="38100" dir="2700000" algn="tl">
                    <a:srgbClr val="000000">
                      <a:alpha val="43137"/>
                    </a:srgbClr>
                  </a:outerShdw>
                </a:effectLst>
                <a:latin typeface="+mn-lt"/>
              </a:rPr>
              <a:t>2 </a:t>
            </a:r>
            <a:r>
              <a:rPr lang="en-US" sz="3000" b="1" dirty="0">
                <a:solidFill>
                  <a:srgbClr val="FF0000"/>
                </a:solidFill>
                <a:effectLst>
                  <a:outerShdw blurRad="38100" dist="38100" dir="2700000" algn="tl">
                    <a:srgbClr val="000000">
                      <a:alpha val="43137"/>
                    </a:srgbClr>
                  </a:outerShdw>
                </a:effectLst>
                <a:latin typeface="+mn-lt"/>
              </a:rPr>
              <a:t>and we sent Timothy, our brother and God's coworker in the gospel of Christ, to establish and exhort you in your faith, </a:t>
            </a:r>
            <a:r>
              <a:rPr lang="en-US" sz="3000" b="1" baseline="30000" dirty="0">
                <a:solidFill>
                  <a:srgbClr val="FF0000"/>
                </a:solidFill>
                <a:effectLst>
                  <a:outerShdw blurRad="38100" dist="38100" dir="2700000" algn="tl">
                    <a:srgbClr val="000000">
                      <a:alpha val="43137"/>
                    </a:srgbClr>
                  </a:outerShdw>
                </a:effectLst>
                <a:latin typeface="+mn-lt"/>
              </a:rPr>
              <a:t>3 </a:t>
            </a:r>
            <a:r>
              <a:rPr lang="en-US" sz="3000" b="1" dirty="0">
                <a:solidFill>
                  <a:srgbClr val="FF0000"/>
                </a:solidFill>
                <a:effectLst>
                  <a:outerShdw blurRad="38100" dist="38100" dir="2700000" algn="tl">
                    <a:srgbClr val="000000">
                      <a:alpha val="43137"/>
                    </a:srgbClr>
                  </a:outerShdw>
                </a:effectLst>
                <a:latin typeface="+mn-lt"/>
              </a:rPr>
              <a:t>that no one be moved by these afflictions. For you yourselves know that </a:t>
            </a:r>
            <a:r>
              <a:rPr lang="en-US" sz="3000" b="1" dirty="0">
                <a:solidFill>
                  <a:srgbClr val="0070C0"/>
                </a:solidFill>
                <a:effectLst>
                  <a:outerShdw blurRad="38100" dist="38100" dir="2700000" algn="tl">
                    <a:srgbClr val="000000">
                      <a:alpha val="43137"/>
                    </a:srgbClr>
                  </a:outerShdw>
                </a:effectLst>
                <a:latin typeface="+mn-lt"/>
              </a:rPr>
              <a:t>we are destined for this.  </a:t>
            </a:r>
            <a:r>
              <a:rPr lang="en-US" sz="3000" b="1" baseline="30000" dirty="0">
                <a:solidFill>
                  <a:srgbClr val="FF0000"/>
                </a:solidFill>
                <a:effectLst>
                  <a:outerShdw blurRad="38100" dist="38100" dir="2700000" algn="tl">
                    <a:srgbClr val="000000">
                      <a:alpha val="43137"/>
                    </a:srgbClr>
                  </a:outerShdw>
                </a:effectLst>
                <a:latin typeface="+mn-lt"/>
              </a:rPr>
              <a:t>4 </a:t>
            </a:r>
            <a:r>
              <a:rPr lang="en-US" sz="3000" b="1" dirty="0">
                <a:solidFill>
                  <a:srgbClr val="FF0000"/>
                </a:solidFill>
                <a:effectLst>
                  <a:outerShdw blurRad="38100" dist="38100" dir="2700000" algn="tl">
                    <a:srgbClr val="000000">
                      <a:alpha val="43137"/>
                    </a:srgbClr>
                  </a:outerShdw>
                </a:effectLst>
                <a:latin typeface="+mn-lt"/>
              </a:rPr>
              <a:t>For when we were with you, </a:t>
            </a:r>
            <a:r>
              <a:rPr lang="en-US" sz="3000" b="1" dirty="0">
                <a:solidFill>
                  <a:srgbClr val="0070C0"/>
                </a:solidFill>
                <a:effectLst>
                  <a:outerShdw blurRad="38100" dist="38100" dir="2700000" algn="tl">
                    <a:srgbClr val="000000">
                      <a:alpha val="43137"/>
                    </a:srgbClr>
                  </a:outerShdw>
                </a:effectLst>
                <a:latin typeface="+mn-lt"/>
              </a:rPr>
              <a:t>we kept telling you beforehand that we were to suffer affliction</a:t>
            </a:r>
            <a:r>
              <a:rPr lang="en-US" sz="3000" b="1" dirty="0">
                <a:solidFill>
                  <a:srgbClr val="FF0000"/>
                </a:solidFill>
                <a:effectLst>
                  <a:outerShdw blurRad="38100" dist="38100" dir="2700000" algn="tl">
                    <a:srgbClr val="000000">
                      <a:alpha val="43137"/>
                    </a:srgbClr>
                  </a:outerShdw>
                </a:effectLst>
                <a:latin typeface="+mn-lt"/>
              </a:rPr>
              <a:t>, just as it has come to pass, and just as you know.  </a:t>
            </a:r>
            <a:r>
              <a:rPr lang="en-US" sz="3000" b="1" baseline="30000" dirty="0">
                <a:effectLst>
                  <a:outerShdw blurRad="38100" dist="38100" dir="2700000" algn="tl">
                    <a:srgbClr val="000000">
                      <a:alpha val="43137"/>
                    </a:srgbClr>
                  </a:outerShdw>
                </a:effectLst>
                <a:latin typeface="+mn-lt"/>
              </a:rPr>
              <a:t>5 </a:t>
            </a:r>
            <a:r>
              <a:rPr lang="en-US" sz="3000" b="1" dirty="0">
                <a:effectLst>
                  <a:outerShdw blurRad="38100" dist="38100" dir="2700000" algn="tl">
                    <a:srgbClr val="000000">
                      <a:alpha val="43137"/>
                    </a:srgbClr>
                  </a:outerShdw>
                </a:effectLst>
                <a:latin typeface="+mn-lt"/>
              </a:rPr>
              <a:t>For this reason, when I could bear it no longer, I sent to learn about your faith, for fear that somehow the tempter had tempted you and our labor would be in vain.  </a:t>
            </a:r>
            <a:endParaRPr lang="en-US" sz="3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37281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39" y="2745468"/>
            <a:ext cx="11567887" cy="1325563"/>
          </a:xfrm>
        </p:spPr>
        <p:txBody>
          <a:bodyPr>
            <a:noAutofit/>
          </a:bodyPr>
          <a:lstStyle/>
          <a:p>
            <a:pPr algn="ctr"/>
            <a:r>
              <a:rPr lang="en-US" sz="3000" b="1" baseline="30000" dirty="0">
                <a:effectLst>
                  <a:outerShdw blurRad="38100" dist="38100" dir="2700000" algn="tl">
                    <a:srgbClr val="000000">
                      <a:alpha val="43137"/>
                    </a:srgbClr>
                  </a:outerShdw>
                </a:effectLst>
                <a:latin typeface="+mn-lt"/>
              </a:rPr>
              <a:t>6 </a:t>
            </a:r>
            <a:r>
              <a:rPr lang="en-US" sz="3000" b="1" dirty="0">
                <a:effectLst>
                  <a:outerShdw blurRad="38100" dist="38100" dir="2700000" algn="tl">
                    <a:srgbClr val="000000">
                      <a:alpha val="43137"/>
                    </a:srgbClr>
                  </a:outerShdw>
                </a:effectLst>
                <a:latin typeface="+mn-lt"/>
              </a:rPr>
              <a:t>But now that Timothy has come to us from you, and has brought us the good news of your faith and love and reported that you always remember us kindly and long to see us, as we long to see you— </a:t>
            </a:r>
            <a:r>
              <a:rPr lang="en-US" sz="3000" b="1" baseline="30000" dirty="0">
                <a:effectLst>
                  <a:outerShdw blurRad="38100" dist="38100" dir="2700000" algn="tl">
                    <a:srgbClr val="000000">
                      <a:alpha val="43137"/>
                    </a:srgbClr>
                  </a:outerShdw>
                </a:effectLst>
                <a:latin typeface="+mn-lt"/>
              </a:rPr>
              <a:t>7 </a:t>
            </a:r>
            <a:r>
              <a:rPr lang="en-US" sz="3000" b="1" dirty="0">
                <a:effectLst>
                  <a:outerShdw blurRad="38100" dist="38100" dir="2700000" algn="tl">
                    <a:srgbClr val="000000">
                      <a:alpha val="43137"/>
                    </a:srgbClr>
                  </a:outerShdw>
                </a:effectLst>
                <a:latin typeface="+mn-lt"/>
              </a:rPr>
              <a:t>for this reason, brothers, in all our distress and affliction we have been comforted about you through your faith.  </a:t>
            </a:r>
            <a:r>
              <a:rPr lang="en-US" sz="3000" b="1" baseline="30000" dirty="0">
                <a:effectLst>
                  <a:outerShdw blurRad="38100" dist="38100" dir="2700000" algn="tl">
                    <a:srgbClr val="000000">
                      <a:alpha val="43137"/>
                    </a:srgbClr>
                  </a:outerShdw>
                </a:effectLst>
                <a:latin typeface="+mn-lt"/>
              </a:rPr>
              <a:t>8 </a:t>
            </a:r>
            <a:r>
              <a:rPr lang="en-US" sz="3000" b="1" dirty="0">
                <a:effectLst>
                  <a:outerShdw blurRad="38100" dist="38100" dir="2700000" algn="tl">
                    <a:srgbClr val="000000">
                      <a:alpha val="43137"/>
                    </a:srgbClr>
                  </a:outerShdw>
                </a:effectLst>
                <a:latin typeface="+mn-lt"/>
              </a:rPr>
              <a:t>For now we live, if you are standing fast in the Lord.  </a:t>
            </a:r>
            <a:r>
              <a:rPr lang="en-US" sz="3000" b="1" baseline="30000" dirty="0">
                <a:effectLst>
                  <a:outerShdw blurRad="38100" dist="38100" dir="2700000" algn="tl">
                    <a:srgbClr val="000000">
                      <a:alpha val="43137"/>
                    </a:srgbClr>
                  </a:outerShdw>
                </a:effectLst>
                <a:latin typeface="+mn-lt"/>
              </a:rPr>
              <a:t>9 </a:t>
            </a:r>
            <a:r>
              <a:rPr lang="en-US" sz="3000" b="1" dirty="0">
                <a:effectLst>
                  <a:outerShdw blurRad="38100" dist="38100" dir="2700000" algn="tl">
                    <a:srgbClr val="000000">
                      <a:alpha val="43137"/>
                    </a:srgbClr>
                  </a:outerShdw>
                </a:effectLst>
                <a:latin typeface="+mn-lt"/>
              </a:rPr>
              <a:t>For what thanksgiving can we return to God for you, for all the joy that we feel for your sake before our God, </a:t>
            </a:r>
            <a:r>
              <a:rPr lang="en-US" sz="3000" b="1" baseline="30000" dirty="0">
                <a:effectLst>
                  <a:outerShdw blurRad="38100" dist="38100" dir="2700000" algn="tl">
                    <a:srgbClr val="000000">
                      <a:alpha val="43137"/>
                    </a:srgbClr>
                  </a:outerShdw>
                </a:effectLst>
                <a:latin typeface="+mn-lt"/>
              </a:rPr>
              <a:t>10 </a:t>
            </a:r>
            <a:r>
              <a:rPr lang="en-US" sz="3000" b="1" dirty="0">
                <a:effectLst>
                  <a:outerShdw blurRad="38100" dist="38100" dir="2700000" algn="tl">
                    <a:srgbClr val="000000">
                      <a:alpha val="43137"/>
                    </a:srgbClr>
                  </a:outerShdw>
                </a:effectLst>
                <a:latin typeface="+mn-lt"/>
              </a:rPr>
              <a:t>as we pray most earnestly night and day that we may see you face to face and supply what is lacking in your faith?  </a:t>
            </a:r>
            <a:r>
              <a:rPr lang="en-US" sz="3000" b="1" baseline="30000" dirty="0">
                <a:effectLst>
                  <a:outerShdw blurRad="38100" dist="38100" dir="2700000" algn="tl">
                    <a:srgbClr val="000000">
                      <a:alpha val="43137"/>
                    </a:srgbClr>
                  </a:outerShdw>
                </a:effectLst>
                <a:latin typeface="+mn-lt"/>
              </a:rPr>
              <a:t>11 </a:t>
            </a:r>
            <a:r>
              <a:rPr lang="en-US" sz="3000" b="1" dirty="0">
                <a:effectLst>
                  <a:outerShdw blurRad="38100" dist="38100" dir="2700000" algn="tl">
                    <a:srgbClr val="000000">
                      <a:alpha val="43137"/>
                    </a:srgbClr>
                  </a:outerShdw>
                </a:effectLst>
                <a:latin typeface="+mn-lt"/>
              </a:rPr>
              <a:t>Now may our God and Father himself, and our Lord Jesus, direct our way to you, </a:t>
            </a:r>
            <a:r>
              <a:rPr lang="en-US" sz="3000" b="1" baseline="30000" dirty="0">
                <a:solidFill>
                  <a:srgbClr val="FF0000"/>
                </a:solidFill>
                <a:effectLst>
                  <a:outerShdw blurRad="38100" dist="38100" dir="2700000" algn="tl">
                    <a:srgbClr val="000000">
                      <a:alpha val="43137"/>
                    </a:srgbClr>
                  </a:outerShdw>
                </a:effectLst>
                <a:latin typeface="+mn-lt"/>
              </a:rPr>
              <a:t>12 </a:t>
            </a:r>
            <a:r>
              <a:rPr lang="en-US" sz="3000" b="1" dirty="0">
                <a:solidFill>
                  <a:srgbClr val="FF0000"/>
                </a:solidFill>
                <a:effectLst>
                  <a:outerShdw blurRad="38100" dist="38100" dir="2700000" algn="tl">
                    <a:srgbClr val="000000">
                      <a:alpha val="43137"/>
                    </a:srgbClr>
                  </a:outerShdw>
                </a:effectLst>
                <a:latin typeface="+mn-lt"/>
              </a:rPr>
              <a:t>and may the Lord make you increase and abound in love for one another </a:t>
            </a:r>
            <a:r>
              <a:rPr lang="en-US" sz="3000" b="1" dirty="0">
                <a:solidFill>
                  <a:srgbClr val="0070C0"/>
                </a:solidFill>
                <a:effectLst>
                  <a:outerShdw blurRad="38100" dist="38100" dir="2700000" algn="tl">
                    <a:srgbClr val="000000">
                      <a:alpha val="43137"/>
                    </a:srgbClr>
                  </a:outerShdw>
                </a:effectLst>
                <a:latin typeface="+mn-lt"/>
              </a:rPr>
              <a:t>and for all,</a:t>
            </a:r>
            <a:r>
              <a:rPr lang="en-US" sz="3000" b="1" dirty="0">
                <a:solidFill>
                  <a:srgbClr val="FF0000"/>
                </a:solidFill>
                <a:effectLst>
                  <a:outerShdw blurRad="38100" dist="38100" dir="2700000" algn="tl">
                    <a:srgbClr val="000000">
                      <a:alpha val="43137"/>
                    </a:srgbClr>
                  </a:outerShdw>
                </a:effectLst>
                <a:latin typeface="+mn-lt"/>
              </a:rPr>
              <a:t> as we do for you</a:t>
            </a:r>
            <a:r>
              <a:rPr lang="en-US" sz="3000" b="1" dirty="0">
                <a:effectLst>
                  <a:outerShdw blurRad="38100" dist="38100" dir="2700000" algn="tl">
                    <a:srgbClr val="000000">
                      <a:alpha val="43137"/>
                    </a:srgbClr>
                  </a:outerShdw>
                </a:effectLst>
                <a:latin typeface="+mn-lt"/>
              </a:rPr>
              <a:t>, </a:t>
            </a:r>
            <a:r>
              <a:rPr lang="en-US" sz="3000" b="1" baseline="30000" dirty="0">
                <a:effectLst>
                  <a:outerShdw blurRad="38100" dist="38100" dir="2700000" algn="tl">
                    <a:srgbClr val="000000">
                      <a:alpha val="43137"/>
                    </a:srgbClr>
                  </a:outerShdw>
                </a:effectLst>
                <a:latin typeface="+mn-lt"/>
              </a:rPr>
              <a:t>13 </a:t>
            </a:r>
            <a:r>
              <a:rPr lang="en-US" sz="3000" b="1" dirty="0">
                <a:effectLst>
                  <a:outerShdw blurRad="38100" dist="38100" dir="2700000" algn="tl">
                    <a:srgbClr val="000000">
                      <a:alpha val="43137"/>
                    </a:srgbClr>
                  </a:outerShdw>
                </a:effectLst>
                <a:latin typeface="+mn-lt"/>
              </a:rPr>
              <a:t>so that he may establish your hearts blameless in holiness before our God and Father, at the coming of our Lord Jesus with all his saints.</a:t>
            </a:r>
            <a:r>
              <a:rPr lang="en-US" sz="3000" dirty="0">
                <a:effectLst>
                  <a:outerShdw blurRad="38100" dist="38100" dir="2700000" algn="tl">
                    <a:srgbClr val="000000">
                      <a:alpha val="43137"/>
                    </a:srgbClr>
                  </a:outerShdw>
                </a:effectLst>
                <a:latin typeface="+mn-lt"/>
              </a:rPr>
              <a:t/>
            </a:r>
            <a:br>
              <a:rPr lang="en-US" sz="3000" dirty="0">
                <a:effectLst>
                  <a:outerShdw blurRad="38100" dist="38100" dir="2700000" algn="tl">
                    <a:srgbClr val="000000">
                      <a:alpha val="43137"/>
                    </a:srgbClr>
                  </a:outerShdw>
                </a:effectLst>
                <a:latin typeface="+mn-lt"/>
              </a:rPr>
            </a:br>
            <a:endParaRPr lang="en-US" sz="3000" dirty="0">
              <a:latin typeface="+mn-lt"/>
            </a:endParaRPr>
          </a:p>
        </p:txBody>
      </p:sp>
    </p:spTree>
    <p:extLst>
      <p:ext uri="{BB962C8B-B14F-4D97-AF65-F5344CB8AC3E}">
        <p14:creationId xmlns:p14="http://schemas.microsoft.com/office/powerpoint/2010/main" val="3073313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11</Words>
  <Application>Microsoft Office PowerPoint</Application>
  <PresentationFormat>Widescreen</PresentationFormat>
  <Paragraphs>11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17 But since we were torn away from you, brothers, for a short time, in person not in heart, we endeavored the more eagerly and with great desire to see you face to face, 18 because we wanted to come to you—I, Paul, again and again—but Satan hindered us.  19 For what is our hope or joy or crown of boasting before our Lord Jesus at his coming? Is it not you?  20 For you are our glory and joy.  1 Therefore when we could bear it no longer, we were willing to be left behind at Athens alone, 2 and we sent Timothy, our brother and God's coworker in the gospel of Christ, to establish and exhort you in your faith, 3 that no one be moved by these afflictions. For you yourselves know that we are destined for this.  4 For when we were with you, we kept telling you beforehand that we were to suffer affliction, just as it has come to pass, and just as you know.  5 For this reason, when I could bear it no longer, I sent to learn about your faith, for fear that somehow the tempter had tempted you and our labor would be in vain.  </vt:lpstr>
      <vt:lpstr>6 But now that Timothy has come to us from you, and has brought us the good news of your faith and love and reported that you always remember us kindly and long to see us, as we long to see you— 7 for this reason, brothers, in all our distress and affliction we have been comforted about you through your faith.  8 For now we live, if you are standing fast in the Lord.  9 For what thanksgiving can we return to God for you, for all the joy that we feel for your sake before our God, 10 as we pray most earnestly night and day that we may see you face to face and supply what is lacking in your faith?  11 Now may our God and Father himself, and our Lord Jesus, direct our way to you, 12 and may the Lord make you increase and abound in love for one another and for all, as we do for you, 13 so that he may establish your hearts blameless in holiness before our God and Father, at the coming of our Lord Jesus with all his saints. </vt:lpstr>
      <vt:lpstr>17 But since we were torn away from you, brothers, for a short time, in person not in heart, we endeavored the more eagerly and with great desire to see you face to face, 18 because we wanted to come to you—I, Paul, again and again—but Satan hindered us.  19 For what is our hope or joy or crown of boasting before our Lord Jesus at his coming? Is it not you?  20 For you are our glory and joy.  1 Therefore when we could bear it no longer, we were willing to be left behind at Athens alone, 2 and we sent Timothy, our brother and God's coworker in the gospel of Christ, to establish and exhort you in your faith, 3 that no one be moved by these afflictions. For you yourselves know that we are destined for this.  4 For when we were with you, we kept telling you beforehand that we were to suffer affliction, just as it has come to pass, and just as you know.  5 For this reason, when I could bear it no longer, I sent to learn about your faith, for fear that somehow the tempter had tempted you and our labor would be in vain.  </vt:lpstr>
      <vt:lpstr>6 But now that Timothy has come to us from you, and has brought us the good news of your faith and love and reported that you always remember us kindly and long to see us, as we long to see you— 7 for this reason, brothers, in all our distress and affliction we have been comforted about you through your faith.  8 For now we live, if you are standing fast in the Lord.  9 For what thanksgiving can we return to God for you, for all the joy that we feel for your sake before our God, 10 as we pray most earnestly night and day that we may see you face to face and supply what is lacking in your faith?  11 Now may our God and Father himself, and our Lord Jesus, direct our way to you, 12 and may the Lord make you increase and abound in love for one another and for all, as we do for you, 13 so that he may establish your hearts blameless in holiness before our God and Father, at the coming of our Lord Jesus with all his saints. </vt:lpstr>
      <vt:lpstr>6 But now that Timothy has come to us from you, and has brought us the good news of your faith and love and reported that you always remember us kindly and long to see us, as we long to see you— 7 for this reason, brothers, in all our distress and affliction we have been comforted about you through your faith.  8 For now we live, if you are standing fast in the Lord.  9 For what thanksgiving can we return to God for you, for all the joy that we feel for your sake before our God, 10 as we pray most earnestly night and day that we may see you face to face and supply what is lacking in your faith?  11 Now may our God and Father himself, and our Lord Jesus, direct our way to you, 12 and may the Lord make you increase and abound in love for one another and for all, as we do for you, 13 so that he may establish your hearts blameless in holiness before our God and Father, at the coming of our Lord Jesus with all his saints. </vt:lpstr>
      <vt:lpstr>17 But since we were torn away from you, brothers, for a short time, in person not in heart, we endeavored the more eagerly and with great desire to see you face to face, 18 because we wanted to come to you—I, Paul, again and again—but Satan hindered us.  19 For what is our hope or joy or crown of boasting before our Lord Jesus at his coming? Is it not you?  20 For you are our glory and joy.  1 Therefore when we could bear it no longer, we were willing to be left behind at Athens alone, 2 and we sent Timothy, our brother and God's coworker in the gospel of Christ, to establish and exhort you in your faith, 3 that no one be moved by these afflictions. For you yourselves know that we are destined for this.  4 For when we were with you, we kept telling you beforehand that we were to suffer affliction, just as it has come to pass, and just as you know.  5 For this reason, when I could bear it no longer, I sent to learn about your faith, for fear that somehow the tempter had tempted you and our labor would be in vain.  </vt:lpstr>
      <vt:lpstr>6 But now that Timothy has come to us from you, and has brought us the good news of your faith and love and reported that you always remember us kindly and long to see us, as we long to see you— 7 for this reason, brothers, in all our distress and affliction we have been comforted about you through your faith.  8 For now we live, if you are standing fast in the Lord.  9 For what thanksgiving can we return to God for you, for all the joy that we feel for your sake before our God, 10 as we pray most earnestly night and day that we may see you face to face and supply what is lacking in your faith?  11 Now may our God and Father himself, and our Lord Jesus, direct our way to you, 12 and may the Lord make you increase and abound in love for one another and for all, as we do for you, 13 so that he may establish your hearts blameless in holiness before our God and Father, at the coming of our Lord Jesus with all his saints. </vt:lpstr>
      <vt:lpstr>6 But now that Timothy has come to us from you, and has brought us the good news of your faith and love and reported that you always remember us kindly and long to see us, as we long to see you— 7 for this reason, brothers, in all our distress and affliction we have been comforted about you through your faith.  8 For now we live, if you are standing fast in the Lord.  9 For what thanksgiving can we return to God for you, for all the joy that we feel for your sake before our God, 10 as we pray most earnestly night and day that we may see you face to face and supply what is lacking in your faith?  11 Now may our God and Father himself, and our Lord Jesus, direct our way to you, 12 and may the Lord make you increase and abound in love for one another and for all, as we do for you, 13 so that he may establish your hearts blameless in holiness before our God and Father, at the coming of our Lord Jesus with all his saints. </vt:lpstr>
      <vt:lpstr>6 But now that Timothy has come to us from you, and has brought us the good news of your faith and love and reported that you always remember us kindly and long to see us, as we long to see you— 7 for this reason, brothers, in all our distress and affliction we have been comforted about you through your faith.  8 For now we live, if you are standing fast in the Lord.  9 For what thanksgiving can we return to God for you, for all the joy that we feel for your sake before our God, 10 as we pray most earnestly night and day that we may see you face to face and supply what is lacking in your faith?  11 Now may our God and Father himself, and our Lord Jesus, direct our way to you, 12 and may the Lord make you increase and abound in love for one another and for all, as we do for you, 13 so that he may establish your hearts blameless in holiness before our God and Father, at the coming of our Lord Jesus with all his saints. </vt:lpstr>
      <vt:lpstr>17 But since we were torn away from you, brothers, for a short time, in person not in heart, we endeavored the more eagerly and with great desire to see you face to face, 18 because we wanted to come to you—I, Paul, again and again—but Satan hindered us.  19 For what is our hope or joy or crown of boasting before our Lord Jesus at his coming? Is it not you?  20 For you are our glory and joy.  1 Therefore when we could bear it no longer, we were willing to be left behind at Athens alone, 2 and we sent Timothy, our brother and God's coworker in the gospel of Christ, to establish and exhort you in your faith, 3 that no one be moved by these afflictions. For you yourselves know that we are destined for this.  4 For when we were with you, we kept telling you beforehand that we were to suffer affliction, just as it has come to pass, and just as you know.  5 For this reason, when I could bear it no longer, I sent to learn about your faith, for fear that somehow the tempter had tempted you and our labor would be in vain.  </vt:lpstr>
      <vt:lpstr>6 But now that Timothy has come to us from you, and has brought us the good news of your faith and love and reported that you always remember us kindly and long to see us, as we long to see you— 7 for this reason, brothers, in all our distress and affliction we have been comforted about you through your faith.  8 For now we live, if you are standing fast in the Lord.  9 For what thanksgiving can we return to God for you, for all the joy that we feel for your sake before our God, 10 as we pray most earnestly night and day that we may see you face to face and supply what is lacking in your faith?  11 Now may our God and Father himself, and our Lord Jesus, direct our way to you, 12 and may the Lord make you increase and abound in love for one another and for all, as we do for you, 13 so that he may establish your hearts blameless in holiness before our God and Father, at the coming of our Lord Jesus with all his saints.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cp:revision>
  <dcterms:created xsi:type="dcterms:W3CDTF">2018-09-02T09:54:40Z</dcterms:created>
  <dcterms:modified xsi:type="dcterms:W3CDTF">2018-09-02T10:18:06Z</dcterms:modified>
</cp:coreProperties>
</file>