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6" r:id="rId2"/>
    <p:sldId id="257" r:id="rId3"/>
    <p:sldId id="258" r:id="rId4"/>
    <p:sldId id="259" r:id="rId5"/>
    <p:sldId id="260" r:id="rId6"/>
    <p:sldId id="261" r:id="rId7"/>
    <p:sldId id="263" r:id="rId8"/>
    <p:sldId id="262"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0" d="100"/>
          <a:sy n="60" d="100"/>
        </p:scale>
        <p:origin x="33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29110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24870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97956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8/19/2018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74974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8/19/2018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07687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8/19/2018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41981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292700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94809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10051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04251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96766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8/19/2018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257247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8167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5971" y="584061"/>
            <a:ext cx="8440057" cy="56196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097211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32229" y="2760475"/>
            <a:ext cx="11596914" cy="14005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smtClean="0">
                <a:solidFill>
                  <a:schemeClr val="bg1"/>
                </a:solidFill>
                <a:effectLst>
                  <a:outerShdw blurRad="38100" dist="38100" dir="2700000" algn="tl">
                    <a:srgbClr val="000000">
                      <a:alpha val="43137"/>
                    </a:srgbClr>
                  </a:outerShdw>
                </a:effectLst>
                <a:latin typeface="+mn-lt"/>
              </a:rPr>
              <a:t>From Paul and Silvanus and Timothy, to the church of the Thessalonians in God the Father and the Lord Jesus Christ. Grace and peace to you!  </a:t>
            </a:r>
            <a:r>
              <a:rPr lang="en-US" sz="2600" b="1" baseline="30000" dirty="0" smtClean="0">
                <a:solidFill>
                  <a:schemeClr val="bg1"/>
                </a:solidFill>
                <a:effectLst>
                  <a:outerShdw blurRad="38100" dist="38100" dir="2700000" algn="tl">
                    <a:srgbClr val="000000">
                      <a:alpha val="43137"/>
                    </a:srgbClr>
                  </a:outerShdw>
                </a:effectLst>
                <a:latin typeface="+mn-lt"/>
              </a:rPr>
              <a:t>2 </a:t>
            </a:r>
            <a:r>
              <a:rPr lang="en-US" sz="2600" b="1" dirty="0" smtClean="0">
                <a:solidFill>
                  <a:schemeClr val="bg1"/>
                </a:solidFill>
                <a:effectLst>
                  <a:outerShdw blurRad="38100" dist="38100" dir="2700000" algn="tl">
                    <a:srgbClr val="000000">
                      <a:alpha val="43137"/>
                    </a:srgbClr>
                  </a:outerShdw>
                </a:effectLst>
                <a:latin typeface="+mn-lt"/>
              </a:rPr>
              <a:t>We thank God always for all of you as we mention you constantly in our prayers, </a:t>
            </a:r>
            <a:r>
              <a:rPr lang="en-US" sz="2600" b="1" baseline="30000" dirty="0" smtClean="0">
                <a:solidFill>
                  <a:schemeClr val="bg1"/>
                </a:solidFill>
                <a:effectLst>
                  <a:outerShdw blurRad="38100" dist="38100" dir="2700000" algn="tl">
                    <a:srgbClr val="000000">
                      <a:alpha val="43137"/>
                    </a:srgbClr>
                  </a:outerShdw>
                </a:effectLst>
                <a:latin typeface="+mn-lt"/>
              </a:rPr>
              <a:t>3 </a:t>
            </a:r>
            <a:r>
              <a:rPr lang="en-US" sz="2600" b="1" dirty="0" smtClean="0">
                <a:solidFill>
                  <a:schemeClr val="bg1"/>
                </a:solidFill>
                <a:effectLst>
                  <a:outerShdw blurRad="38100" dist="38100" dir="2700000" algn="tl">
                    <a:srgbClr val="000000">
                      <a:alpha val="43137"/>
                    </a:srgbClr>
                  </a:outerShdw>
                </a:effectLst>
                <a:latin typeface="+mn-lt"/>
              </a:rPr>
              <a:t>because we recall in the presence of our God and Father your work of faith and labor of love and endurance of hope in our Lord Jesus Christ.  </a:t>
            </a:r>
            <a:r>
              <a:rPr lang="en-US" sz="2600" b="1" baseline="30000" dirty="0" smtClean="0">
                <a:solidFill>
                  <a:schemeClr val="bg1"/>
                </a:solidFill>
                <a:effectLst>
                  <a:outerShdw blurRad="38100" dist="38100" dir="2700000" algn="tl">
                    <a:srgbClr val="000000">
                      <a:alpha val="43137"/>
                    </a:srgbClr>
                  </a:outerShdw>
                </a:effectLst>
                <a:latin typeface="+mn-lt"/>
              </a:rPr>
              <a:t>4 </a:t>
            </a:r>
            <a:r>
              <a:rPr lang="en-US" sz="2600" b="1" dirty="0" smtClean="0">
                <a:solidFill>
                  <a:schemeClr val="bg1"/>
                </a:solidFill>
                <a:effectLst>
                  <a:outerShdw blurRad="38100" dist="38100" dir="2700000" algn="tl">
                    <a:srgbClr val="000000">
                      <a:alpha val="43137"/>
                    </a:srgbClr>
                  </a:outerShdw>
                </a:effectLst>
                <a:latin typeface="+mn-lt"/>
              </a:rPr>
              <a:t>We know, brothers and sisters loved by God, that he has chosen you, </a:t>
            </a:r>
            <a:r>
              <a:rPr lang="en-US" sz="2600" b="1" baseline="30000" dirty="0" smtClean="0">
                <a:solidFill>
                  <a:schemeClr val="bg1"/>
                </a:solidFill>
                <a:effectLst>
                  <a:outerShdw blurRad="38100" dist="38100" dir="2700000" algn="tl">
                    <a:srgbClr val="000000">
                      <a:alpha val="43137"/>
                    </a:srgbClr>
                  </a:outerShdw>
                </a:effectLst>
                <a:latin typeface="+mn-lt"/>
              </a:rPr>
              <a:t>5 </a:t>
            </a:r>
            <a:r>
              <a:rPr lang="en-US" sz="2600" b="1" dirty="0" smtClean="0">
                <a:solidFill>
                  <a:schemeClr val="bg1"/>
                </a:solidFill>
                <a:effectLst>
                  <a:outerShdw blurRad="38100" dist="38100" dir="2700000" algn="tl">
                    <a:srgbClr val="000000">
                      <a:alpha val="43137"/>
                    </a:srgbClr>
                  </a:outerShdw>
                </a:effectLst>
                <a:latin typeface="+mn-lt"/>
              </a:rPr>
              <a:t>in that our gospel did not come to you merely in words, but in power and in the Holy Spirit and with deep conviction (surely you recall the character we displayed when we came among you to help you).   </a:t>
            </a:r>
            <a:r>
              <a:rPr lang="en-US" sz="2600" b="1" baseline="30000" dirty="0" smtClean="0">
                <a:solidFill>
                  <a:schemeClr val="bg1"/>
                </a:solidFill>
                <a:effectLst>
                  <a:outerShdw blurRad="38100" dist="38100" dir="2700000" algn="tl">
                    <a:srgbClr val="000000">
                      <a:alpha val="43137"/>
                    </a:srgbClr>
                  </a:outerShdw>
                </a:effectLst>
                <a:latin typeface="+mn-lt"/>
              </a:rPr>
              <a:t>6 </a:t>
            </a:r>
            <a:r>
              <a:rPr lang="en-US" sz="2600" b="1" dirty="0" smtClean="0">
                <a:solidFill>
                  <a:schemeClr val="bg1"/>
                </a:solidFill>
                <a:effectLst>
                  <a:outerShdw blurRad="38100" dist="38100" dir="2700000" algn="tl">
                    <a:srgbClr val="000000">
                      <a:alpha val="43137"/>
                    </a:srgbClr>
                  </a:outerShdw>
                </a:effectLst>
                <a:latin typeface="+mn-lt"/>
              </a:rPr>
              <a:t>And you became imitators of us and of the Lord, when you received the message with joy that comes from the Holy Spirit, despite great affliction.  </a:t>
            </a:r>
            <a:r>
              <a:rPr lang="en-US" sz="2600" b="1" baseline="30000" dirty="0" smtClean="0">
                <a:solidFill>
                  <a:schemeClr val="bg1"/>
                </a:solidFill>
                <a:effectLst>
                  <a:outerShdw blurRad="38100" dist="38100" dir="2700000" algn="tl">
                    <a:srgbClr val="000000">
                      <a:alpha val="43137"/>
                    </a:srgbClr>
                  </a:outerShdw>
                </a:effectLst>
                <a:latin typeface="+mn-lt"/>
              </a:rPr>
              <a:t>7 </a:t>
            </a:r>
            <a:r>
              <a:rPr lang="en-US" sz="2600" b="1" dirty="0" smtClean="0">
                <a:solidFill>
                  <a:schemeClr val="bg1"/>
                </a:solidFill>
                <a:effectLst>
                  <a:outerShdw blurRad="38100" dist="38100" dir="2700000" algn="tl">
                    <a:srgbClr val="000000">
                      <a:alpha val="43137"/>
                    </a:srgbClr>
                  </a:outerShdw>
                </a:effectLst>
                <a:latin typeface="+mn-lt"/>
              </a:rPr>
              <a:t>As a result you became an example to all the believers in Macedonia and in Achaia.  </a:t>
            </a:r>
            <a:r>
              <a:rPr lang="en-US" sz="2600" b="1" baseline="30000" dirty="0" smtClean="0">
                <a:solidFill>
                  <a:schemeClr val="bg1"/>
                </a:solidFill>
                <a:effectLst>
                  <a:outerShdw blurRad="38100" dist="38100" dir="2700000" algn="tl">
                    <a:srgbClr val="000000">
                      <a:alpha val="43137"/>
                    </a:srgbClr>
                  </a:outerShdw>
                </a:effectLst>
                <a:latin typeface="+mn-lt"/>
              </a:rPr>
              <a:t>8 </a:t>
            </a:r>
            <a:r>
              <a:rPr lang="en-US" sz="2600" b="1" dirty="0" smtClean="0">
                <a:solidFill>
                  <a:schemeClr val="bg1"/>
                </a:solidFill>
                <a:effectLst>
                  <a:outerShdw blurRad="38100" dist="38100" dir="2700000" algn="tl">
                    <a:srgbClr val="000000">
                      <a:alpha val="43137"/>
                    </a:srgbClr>
                  </a:outerShdw>
                </a:effectLst>
                <a:latin typeface="+mn-lt"/>
              </a:rPr>
              <a:t>For from you the message of the Lord has echoed forth not just in Macedonia and Achaia, but in every place reports of your faith in God have spread, so that we do not need to say anything.  </a:t>
            </a:r>
            <a:r>
              <a:rPr lang="en-US" sz="2600" b="1" baseline="30000" dirty="0" smtClean="0">
                <a:solidFill>
                  <a:schemeClr val="bg1"/>
                </a:solidFill>
                <a:effectLst>
                  <a:outerShdw blurRad="38100" dist="38100" dir="2700000" algn="tl">
                    <a:srgbClr val="000000">
                      <a:alpha val="43137"/>
                    </a:srgbClr>
                  </a:outerShdw>
                </a:effectLst>
                <a:latin typeface="+mn-lt"/>
              </a:rPr>
              <a:t>9 </a:t>
            </a:r>
            <a:r>
              <a:rPr lang="en-US" sz="2600" b="1" dirty="0" smtClean="0">
                <a:solidFill>
                  <a:schemeClr val="bg1"/>
                </a:solidFill>
                <a:effectLst>
                  <a:outerShdw blurRad="38100" dist="38100" dir="2700000" algn="tl">
                    <a:srgbClr val="000000">
                      <a:alpha val="43137"/>
                    </a:srgbClr>
                  </a:outerShdw>
                </a:effectLst>
                <a:latin typeface="+mn-lt"/>
              </a:rPr>
              <a:t>For people everywhere report how you welcomed us and how you turned to God from idols to serve the living and true God </a:t>
            </a:r>
            <a:r>
              <a:rPr lang="en-US" sz="2600" b="1" baseline="30000" dirty="0" smtClean="0">
                <a:solidFill>
                  <a:schemeClr val="bg1"/>
                </a:solidFill>
                <a:effectLst>
                  <a:outerShdw blurRad="38100" dist="38100" dir="2700000" algn="tl">
                    <a:srgbClr val="000000">
                      <a:alpha val="43137"/>
                    </a:srgbClr>
                  </a:outerShdw>
                </a:effectLst>
                <a:latin typeface="+mn-lt"/>
              </a:rPr>
              <a:t>10 </a:t>
            </a:r>
            <a:r>
              <a:rPr lang="en-US" sz="2600" b="1" dirty="0" smtClean="0">
                <a:solidFill>
                  <a:schemeClr val="bg1"/>
                </a:solidFill>
                <a:effectLst>
                  <a:outerShdw blurRad="38100" dist="38100" dir="2700000" algn="tl">
                    <a:srgbClr val="000000">
                      <a:alpha val="43137"/>
                    </a:srgbClr>
                  </a:outerShdw>
                </a:effectLst>
                <a:latin typeface="+mn-lt"/>
              </a:rPr>
              <a:t>and to wait for his Son from heaven, whom he raised from the dead, Jesus our deliverer from the coming wrath. </a:t>
            </a:r>
            <a:r>
              <a:rPr lang="en-US" sz="2500" b="1" dirty="0" smtClean="0">
                <a:solidFill>
                  <a:schemeClr val="bg1"/>
                </a:solidFill>
                <a:effectLst>
                  <a:outerShdw blurRad="38100" dist="38100" dir="2700000" algn="tl">
                    <a:srgbClr val="000000">
                      <a:alpha val="43137"/>
                    </a:srgbClr>
                  </a:outerShdw>
                </a:effectLst>
                <a:latin typeface="+mn-lt"/>
              </a:rPr>
              <a:t/>
            </a:r>
            <a:br>
              <a:rPr lang="en-US" sz="2500" b="1" dirty="0" smtClean="0">
                <a:solidFill>
                  <a:schemeClr val="bg1"/>
                </a:solidFill>
                <a:effectLst>
                  <a:outerShdw blurRad="38100" dist="38100" dir="2700000" algn="tl">
                    <a:srgbClr val="000000">
                      <a:alpha val="43137"/>
                    </a:srgbClr>
                  </a:outerShdw>
                </a:effectLst>
                <a:latin typeface="+mn-lt"/>
              </a:rPr>
            </a:br>
            <a:r>
              <a:rPr lang="en-US" sz="800" b="1" dirty="0" smtClean="0">
                <a:solidFill>
                  <a:schemeClr val="bg1"/>
                </a:solidFill>
                <a:effectLst>
                  <a:outerShdw blurRad="38100" dist="38100" dir="2700000" algn="tl">
                    <a:srgbClr val="000000">
                      <a:alpha val="43137"/>
                    </a:srgbClr>
                  </a:outerShdw>
                </a:effectLst>
                <a:latin typeface="+mn-lt"/>
              </a:rPr>
              <a:t> </a:t>
            </a:r>
            <a:r>
              <a:rPr lang="en-US" sz="2400" dirty="0" smtClean="0">
                <a:solidFill>
                  <a:schemeClr val="bg1"/>
                </a:solidFill>
                <a:effectLst>
                  <a:outerShdw blurRad="38100" dist="38100" dir="2700000" algn="tl">
                    <a:srgbClr val="000000">
                      <a:alpha val="43137"/>
                    </a:srgbClr>
                  </a:outerShdw>
                </a:effectLst>
                <a:latin typeface="+mn-lt"/>
              </a:rPr>
              <a:t/>
            </a:r>
            <a:br>
              <a:rPr lang="en-US" sz="2400" dirty="0" smtClean="0">
                <a:solidFill>
                  <a:schemeClr val="bg1"/>
                </a:solidFill>
                <a:effectLst>
                  <a:outerShdw blurRad="38100" dist="38100" dir="2700000" algn="tl">
                    <a:srgbClr val="000000">
                      <a:alpha val="43137"/>
                    </a:srgbClr>
                  </a:outerShdw>
                </a:effectLst>
                <a:latin typeface="+mn-lt"/>
              </a:rPr>
            </a:br>
            <a:r>
              <a:rPr lang="en-US" sz="2000" b="1" dirty="0" smtClean="0">
                <a:solidFill>
                  <a:schemeClr val="bg1"/>
                </a:solidFill>
                <a:effectLst>
                  <a:outerShdw blurRad="38100" dist="38100" dir="2700000" algn="tl">
                    <a:srgbClr val="000000">
                      <a:alpha val="43137"/>
                    </a:srgbClr>
                  </a:outerShdw>
                </a:effectLst>
                <a:latin typeface="+mn-lt"/>
              </a:rPr>
              <a:t>1 Thessalonians 1:1-10 NET</a:t>
            </a:r>
            <a:endParaRPr lang="en-US" sz="20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058909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32229" y="2760475"/>
            <a:ext cx="11596914" cy="14005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smtClean="0">
                <a:solidFill>
                  <a:schemeClr val="bg1"/>
                </a:solidFill>
                <a:effectLst>
                  <a:outerShdw blurRad="38100" dist="38100" dir="2700000" algn="tl">
                    <a:srgbClr val="000000">
                      <a:alpha val="43137"/>
                    </a:srgbClr>
                  </a:outerShdw>
                </a:effectLst>
                <a:latin typeface="+mn-lt"/>
              </a:rPr>
              <a:t>From Paul and Silvanus and Timothy, to the church of the Thessalonians in God the Father and the Lord Jesus Christ. Grace and peace to you!  </a:t>
            </a:r>
            <a:r>
              <a:rPr lang="en-US" sz="2600" b="1" baseline="30000" dirty="0" smtClean="0">
                <a:solidFill>
                  <a:schemeClr val="bg1"/>
                </a:solidFill>
                <a:effectLst>
                  <a:outerShdw blurRad="38100" dist="38100" dir="2700000" algn="tl">
                    <a:srgbClr val="000000">
                      <a:alpha val="43137"/>
                    </a:srgbClr>
                  </a:outerShdw>
                </a:effectLst>
                <a:latin typeface="+mn-lt"/>
              </a:rPr>
              <a:t>2 </a:t>
            </a:r>
            <a:r>
              <a:rPr lang="en-US" sz="2600" b="1" dirty="0" smtClean="0">
                <a:solidFill>
                  <a:schemeClr val="bg1"/>
                </a:solidFill>
                <a:effectLst>
                  <a:outerShdw blurRad="38100" dist="38100" dir="2700000" algn="tl">
                    <a:srgbClr val="000000">
                      <a:alpha val="43137"/>
                    </a:srgbClr>
                  </a:outerShdw>
                </a:effectLst>
                <a:latin typeface="+mn-lt"/>
              </a:rPr>
              <a:t>We thank God always for all of you as we mention you constantly in our prayers, </a:t>
            </a:r>
            <a:r>
              <a:rPr lang="en-US" sz="2600" b="1" baseline="30000" dirty="0" smtClean="0">
                <a:solidFill>
                  <a:schemeClr val="bg1"/>
                </a:solidFill>
                <a:effectLst>
                  <a:outerShdw blurRad="38100" dist="38100" dir="2700000" algn="tl">
                    <a:srgbClr val="000000">
                      <a:alpha val="43137"/>
                    </a:srgbClr>
                  </a:outerShdw>
                </a:effectLst>
                <a:latin typeface="+mn-lt"/>
              </a:rPr>
              <a:t>3 </a:t>
            </a:r>
            <a:r>
              <a:rPr lang="en-US" sz="2600" b="1" dirty="0" smtClean="0">
                <a:solidFill>
                  <a:schemeClr val="bg1"/>
                </a:solidFill>
                <a:effectLst>
                  <a:outerShdw blurRad="38100" dist="38100" dir="2700000" algn="tl">
                    <a:srgbClr val="000000">
                      <a:alpha val="43137"/>
                    </a:srgbClr>
                  </a:outerShdw>
                </a:effectLst>
                <a:latin typeface="+mn-lt"/>
              </a:rPr>
              <a:t>because we recall in the presence of our God and Father your work of faith and labor of love and endurance of hope in our Lord Jesus Christ.  </a:t>
            </a:r>
            <a:r>
              <a:rPr lang="en-US" sz="2600" b="1" baseline="30000" dirty="0" smtClean="0">
                <a:effectLst>
                  <a:outerShdw blurRad="38100" dist="38100" dir="2700000" algn="tl">
                    <a:srgbClr val="000000">
                      <a:alpha val="43137"/>
                    </a:srgbClr>
                  </a:outerShdw>
                </a:effectLst>
                <a:latin typeface="+mn-lt"/>
              </a:rPr>
              <a:t>4 </a:t>
            </a:r>
            <a:r>
              <a:rPr lang="en-US" sz="2600" b="1" dirty="0" smtClean="0">
                <a:effectLst>
                  <a:outerShdw blurRad="38100" dist="38100" dir="2700000" algn="tl">
                    <a:srgbClr val="000000">
                      <a:alpha val="43137"/>
                    </a:srgbClr>
                  </a:outerShdw>
                </a:effectLst>
                <a:latin typeface="+mn-lt"/>
              </a:rPr>
              <a:t>We know, brothers and sisters loved by God, that he has chosen you, </a:t>
            </a:r>
            <a:r>
              <a:rPr lang="en-US" sz="2600" b="1" baseline="30000" dirty="0" smtClean="0">
                <a:effectLst>
                  <a:outerShdw blurRad="38100" dist="38100" dir="2700000" algn="tl">
                    <a:srgbClr val="000000">
                      <a:alpha val="43137"/>
                    </a:srgbClr>
                  </a:outerShdw>
                </a:effectLst>
                <a:latin typeface="+mn-lt"/>
              </a:rPr>
              <a:t>5 </a:t>
            </a:r>
            <a:r>
              <a:rPr lang="en-US" sz="2600" b="1" dirty="0" smtClean="0">
                <a:effectLst>
                  <a:outerShdw blurRad="38100" dist="38100" dir="2700000" algn="tl">
                    <a:srgbClr val="000000">
                      <a:alpha val="43137"/>
                    </a:srgbClr>
                  </a:outerShdw>
                </a:effectLst>
                <a:latin typeface="+mn-lt"/>
              </a:rPr>
              <a:t>in that our gospel did not come to you merely in words, but in </a:t>
            </a:r>
            <a:r>
              <a:rPr lang="en-US" sz="2600" b="1" dirty="0" smtClean="0">
                <a:solidFill>
                  <a:srgbClr val="FF0000"/>
                </a:solidFill>
                <a:effectLst>
                  <a:outerShdw blurRad="38100" dist="38100" dir="2700000" algn="tl">
                    <a:srgbClr val="000000">
                      <a:alpha val="43137"/>
                    </a:srgbClr>
                  </a:outerShdw>
                </a:effectLst>
                <a:latin typeface="+mn-lt"/>
              </a:rPr>
              <a:t>power</a:t>
            </a:r>
            <a:r>
              <a:rPr lang="en-US" sz="2600" b="1" dirty="0" smtClean="0">
                <a:effectLst>
                  <a:outerShdw blurRad="38100" dist="38100" dir="2700000" algn="tl">
                    <a:srgbClr val="000000">
                      <a:alpha val="43137"/>
                    </a:srgbClr>
                  </a:outerShdw>
                </a:effectLst>
                <a:latin typeface="+mn-lt"/>
              </a:rPr>
              <a:t> and in the Holy Spirit and with deep conviction </a:t>
            </a:r>
            <a:r>
              <a:rPr lang="en-US" sz="2600" b="1" dirty="0" smtClean="0">
                <a:solidFill>
                  <a:schemeClr val="bg1"/>
                </a:solidFill>
                <a:effectLst>
                  <a:outerShdw blurRad="38100" dist="38100" dir="2700000" algn="tl">
                    <a:srgbClr val="000000">
                      <a:alpha val="43137"/>
                    </a:srgbClr>
                  </a:outerShdw>
                </a:effectLst>
                <a:latin typeface="+mn-lt"/>
              </a:rPr>
              <a:t>(surely you recall the character we displayed when we came among you to help you).   </a:t>
            </a:r>
            <a:r>
              <a:rPr lang="en-US" sz="2600" b="1" baseline="30000" dirty="0" smtClean="0">
                <a:solidFill>
                  <a:schemeClr val="bg1"/>
                </a:solidFill>
                <a:effectLst>
                  <a:outerShdw blurRad="38100" dist="38100" dir="2700000" algn="tl">
                    <a:srgbClr val="000000">
                      <a:alpha val="43137"/>
                    </a:srgbClr>
                  </a:outerShdw>
                </a:effectLst>
                <a:latin typeface="+mn-lt"/>
              </a:rPr>
              <a:t>6 </a:t>
            </a:r>
            <a:r>
              <a:rPr lang="en-US" sz="2600" b="1" dirty="0" smtClean="0">
                <a:solidFill>
                  <a:schemeClr val="bg1"/>
                </a:solidFill>
                <a:effectLst>
                  <a:outerShdw blurRad="38100" dist="38100" dir="2700000" algn="tl">
                    <a:srgbClr val="000000">
                      <a:alpha val="43137"/>
                    </a:srgbClr>
                  </a:outerShdw>
                </a:effectLst>
                <a:latin typeface="+mn-lt"/>
              </a:rPr>
              <a:t>And you became imitators of us and of the Lord, when you received the message with joy that comes from the Holy Spirit, despite great affliction.  </a:t>
            </a:r>
            <a:r>
              <a:rPr lang="en-US" sz="2600" b="1" baseline="30000" dirty="0" smtClean="0">
                <a:solidFill>
                  <a:schemeClr val="bg1"/>
                </a:solidFill>
                <a:effectLst>
                  <a:outerShdw blurRad="38100" dist="38100" dir="2700000" algn="tl">
                    <a:srgbClr val="000000">
                      <a:alpha val="43137"/>
                    </a:srgbClr>
                  </a:outerShdw>
                </a:effectLst>
                <a:latin typeface="+mn-lt"/>
              </a:rPr>
              <a:t>7 </a:t>
            </a:r>
            <a:r>
              <a:rPr lang="en-US" sz="2600" b="1" dirty="0" smtClean="0">
                <a:solidFill>
                  <a:schemeClr val="bg1"/>
                </a:solidFill>
                <a:effectLst>
                  <a:outerShdw blurRad="38100" dist="38100" dir="2700000" algn="tl">
                    <a:srgbClr val="000000">
                      <a:alpha val="43137"/>
                    </a:srgbClr>
                  </a:outerShdw>
                </a:effectLst>
                <a:latin typeface="+mn-lt"/>
              </a:rPr>
              <a:t>As a result you became an example to all the believers in Macedonia and in Achaia.  </a:t>
            </a:r>
            <a:r>
              <a:rPr lang="en-US" sz="2600" b="1" baseline="30000" dirty="0" smtClean="0">
                <a:solidFill>
                  <a:schemeClr val="bg1"/>
                </a:solidFill>
                <a:effectLst>
                  <a:outerShdw blurRad="38100" dist="38100" dir="2700000" algn="tl">
                    <a:srgbClr val="000000">
                      <a:alpha val="43137"/>
                    </a:srgbClr>
                  </a:outerShdw>
                </a:effectLst>
                <a:latin typeface="+mn-lt"/>
              </a:rPr>
              <a:t>8 </a:t>
            </a:r>
            <a:r>
              <a:rPr lang="en-US" sz="2600" b="1" dirty="0" smtClean="0">
                <a:solidFill>
                  <a:schemeClr val="bg1"/>
                </a:solidFill>
                <a:effectLst>
                  <a:outerShdw blurRad="38100" dist="38100" dir="2700000" algn="tl">
                    <a:srgbClr val="000000">
                      <a:alpha val="43137"/>
                    </a:srgbClr>
                  </a:outerShdw>
                </a:effectLst>
                <a:latin typeface="+mn-lt"/>
              </a:rPr>
              <a:t>For from you the message of the Lord has echoed forth not just in Macedonia and Achaia, but in every place reports of your faith in God have spread, so that we do not need to say anything.  </a:t>
            </a:r>
            <a:r>
              <a:rPr lang="en-US" sz="2600" b="1" baseline="30000" dirty="0" smtClean="0">
                <a:solidFill>
                  <a:schemeClr val="bg1"/>
                </a:solidFill>
                <a:effectLst>
                  <a:outerShdw blurRad="38100" dist="38100" dir="2700000" algn="tl">
                    <a:srgbClr val="000000">
                      <a:alpha val="43137"/>
                    </a:srgbClr>
                  </a:outerShdw>
                </a:effectLst>
                <a:latin typeface="+mn-lt"/>
              </a:rPr>
              <a:t>9 </a:t>
            </a:r>
            <a:r>
              <a:rPr lang="en-US" sz="2600" b="1" dirty="0" smtClean="0">
                <a:solidFill>
                  <a:schemeClr val="bg1"/>
                </a:solidFill>
                <a:effectLst>
                  <a:outerShdw blurRad="38100" dist="38100" dir="2700000" algn="tl">
                    <a:srgbClr val="000000">
                      <a:alpha val="43137"/>
                    </a:srgbClr>
                  </a:outerShdw>
                </a:effectLst>
                <a:latin typeface="+mn-lt"/>
              </a:rPr>
              <a:t>For people everywhere report how you welcomed us and how you turned to God from idols to serve the living and true God </a:t>
            </a:r>
            <a:r>
              <a:rPr lang="en-US" sz="2600" b="1" baseline="30000" dirty="0" smtClean="0">
                <a:solidFill>
                  <a:schemeClr val="bg1"/>
                </a:solidFill>
                <a:effectLst>
                  <a:outerShdw blurRad="38100" dist="38100" dir="2700000" algn="tl">
                    <a:srgbClr val="000000">
                      <a:alpha val="43137"/>
                    </a:srgbClr>
                  </a:outerShdw>
                </a:effectLst>
                <a:latin typeface="+mn-lt"/>
              </a:rPr>
              <a:t>10 </a:t>
            </a:r>
            <a:r>
              <a:rPr lang="en-US" sz="2600" b="1" dirty="0" smtClean="0">
                <a:solidFill>
                  <a:schemeClr val="bg1"/>
                </a:solidFill>
                <a:effectLst>
                  <a:outerShdw blurRad="38100" dist="38100" dir="2700000" algn="tl">
                    <a:srgbClr val="000000">
                      <a:alpha val="43137"/>
                    </a:srgbClr>
                  </a:outerShdw>
                </a:effectLst>
                <a:latin typeface="+mn-lt"/>
              </a:rPr>
              <a:t>and to wait for his Son from heaven, whom he raised from the dead, Jesus our deliverer from the coming wrath. </a:t>
            </a:r>
            <a:r>
              <a:rPr lang="en-US" sz="2500" b="1" dirty="0" smtClean="0">
                <a:solidFill>
                  <a:schemeClr val="bg1"/>
                </a:solidFill>
                <a:effectLst>
                  <a:outerShdw blurRad="38100" dist="38100" dir="2700000" algn="tl">
                    <a:srgbClr val="000000">
                      <a:alpha val="43137"/>
                    </a:srgbClr>
                  </a:outerShdw>
                </a:effectLst>
                <a:latin typeface="+mn-lt"/>
              </a:rPr>
              <a:t/>
            </a:r>
            <a:br>
              <a:rPr lang="en-US" sz="2500" b="1" dirty="0" smtClean="0">
                <a:solidFill>
                  <a:schemeClr val="bg1"/>
                </a:solidFill>
                <a:effectLst>
                  <a:outerShdw blurRad="38100" dist="38100" dir="2700000" algn="tl">
                    <a:srgbClr val="000000">
                      <a:alpha val="43137"/>
                    </a:srgbClr>
                  </a:outerShdw>
                </a:effectLst>
                <a:latin typeface="+mn-lt"/>
              </a:rPr>
            </a:br>
            <a:r>
              <a:rPr lang="en-US" sz="800" b="1" dirty="0" smtClean="0">
                <a:solidFill>
                  <a:schemeClr val="bg1"/>
                </a:solidFill>
                <a:effectLst>
                  <a:outerShdw blurRad="38100" dist="38100" dir="2700000" algn="tl">
                    <a:srgbClr val="000000">
                      <a:alpha val="43137"/>
                    </a:srgbClr>
                  </a:outerShdw>
                </a:effectLst>
                <a:latin typeface="+mn-lt"/>
              </a:rPr>
              <a:t> </a:t>
            </a:r>
            <a:r>
              <a:rPr lang="en-US" sz="2400" dirty="0" smtClean="0">
                <a:solidFill>
                  <a:schemeClr val="bg1"/>
                </a:solidFill>
                <a:effectLst>
                  <a:outerShdw blurRad="38100" dist="38100" dir="2700000" algn="tl">
                    <a:srgbClr val="000000">
                      <a:alpha val="43137"/>
                    </a:srgbClr>
                  </a:outerShdw>
                </a:effectLst>
                <a:latin typeface="+mn-lt"/>
              </a:rPr>
              <a:t/>
            </a:r>
            <a:br>
              <a:rPr lang="en-US" sz="2400" dirty="0" smtClean="0">
                <a:solidFill>
                  <a:schemeClr val="bg1"/>
                </a:solidFill>
                <a:effectLst>
                  <a:outerShdw blurRad="38100" dist="38100" dir="2700000" algn="tl">
                    <a:srgbClr val="000000">
                      <a:alpha val="43137"/>
                    </a:srgbClr>
                  </a:outerShdw>
                </a:effectLst>
                <a:latin typeface="+mn-lt"/>
              </a:rPr>
            </a:br>
            <a:r>
              <a:rPr lang="en-US" sz="2000" b="1" dirty="0" smtClean="0">
                <a:solidFill>
                  <a:schemeClr val="bg1"/>
                </a:solidFill>
                <a:effectLst>
                  <a:outerShdw blurRad="38100" dist="38100" dir="2700000" algn="tl">
                    <a:srgbClr val="000000">
                      <a:alpha val="43137"/>
                    </a:srgbClr>
                  </a:outerShdw>
                </a:effectLst>
                <a:latin typeface="+mn-lt"/>
              </a:rPr>
              <a:t>1 Thessalonians 1:1-10 NET</a:t>
            </a:r>
            <a:endParaRPr lang="en-US" sz="20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752475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02569" y="1425171"/>
            <a:ext cx="11139489" cy="1400530"/>
          </a:xfrm>
        </p:spPr>
        <p:txBody>
          <a:bodyPr>
            <a:noAutofit/>
          </a:bodyPr>
          <a:lstStyle/>
          <a:p>
            <a:pPr algn="ctr"/>
            <a:r>
              <a:rPr lang="en-US" sz="4000" b="1" baseline="30000" dirty="0">
                <a:solidFill>
                  <a:schemeClr val="bg1"/>
                </a:solidFill>
                <a:effectLst>
                  <a:outerShdw blurRad="38100" dist="38100" dir="2700000" algn="tl">
                    <a:srgbClr val="000000">
                      <a:alpha val="43137"/>
                    </a:srgbClr>
                  </a:outerShdw>
                </a:effectLst>
                <a:latin typeface="+mn-lt"/>
              </a:rPr>
              <a:t>16 </a:t>
            </a:r>
            <a:r>
              <a:rPr lang="en-US" sz="4000" b="1" dirty="0">
                <a:solidFill>
                  <a:schemeClr val="bg1"/>
                </a:solidFill>
                <a:effectLst>
                  <a:outerShdw blurRad="38100" dist="38100" dir="2700000" algn="tl">
                    <a:srgbClr val="000000">
                      <a:alpha val="43137"/>
                    </a:srgbClr>
                  </a:outerShdw>
                </a:effectLst>
                <a:latin typeface="+mn-lt"/>
              </a:rPr>
              <a:t>For </a:t>
            </a:r>
            <a:r>
              <a:rPr lang="en-US" sz="4000" b="1" dirty="0" smtClean="0">
                <a:solidFill>
                  <a:schemeClr val="bg1"/>
                </a:solidFill>
                <a:effectLst>
                  <a:outerShdw blurRad="38100" dist="38100" dir="2700000" algn="tl">
                    <a:srgbClr val="000000">
                      <a:alpha val="43137"/>
                    </a:srgbClr>
                  </a:outerShdw>
                </a:effectLst>
                <a:latin typeface="+mn-lt"/>
              </a:rPr>
              <a:t>I am not ashamed of the gospel, for it is the </a:t>
            </a:r>
            <a:r>
              <a:rPr lang="en-US" sz="4000" b="1" dirty="0">
                <a:solidFill>
                  <a:schemeClr val="bg1"/>
                </a:solidFill>
                <a:effectLst>
                  <a:outerShdw blurRad="38100" dist="38100" dir="2700000" algn="tl">
                    <a:srgbClr val="000000">
                      <a:alpha val="43137"/>
                    </a:srgbClr>
                  </a:outerShdw>
                </a:effectLst>
                <a:latin typeface="+mn-lt"/>
              </a:rPr>
              <a:t>power</a:t>
            </a:r>
            <a:r>
              <a:rPr lang="en-US" sz="4000" b="1" dirty="0" smtClean="0">
                <a:solidFill>
                  <a:schemeClr val="bg1"/>
                </a:solidFill>
                <a:effectLst>
                  <a:outerShdw blurRad="38100" dist="38100" dir="2700000" algn="tl">
                    <a:srgbClr val="000000">
                      <a:alpha val="43137"/>
                    </a:srgbClr>
                  </a:outerShdw>
                </a:effectLst>
                <a:latin typeface="+mn-lt"/>
              </a:rPr>
              <a:t> of God for salvation to everyone who believes, to the Jew first and also to the Greek.</a:t>
            </a:r>
            <a:r>
              <a:rPr lang="en-US" sz="3600" b="1" dirty="0" smtClean="0">
                <a:solidFill>
                  <a:schemeClr val="bg1"/>
                </a:solidFill>
                <a:effectLst>
                  <a:outerShdw blurRad="38100" dist="38100" dir="2700000" algn="tl">
                    <a:srgbClr val="000000">
                      <a:alpha val="43137"/>
                    </a:srgbClr>
                  </a:outerShdw>
                </a:effectLst>
                <a:latin typeface="+mn-lt"/>
              </a:rPr>
              <a:t/>
            </a:r>
            <a:br>
              <a:rPr lang="en-US" sz="3600" b="1" dirty="0" smtClean="0">
                <a:solidFill>
                  <a:schemeClr val="bg1"/>
                </a:solidFill>
                <a:effectLst>
                  <a:outerShdw blurRad="38100" dist="38100" dir="2700000" algn="tl">
                    <a:srgbClr val="000000">
                      <a:alpha val="43137"/>
                    </a:srgbClr>
                  </a:outerShdw>
                </a:effectLst>
                <a:latin typeface="+mn-lt"/>
              </a:rPr>
            </a:br>
            <a:r>
              <a:rPr lang="en-US" b="1" dirty="0">
                <a:solidFill>
                  <a:schemeClr val="bg1"/>
                </a:solidFill>
                <a:effectLst>
                  <a:outerShdw blurRad="38100" dist="38100" dir="2700000" algn="tl">
                    <a:srgbClr val="000000">
                      <a:alpha val="43137"/>
                    </a:srgbClr>
                  </a:outerShdw>
                </a:effectLst>
                <a:latin typeface="+mn-lt"/>
              </a:rPr>
              <a:t/>
            </a:r>
            <a:br>
              <a:rPr lang="en-US" b="1" dirty="0">
                <a:solidFill>
                  <a:schemeClr val="bg1"/>
                </a:solidFill>
                <a:effectLst>
                  <a:outerShdw blurRad="38100" dist="38100" dir="2700000" algn="tl">
                    <a:srgbClr val="000000">
                      <a:alpha val="43137"/>
                    </a:srgbClr>
                  </a:outerShdw>
                </a:effectLst>
                <a:latin typeface="+mn-lt"/>
              </a:rPr>
            </a:br>
            <a:r>
              <a:rPr lang="en-US" sz="2800" b="1" dirty="0" smtClean="0">
                <a:solidFill>
                  <a:schemeClr val="bg1"/>
                </a:solidFill>
                <a:effectLst>
                  <a:outerShdw blurRad="38100" dist="38100" dir="2700000" algn="tl">
                    <a:srgbClr val="000000">
                      <a:alpha val="43137"/>
                    </a:srgbClr>
                  </a:outerShdw>
                </a:effectLst>
                <a:latin typeface="+mn-lt"/>
              </a:rPr>
              <a:t>Romans 1:16 ESV</a:t>
            </a:r>
            <a:endParaRPr lang="en-US" sz="2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499892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32229" y="2760475"/>
            <a:ext cx="11596914" cy="14005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smtClean="0">
                <a:solidFill>
                  <a:schemeClr val="bg1"/>
                </a:solidFill>
                <a:effectLst>
                  <a:outerShdw blurRad="38100" dist="38100" dir="2700000" algn="tl">
                    <a:srgbClr val="000000">
                      <a:alpha val="43137"/>
                    </a:srgbClr>
                  </a:outerShdw>
                </a:effectLst>
                <a:latin typeface="+mn-lt"/>
              </a:rPr>
              <a:t>From Paul and Silvanus and Timothy, to the church of the Thessalonians in God the Father and the Lord Jesus Christ. Grace and peace to you!  </a:t>
            </a:r>
            <a:r>
              <a:rPr lang="en-US" sz="2600" b="1" baseline="30000" dirty="0" smtClean="0">
                <a:solidFill>
                  <a:schemeClr val="bg1"/>
                </a:solidFill>
                <a:effectLst>
                  <a:outerShdw blurRad="38100" dist="38100" dir="2700000" algn="tl">
                    <a:srgbClr val="000000">
                      <a:alpha val="43137"/>
                    </a:srgbClr>
                  </a:outerShdw>
                </a:effectLst>
                <a:latin typeface="+mn-lt"/>
              </a:rPr>
              <a:t>2 </a:t>
            </a:r>
            <a:r>
              <a:rPr lang="en-US" sz="2600" b="1" dirty="0" smtClean="0">
                <a:solidFill>
                  <a:schemeClr val="bg1"/>
                </a:solidFill>
                <a:effectLst>
                  <a:outerShdw blurRad="38100" dist="38100" dir="2700000" algn="tl">
                    <a:srgbClr val="000000">
                      <a:alpha val="43137"/>
                    </a:srgbClr>
                  </a:outerShdw>
                </a:effectLst>
                <a:latin typeface="+mn-lt"/>
              </a:rPr>
              <a:t>We thank God always for all of you as we mention you constantly in our prayers, </a:t>
            </a:r>
            <a:r>
              <a:rPr lang="en-US" sz="2600" b="1" baseline="30000" dirty="0" smtClean="0">
                <a:solidFill>
                  <a:schemeClr val="bg1"/>
                </a:solidFill>
                <a:effectLst>
                  <a:outerShdw blurRad="38100" dist="38100" dir="2700000" algn="tl">
                    <a:srgbClr val="000000">
                      <a:alpha val="43137"/>
                    </a:srgbClr>
                  </a:outerShdw>
                </a:effectLst>
                <a:latin typeface="+mn-lt"/>
              </a:rPr>
              <a:t>3 </a:t>
            </a:r>
            <a:r>
              <a:rPr lang="en-US" sz="2600" b="1" dirty="0" smtClean="0">
                <a:solidFill>
                  <a:schemeClr val="bg1"/>
                </a:solidFill>
                <a:effectLst>
                  <a:outerShdw blurRad="38100" dist="38100" dir="2700000" algn="tl">
                    <a:srgbClr val="000000">
                      <a:alpha val="43137"/>
                    </a:srgbClr>
                  </a:outerShdw>
                </a:effectLst>
                <a:latin typeface="+mn-lt"/>
              </a:rPr>
              <a:t>because we recall in the presence of our God and Father your work of faith and labor of love and endurance of hope in our Lord Jesus Christ.  </a:t>
            </a:r>
            <a:r>
              <a:rPr lang="en-US" sz="2600" b="1" baseline="30000" dirty="0" smtClean="0">
                <a:solidFill>
                  <a:schemeClr val="bg1"/>
                </a:solidFill>
                <a:effectLst>
                  <a:outerShdw blurRad="38100" dist="38100" dir="2700000" algn="tl">
                    <a:srgbClr val="000000">
                      <a:alpha val="43137"/>
                    </a:srgbClr>
                  </a:outerShdw>
                </a:effectLst>
                <a:latin typeface="+mn-lt"/>
              </a:rPr>
              <a:t>4 </a:t>
            </a:r>
            <a:r>
              <a:rPr lang="en-US" sz="2600" b="1" dirty="0" smtClean="0">
                <a:solidFill>
                  <a:schemeClr val="bg1"/>
                </a:solidFill>
                <a:effectLst>
                  <a:outerShdw blurRad="38100" dist="38100" dir="2700000" algn="tl">
                    <a:srgbClr val="000000">
                      <a:alpha val="43137"/>
                    </a:srgbClr>
                  </a:outerShdw>
                </a:effectLst>
                <a:latin typeface="+mn-lt"/>
              </a:rPr>
              <a:t>We know, brothers and sisters loved by God, that he has chosen you, </a:t>
            </a:r>
            <a:r>
              <a:rPr lang="en-US" sz="2600" b="1" baseline="30000" dirty="0" smtClean="0">
                <a:solidFill>
                  <a:schemeClr val="bg1"/>
                </a:solidFill>
                <a:effectLst>
                  <a:outerShdw blurRad="38100" dist="38100" dir="2700000" algn="tl">
                    <a:srgbClr val="000000">
                      <a:alpha val="43137"/>
                    </a:srgbClr>
                  </a:outerShdw>
                </a:effectLst>
                <a:latin typeface="+mn-lt"/>
              </a:rPr>
              <a:t>5 </a:t>
            </a:r>
            <a:r>
              <a:rPr lang="en-US" sz="2600" b="1" dirty="0" smtClean="0">
                <a:solidFill>
                  <a:schemeClr val="bg1"/>
                </a:solidFill>
                <a:effectLst>
                  <a:outerShdw blurRad="38100" dist="38100" dir="2700000" algn="tl">
                    <a:srgbClr val="000000">
                      <a:alpha val="43137"/>
                    </a:srgbClr>
                  </a:outerShdw>
                </a:effectLst>
                <a:latin typeface="+mn-lt"/>
              </a:rPr>
              <a:t>in that our gospel did not come to you merely in words, but in power and in the Holy Spirit and with deep conviction (surely you recall the character we displayed when we came among you to help you).   </a:t>
            </a:r>
            <a:r>
              <a:rPr lang="en-US" sz="2600" b="1" baseline="30000" dirty="0" smtClean="0">
                <a:effectLst>
                  <a:outerShdw blurRad="38100" dist="38100" dir="2700000" algn="tl">
                    <a:srgbClr val="000000">
                      <a:alpha val="43137"/>
                    </a:srgbClr>
                  </a:outerShdw>
                </a:effectLst>
                <a:latin typeface="+mn-lt"/>
              </a:rPr>
              <a:t>6 </a:t>
            </a:r>
            <a:r>
              <a:rPr lang="en-US" sz="2600" b="1" dirty="0" smtClean="0">
                <a:effectLst>
                  <a:outerShdw blurRad="38100" dist="38100" dir="2700000" algn="tl">
                    <a:srgbClr val="000000">
                      <a:alpha val="43137"/>
                    </a:srgbClr>
                  </a:outerShdw>
                </a:effectLst>
                <a:latin typeface="+mn-lt"/>
              </a:rPr>
              <a:t>And you became imitators of us and of the Lord, when you received the message with joy that comes from the Holy Spirit, despite great affliction.</a:t>
            </a:r>
            <a:r>
              <a:rPr lang="en-US" sz="2600" b="1" dirty="0" smtClean="0">
                <a:solidFill>
                  <a:schemeClr val="bg1"/>
                </a:solidFill>
                <a:effectLst>
                  <a:outerShdw blurRad="38100" dist="38100" dir="2700000" algn="tl">
                    <a:srgbClr val="000000">
                      <a:alpha val="43137"/>
                    </a:srgbClr>
                  </a:outerShdw>
                </a:effectLst>
                <a:latin typeface="+mn-lt"/>
              </a:rPr>
              <a:t>  </a:t>
            </a:r>
            <a:r>
              <a:rPr lang="en-US" sz="2600" b="1" baseline="30000" dirty="0" smtClean="0">
                <a:solidFill>
                  <a:schemeClr val="bg1"/>
                </a:solidFill>
                <a:effectLst>
                  <a:outerShdw blurRad="38100" dist="38100" dir="2700000" algn="tl">
                    <a:srgbClr val="000000">
                      <a:alpha val="43137"/>
                    </a:srgbClr>
                  </a:outerShdw>
                </a:effectLst>
                <a:latin typeface="+mn-lt"/>
              </a:rPr>
              <a:t>7 </a:t>
            </a:r>
            <a:r>
              <a:rPr lang="en-US" sz="2600" b="1" dirty="0" smtClean="0">
                <a:solidFill>
                  <a:schemeClr val="bg1"/>
                </a:solidFill>
                <a:effectLst>
                  <a:outerShdw blurRad="38100" dist="38100" dir="2700000" algn="tl">
                    <a:srgbClr val="000000">
                      <a:alpha val="43137"/>
                    </a:srgbClr>
                  </a:outerShdw>
                </a:effectLst>
                <a:latin typeface="+mn-lt"/>
              </a:rPr>
              <a:t>As a result you became an example to all the believers in Macedonia and in Achaia.  </a:t>
            </a:r>
            <a:r>
              <a:rPr lang="en-US" sz="2600" b="1" baseline="30000" dirty="0" smtClean="0">
                <a:solidFill>
                  <a:schemeClr val="bg1"/>
                </a:solidFill>
                <a:effectLst>
                  <a:outerShdw blurRad="38100" dist="38100" dir="2700000" algn="tl">
                    <a:srgbClr val="000000">
                      <a:alpha val="43137"/>
                    </a:srgbClr>
                  </a:outerShdw>
                </a:effectLst>
                <a:latin typeface="+mn-lt"/>
              </a:rPr>
              <a:t>8 </a:t>
            </a:r>
            <a:r>
              <a:rPr lang="en-US" sz="2600" b="1" dirty="0" smtClean="0">
                <a:solidFill>
                  <a:schemeClr val="bg1"/>
                </a:solidFill>
                <a:effectLst>
                  <a:outerShdw blurRad="38100" dist="38100" dir="2700000" algn="tl">
                    <a:srgbClr val="000000">
                      <a:alpha val="43137"/>
                    </a:srgbClr>
                  </a:outerShdw>
                </a:effectLst>
                <a:latin typeface="+mn-lt"/>
              </a:rPr>
              <a:t>For from you the message of the Lord has echoed forth not just in Macedonia and Achaia, but in every place reports of your faith in God have spread, so that we do not need to say anything.  </a:t>
            </a:r>
            <a:r>
              <a:rPr lang="en-US" sz="2600" b="1" baseline="30000" dirty="0" smtClean="0">
                <a:solidFill>
                  <a:schemeClr val="bg1"/>
                </a:solidFill>
                <a:effectLst>
                  <a:outerShdw blurRad="38100" dist="38100" dir="2700000" algn="tl">
                    <a:srgbClr val="000000">
                      <a:alpha val="43137"/>
                    </a:srgbClr>
                  </a:outerShdw>
                </a:effectLst>
                <a:latin typeface="+mn-lt"/>
              </a:rPr>
              <a:t>9 </a:t>
            </a:r>
            <a:r>
              <a:rPr lang="en-US" sz="2600" b="1" dirty="0" smtClean="0">
                <a:solidFill>
                  <a:schemeClr val="bg1"/>
                </a:solidFill>
                <a:effectLst>
                  <a:outerShdw blurRad="38100" dist="38100" dir="2700000" algn="tl">
                    <a:srgbClr val="000000">
                      <a:alpha val="43137"/>
                    </a:srgbClr>
                  </a:outerShdw>
                </a:effectLst>
                <a:latin typeface="+mn-lt"/>
              </a:rPr>
              <a:t>For people everywhere report how you welcomed us and how you turned to God from idols to serve the living and true God </a:t>
            </a:r>
            <a:r>
              <a:rPr lang="en-US" sz="2600" b="1" baseline="30000" dirty="0" smtClean="0">
                <a:solidFill>
                  <a:schemeClr val="bg1"/>
                </a:solidFill>
                <a:effectLst>
                  <a:outerShdw blurRad="38100" dist="38100" dir="2700000" algn="tl">
                    <a:srgbClr val="000000">
                      <a:alpha val="43137"/>
                    </a:srgbClr>
                  </a:outerShdw>
                </a:effectLst>
                <a:latin typeface="+mn-lt"/>
              </a:rPr>
              <a:t>10 </a:t>
            </a:r>
            <a:r>
              <a:rPr lang="en-US" sz="2600" b="1" dirty="0" smtClean="0">
                <a:solidFill>
                  <a:schemeClr val="bg1"/>
                </a:solidFill>
                <a:effectLst>
                  <a:outerShdw blurRad="38100" dist="38100" dir="2700000" algn="tl">
                    <a:srgbClr val="000000">
                      <a:alpha val="43137"/>
                    </a:srgbClr>
                  </a:outerShdw>
                </a:effectLst>
                <a:latin typeface="+mn-lt"/>
              </a:rPr>
              <a:t>and to wait for his Son from heaven, whom he raised from the dead, Jesus our deliverer from the coming wrath. </a:t>
            </a:r>
            <a:r>
              <a:rPr lang="en-US" sz="2500" b="1" dirty="0" smtClean="0">
                <a:solidFill>
                  <a:schemeClr val="bg1"/>
                </a:solidFill>
                <a:effectLst>
                  <a:outerShdw blurRad="38100" dist="38100" dir="2700000" algn="tl">
                    <a:srgbClr val="000000">
                      <a:alpha val="43137"/>
                    </a:srgbClr>
                  </a:outerShdw>
                </a:effectLst>
                <a:latin typeface="+mn-lt"/>
              </a:rPr>
              <a:t/>
            </a:r>
            <a:br>
              <a:rPr lang="en-US" sz="2500" b="1" dirty="0" smtClean="0">
                <a:solidFill>
                  <a:schemeClr val="bg1"/>
                </a:solidFill>
                <a:effectLst>
                  <a:outerShdw blurRad="38100" dist="38100" dir="2700000" algn="tl">
                    <a:srgbClr val="000000">
                      <a:alpha val="43137"/>
                    </a:srgbClr>
                  </a:outerShdw>
                </a:effectLst>
                <a:latin typeface="+mn-lt"/>
              </a:rPr>
            </a:br>
            <a:r>
              <a:rPr lang="en-US" sz="800" b="1" dirty="0" smtClean="0">
                <a:solidFill>
                  <a:schemeClr val="bg1"/>
                </a:solidFill>
                <a:effectLst>
                  <a:outerShdw blurRad="38100" dist="38100" dir="2700000" algn="tl">
                    <a:srgbClr val="000000">
                      <a:alpha val="43137"/>
                    </a:srgbClr>
                  </a:outerShdw>
                </a:effectLst>
                <a:latin typeface="+mn-lt"/>
              </a:rPr>
              <a:t> </a:t>
            </a:r>
            <a:r>
              <a:rPr lang="en-US" sz="2400" dirty="0" smtClean="0">
                <a:solidFill>
                  <a:schemeClr val="bg1"/>
                </a:solidFill>
                <a:effectLst>
                  <a:outerShdw blurRad="38100" dist="38100" dir="2700000" algn="tl">
                    <a:srgbClr val="000000">
                      <a:alpha val="43137"/>
                    </a:srgbClr>
                  </a:outerShdw>
                </a:effectLst>
                <a:latin typeface="+mn-lt"/>
              </a:rPr>
              <a:t/>
            </a:r>
            <a:br>
              <a:rPr lang="en-US" sz="2400" dirty="0" smtClean="0">
                <a:solidFill>
                  <a:schemeClr val="bg1"/>
                </a:solidFill>
                <a:effectLst>
                  <a:outerShdw blurRad="38100" dist="38100" dir="2700000" algn="tl">
                    <a:srgbClr val="000000">
                      <a:alpha val="43137"/>
                    </a:srgbClr>
                  </a:outerShdw>
                </a:effectLst>
                <a:latin typeface="+mn-lt"/>
              </a:rPr>
            </a:br>
            <a:r>
              <a:rPr lang="en-US" sz="2000" b="1" dirty="0" smtClean="0">
                <a:solidFill>
                  <a:schemeClr val="bg1"/>
                </a:solidFill>
                <a:effectLst>
                  <a:outerShdw blurRad="38100" dist="38100" dir="2700000" algn="tl">
                    <a:srgbClr val="000000">
                      <a:alpha val="43137"/>
                    </a:srgbClr>
                  </a:outerShdw>
                </a:effectLst>
                <a:latin typeface="+mn-lt"/>
              </a:rPr>
              <a:t>1 Thessalonians 1:1-10 NET</a:t>
            </a:r>
            <a:endParaRPr lang="en-US" sz="20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52011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32229" y="2760475"/>
            <a:ext cx="11596914" cy="14005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smtClean="0">
                <a:solidFill>
                  <a:schemeClr val="bg1"/>
                </a:solidFill>
                <a:effectLst>
                  <a:outerShdw blurRad="38100" dist="38100" dir="2700000" algn="tl">
                    <a:srgbClr val="000000">
                      <a:alpha val="43137"/>
                    </a:srgbClr>
                  </a:outerShdw>
                </a:effectLst>
                <a:latin typeface="+mn-lt"/>
              </a:rPr>
              <a:t>From Paul and Silvanus and Timothy, to the church of the Thessalonians in God the Father and the Lord Jesus Christ. Grace and peace to you!  </a:t>
            </a:r>
            <a:r>
              <a:rPr lang="en-US" sz="2600" b="1" baseline="30000" dirty="0" smtClean="0">
                <a:solidFill>
                  <a:schemeClr val="bg1"/>
                </a:solidFill>
                <a:effectLst>
                  <a:outerShdw blurRad="38100" dist="38100" dir="2700000" algn="tl">
                    <a:srgbClr val="000000">
                      <a:alpha val="43137"/>
                    </a:srgbClr>
                  </a:outerShdw>
                </a:effectLst>
                <a:latin typeface="+mn-lt"/>
              </a:rPr>
              <a:t>2 </a:t>
            </a:r>
            <a:r>
              <a:rPr lang="en-US" sz="2600" b="1" dirty="0" smtClean="0">
                <a:solidFill>
                  <a:schemeClr val="bg1"/>
                </a:solidFill>
                <a:effectLst>
                  <a:outerShdw blurRad="38100" dist="38100" dir="2700000" algn="tl">
                    <a:srgbClr val="000000">
                      <a:alpha val="43137"/>
                    </a:srgbClr>
                  </a:outerShdw>
                </a:effectLst>
                <a:latin typeface="+mn-lt"/>
              </a:rPr>
              <a:t>We thank God always for all of you as we mention you constantly in our prayers, </a:t>
            </a:r>
            <a:r>
              <a:rPr lang="en-US" sz="2600" b="1" baseline="30000" dirty="0" smtClean="0">
                <a:solidFill>
                  <a:schemeClr val="bg1"/>
                </a:solidFill>
                <a:effectLst>
                  <a:outerShdw blurRad="38100" dist="38100" dir="2700000" algn="tl">
                    <a:srgbClr val="000000">
                      <a:alpha val="43137"/>
                    </a:srgbClr>
                  </a:outerShdw>
                </a:effectLst>
                <a:latin typeface="+mn-lt"/>
              </a:rPr>
              <a:t>3 </a:t>
            </a:r>
            <a:r>
              <a:rPr lang="en-US" sz="2600" b="1" dirty="0" smtClean="0">
                <a:solidFill>
                  <a:schemeClr val="bg1"/>
                </a:solidFill>
                <a:effectLst>
                  <a:outerShdw blurRad="38100" dist="38100" dir="2700000" algn="tl">
                    <a:srgbClr val="000000">
                      <a:alpha val="43137"/>
                    </a:srgbClr>
                  </a:outerShdw>
                </a:effectLst>
                <a:latin typeface="+mn-lt"/>
              </a:rPr>
              <a:t>because we recall in the presence of our God and Father your work of faith and labor of love and endurance of hope in our Lord Jesus Christ.  </a:t>
            </a:r>
            <a:r>
              <a:rPr lang="en-US" sz="2600" b="1" baseline="30000" dirty="0" smtClean="0">
                <a:solidFill>
                  <a:schemeClr val="bg1"/>
                </a:solidFill>
                <a:effectLst>
                  <a:outerShdw blurRad="38100" dist="38100" dir="2700000" algn="tl">
                    <a:srgbClr val="000000">
                      <a:alpha val="43137"/>
                    </a:srgbClr>
                  </a:outerShdw>
                </a:effectLst>
                <a:latin typeface="+mn-lt"/>
              </a:rPr>
              <a:t>4 </a:t>
            </a:r>
            <a:r>
              <a:rPr lang="en-US" sz="2600" b="1" dirty="0" smtClean="0">
                <a:solidFill>
                  <a:schemeClr val="bg1"/>
                </a:solidFill>
                <a:effectLst>
                  <a:outerShdw blurRad="38100" dist="38100" dir="2700000" algn="tl">
                    <a:srgbClr val="000000">
                      <a:alpha val="43137"/>
                    </a:srgbClr>
                  </a:outerShdw>
                </a:effectLst>
                <a:latin typeface="+mn-lt"/>
              </a:rPr>
              <a:t>We know, brothers and sisters loved by God, that he has chosen you, </a:t>
            </a:r>
            <a:r>
              <a:rPr lang="en-US" sz="2600" b="1" baseline="30000" dirty="0" smtClean="0">
                <a:solidFill>
                  <a:schemeClr val="bg1"/>
                </a:solidFill>
                <a:effectLst>
                  <a:outerShdw blurRad="38100" dist="38100" dir="2700000" algn="tl">
                    <a:srgbClr val="000000">
                      <a:alpha val="43137"/>
                    </a:srgbClr>
                  </a:outerShdw>
                </a:effectLst>
                <a:latin typeface="+mn-lt"/>
              </a:rPr>
              <a:t>5 </a:t>
            </a:r>
            <a:r>
              <a:rPr lang="en-US" sz="2600" b="1" dirty="0" smtClean="0">
                <a:solidFill>
                  <a:schemeClr val="bg1"/>
                </a:solidFill>
                <a:effectLst>
                  <a:outerShdw blurRad="38100" dist="38100" dir="2700000" algn="tl">
                    <a:srgbClr val="000000">
                      <a:alpha val="43137"/>
                    </a:srgbClr>
                  </a:outerShdw>
                </a:effectLst>
                <a:latin typeface="+mn-lt"/>
              </a:rPr>
              <a:t>in that our gospel did not come to you merely in words, but in power and in the Holy Spirit and with deep conviction (surely you recall the character we displayed when we came among you to help you).   </a:t>
            </a:r>
            <a:r>
              <a:rPr lang="en-US" sz="2600" b="1" baseline="30000" dirty="0" smtClean="0">
                <a:effectLst>
                  <a:outerShdw blurRad="38100" dist="38100" dir="2700000" algn="tl">
                    <a:srgbClr val="000000">
                      <a:alpha val="43137"/>
                    </a:srgbClr>
                  </a:outerShdw>
                </a:effectLst>
                <a:latin typeface="+mn-lt"/>
              </a:rPr>
              <a:t>6 </a:t>
            </a:r>
            <a:r>
              <a:rPr lang="en-US" sz="2600" b="1" dirty="0" smtClean="0">
                <a:effectLst>
                  <a:outerShdw blurRad="38100" dist="38100" dir="2700000" algn="tl">
                    <a:srgbClr val="000000">
                      <a:alpha val="43137"/>
                    </a:srgbClr>
                  </a:outerShdw>
                </a:effectLst>
                <a:latin typeface="+mn-lt"/>
              </a:rPr>
              <a:t>And you became imitators of us and of the Lord, when you received the message with joy that comes from the Holy Spirit, despite great affliction.</a:t>
            </a:r>
            <a:r>
              <a:rPr lang="en-US" sz="2600" b="1" dirty="0" smtClean="0">
                <a:solidFill>
                  <a:schemeClr val="bg1"/>
                </a:solidFill>
                <a:effectLst>
                  <a:outerShdw blurRad="38100" dist="38100" dir="2700000" algn="tl">
                    <a:srgbClr val="000000">
                      <a:alpha val="43137"/>
                    </a:srgbClr>
                  </a:outerShdw>
                </a:effectLst>
                <a:latin typeface="+mn-lt"/>
              </a:rPr>
              <a:t>  </a:t>
            </a:r>
            <a:r>
              <a:rPr lang="en-US" sz="2600" b="1" baseline="30000" dirty="0" smtClean="0">
                <a:solidFill>
                  <a:schemeClr val="bg1"/>
                </a:solidFill>
                <a:effectLst>
                  <a:outerShdw blurRad="38100" dist="38100" dir="2700000" algn="tl">
                    <a:srgbClr val="000000">
                      <a:alpha val="43137"/>
                    </a:srgbClr>
                  </a:outerShdw>
                </a:effectLst>
                <a:latin typeface="+mn-lt"/>
              </a:rPr>
              <a:t>7 </a:t>
            </a:r>
            <a:r>
              <a:rPr lang="en-US" sz="2600" b="1" dirty="0" smtClean="0">
                <a:solidFill>
                  <a:schemeClr val="bg1"/>
                </a:solidFill>
                <a:effectLst>
                  <a:outerShdw blurRad="38100" dist="38100" dir="2700000" algn="tl">
                    <a:srgbClr val="000000">
                      <a:alpha val="43137"/>
                    </a:srgbClr>
                  </a:outerShdw>
                </a:effectLst>
                <a:latin typeface="+mn-lt"/>
              </a:rPr>
              <a:t>As a result you became an example to all the believers in Macedonia and in Achaia.  </a:t>
            </a:r>
            <a:r>
              <a:rPr lang="en-US" sz="2600" b="1" baseline="30000" dirty="0" smtClean="0">
                <a:solidFill>
                  <a:schemeClr val="bg1"/>
                </a:solidFill>
                <a:effectLst>
                  <a:outerShdw blurRad="38100" dist="38100" dir="2700000" algn="tl">
                    <a:srgbClr val="000000">
                      <a:alpha val="43137"/>
                    </a:srgbClr>
                  </a:outerShdw>
                </a:effectLst>
                <a:latin typeface="+mn-lt"/>
              </a:rPr>
              <a:t>8 </a:t>
            </a:r>
            <a:r>
              <a:rPr lang="en-US" sz="2600" b="1" dirty="0" smtClean="0">
                <a:solidFill>
                  <a:schemeClr val="bg1"/>
                </a:solidFill>
                <a:effectLst>
                  <a:outerShdw blurRad="38100" dist="38100" dir="2700000" algn="tl">
                    <a:srgbClr val="000000">
                      <a:alpha val="43137"/>
                    </a:srgbClr>
                  </a:outerShdw>
                </a:effectLst>
                <a:latin typeface="+mn-lt"/>
              </a:rPr>
              <a:t>For from you the message of the Lord has echoed forth not just in Macedonia and Achaia, but in every place reports of your faith in God have spread, so that we do not need to say anything.  </a:t>
            </a:r>
            <a:r>
              <a:rPr lang="en-US" sz="2600" b="1" baseline="30000" dirty="0" smtClean="0">
                <a:effectLst>
                  <a:outerShdw blurRad="38100" dist="38100" dir="2700000" algn="tl">
                    <a:srgbClr val="000000">
                      <a:alpha val="43137"/>
                    </a:srgbClr>
                  </a:outerShdw>
                </a:effectLst>
                <a:latin typeface="+mn-lt"/>
              </a:rPr>
              <a:t>9 </a:t>
            </a:r>
            <a:r>
              <a:rPr lang="en-US" sz="2600" b="1" dirty="0" smtClean="0">
                <a:effectLst>
                  <a:outerShdw blurRad="38100" dist="38100" dir="2700000" algn="tl">
                    <a:srgbClr val="000000">
                      <a:alpha val="43137"/>
                    </a:srgbClr>
                  </a:outerShdw>
                </a:effectLst>
                <a:latin typeface="+mn-lt"/>
              </a:rPr>
              <a:t>For people everywhere report how you welcomed us and how you turned to God from idols to serve the living and true God </a:t>
            </a:r>
            <a:r>
              <a:rPr lang="en-US" sz="2600" b="1" baseline="30000" dirty="0" smtClean="0">
                <a:effectLst>
                  <a:outerShdw blurRad="38100" dist="38100" dir="2700000" algn="tl">
                    <a:srgbClr val="000000">
                      <a:alpha val="43137"/>
                    </a:srgbClr>
                  </a:outerShdw>
                </a:effectLst>
                <a:latin typeface="+mn-lt"/>
              </a:rPr>
              <a:t>10 </a:t>
            </a:r>
            <a:r>
              <a:rPr lang="en-US" sz="2600" b="1" dirty="0" smtClean="0">
                <a:effectLst>
                  <a:outerShdw blurRad="38100" dist="38100" dir="2700000" algn="tl">
                    <a:srgbClr val="000000">
                      <a:alpha val="43137"/>
                    </a:srgbClr>
                  </a:outerShdw>
                </a:effectLst>
                <a:latin typeface="+mn-lt"/>
              </a:rPr>
              <a:t>and to wait for his Son from heaven, whom he raised from the dead, Jesus our deliverer from the coming wrath. </a:t>
            </a:r>
            <a:r>
              <a:rPr lang="en-US" sz="2500" b="1" dirty="0" smtClean="0">
                <a:effectLst>
                  <a:outerShdw blurRad="38100" dist="38100" dir="2700000" algn="tl">
                    <a:srgbClr val="000000">
                      <a:alpha val="43137"/>
                    </a:srgbClr>
                  </a:outerShdw>
                </a:effectLst>
                <a:latin typeface="+mn-lt"/>
              </a:rPr>
              <a:t/>
            </a:r>
            <a:br>
              <a:rPr lang="en-US" sz="2500" b="1" dirty="0" smtClean="0">
                <a:effectLst>
                  <a:outerShdw blurRad="38100" dist="38100" dir="2700000" algn="tl">
                    <a:srgbClr val="000000">
                      <a:alpha val="43137"/>
                    </a:srgbClr>
                  </a:outerShdw>
                </a:effectLst>
                <a:latin typeface="+mn-lt"/>
              </a:rPr>
            </a:br>
            <a:r>
              <a:rPr lang="en-US" sz="800" b="1" dirty="0" smtClean="0">
                <a:solidFill>
                  <a:schemeClr val="bg1"/>
                </a:solidFill>
                <a:effectLst>
                  <a:outerShdw blurRad="38100" dist="38100" dir="2700000" algn="tl">
                    <a:srgbClr val="000000">
                      <a:alpha val="43137"/>
                    </a:srgbClr>
                  </a:outerShdw>
                </a:effectLst>
                <a:latin typeface="+mn-lt"/>
              </a:rPr>
              <a:t> </a:t>
            </a:r>
            <a:r>
              <a:rPr lang="en-US" sz="2400" dirty="0" smtClean="0">
                <a:solidFill>
                  <a:schemeClr val="bg1"/>
                </a:solidFill>
                <a:effectLst>
                  <a:outerShdw blurRad="38100" dist="38100" dir="2700000" algn="tl">
                    <a:srgbClr val="000000">
                      <a:alpha val="43137"/>
                    </a:srgbClr>
                  </a:outerShdw>
                </a:effectLst>
                <a:latin typeface="+mn-lt"/>
              </a:rPr>
              <a:t/>
            </a:r>
            <a:br>
              <a:rPr lang="en-US" sz="2400" dirty="0" smtClean="0">
                <a:solidFill>
                  <a:schemeClr val="bg1"/>
                </a:solidFill>
                <a:effectLst>
                  <a:outerShdw blurRad="38100" dist="38100" dir="2700000" algn="tl">
                    <a:srgbClr val="000000">
                      <a:alpha val="43137"/>
                    </a:srgbClr>
                  </a:outerShdw>
                </a:effectLst>
                <a:latin typeface="+mn-lt"/>
              </a:rPr>
            </a:br>
            <a:r>
              <a:rPr lang="en-US" sz="2000" b="1" dirty="0" smtClean="0">
                <a:solidFill>
                  <a:schemeClr val="bg1"/>
                </a:solidFill>
                <a:effectLst>
                  <a:outerShdw blurRad="38100" dist="38100" dir="2700000" algn="tl">
                    <a:srgbClr val="000000">
                      <a:alpha val="43137"/>
                    </a:srgbClr>
                  </a:outerShdw>
                </a:effectLst>
                <a:latin typeface="+mn-lt"/>
              </a:rPr>
              <a:t>1 Thessalonians 1:1-10 NET</a:t>
            </a:r>
            <a:endParaRPr lang="en-US" sz="20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23716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32229" y="2760475"/>
            <a:ext cx="11596914" cy="14005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smtClean="0">
                <a:solidFill>
                  <a:schemeClr val="bg1"/>
                </a:solidFill>
                <a:effectLst>
                  <a:outerShdw blurRad="38100" dist="38100" dir="2700000" algn="tl">
                    <a:srgbClr val="000000">
                      <a:alpha val="43137"/>
                    </a:srgbClr>
                  </a:outerShdw>
                </a:effectLst>
                <a:latin typeface="+mn-lt"/>
              </a:rPr>
              <a:t>From Paul and Silvanus and Timothy, to the church of the Thessalonians in God the Father and the Lord Jesus Christ. Grace and peace to you!  </a:t>
            </a:r>
            <a:r>
              <a:rPr lang="en-US" sz="2600" b="1" baseline="30000" dirty="0" smtClean="0">
                <a:solidFill>
                  <a:schemeClr val="bg1"/>
                </a:solidFill>
                <a:effectLst>
                  <a:outerShdw blurRad="38100" dist="38100" dir="2700000" algn="tl">
                    <a:srgbClr val="000000">
                      <a:alpha val="43137"/>
                    </a:srgbClr>
                  </a:outerShdw>
                </a:effectLst>
                <a:latin typeface="+mn-lt"/>
              </a:rPr>
              <a:t>2 </a:t>
            </a:r>
            <a:r>
              <a:rPr lang="en-US" sz="2600" b="1" dirty="0" smtClean="0">
                <a:solidFill>
                  <a:schemeClr val="bg1"/>
                </a:solidFill>
                <a:effectLst>
                  <a:outerShdw blurRad="38100" dist="38100" dir="2700000" algn="tl">
                    <a:srgbClr val="000000">
                      <a:alpha val="43137"/>
                    </a:srgbClr>
                  </a:outerShdw>
                </a:effectLst>
                <a:latin typeface="+mn-lt"/>
              </a:rPr>
              <a:t>We thank God always for all of you as we mention you constantly in our prayers, </a:t>
            </a:r>
            <a:r>
              <a:rPr lang="en-US" sz="2600" b="1" baseline="30000" dirty="0" smtClean="0">
                <a:solidFill>
                  <a:schemeClr val="bg1"/>
                </a:solidFill>
                <a:effectLst>
                  <a:outerShdw blurRad="38100" dist="38100" dir="2700000" algn="tl">
                    <a:srgbClr val="000000">
                      <a:alpha val="43137"/>
                    </a:srgbClr>
                  </a:outerShdw>
                </a:effectLst>
                <a:latin typeface="+mn-lt"/>
              </a:rPr>
              <a:t>3 </a:t>
            </a:r>
            <a:r>
              <a:rPr lang="en-US" sz="2600" b="1" dirty="0" smtClean="0">
                <a:solidFill>
                  <a:schemeClr val="bg1"/>
                </a:solidFill>
                <a:effectLst>
                  <a:outerShdw blurRad="38100" dist="38100" dir="2700000" algn="tl">
                    <a:srgbClr val="000000">
                      <a:alpha val="43137"/>
                    </a:srgbClr>
                  </a:outerShdw>
                </a:effectLst>
                <a:latin typeface="+mn-lt"/>
              </a:rPr>
              <a:t>because we recall in the presence of our God and Father your work of faith and labor of love and endurance of hope in our Lord Jesus Christ.  </a:t>
            </a:r>
            <a:r>
              <a:rPr lang="en-US" sz="2600" b="1" baseline="30000" dirty="0" smtClean="0">
                <a:solidFill>
                  <a:schemeClr val="bg1"/>
                </a:solidFill>
                <a:effectLst>
                  <a:outerShdw blurRad="38100" dist="38100" dir="2700000" algn="tl">
                    <a:srgbClr val="000000">
                      <a:alpha val="43137"/>
                    </a:srgbClr>
                  </a:outerShdw>
                </a:effectLst>
                <a:latin typeface="+mn-lt"/>
              </a:rPr>
              <a:t>4 </a:t>
            </a:r>
            <a:r>
              <a:rPr lang="en-US" sz="2600" b="1" dirty="0" smtClean="0">
                <a:solidFill>
                  <a:schemeClr val="bg1"/>
                </a:solidFill>
                <a:effectLst>
                  <a:outerShdw blurRad="38100" dist="38100" dir="2700000" algn="tl">
                    <a:srgbClr val="000000">
                      <a:alpha val="43137"/>
                    </a:srgbClr>
                  </a:outerShdw>
                </a:effectLst>
                <a:latin typeface="+mn-lt"/>
              </a:rPr>
              <a:t>We know, brothers and sisters loved by God, that he has chosen you, </a:t>
            </a:r>
            <a:r>
              <a:rPr lang="en-US" sz="2600" b="1" baseline="30000" dirty="0" smtClean="0">
                <a:solidFill>
                  <a:schemeClr val="bg1"/>
                </a:solidFill>
                <a:effectLst>
                  <a:outerShdw blurRad="38100" dist="38100" dir="2700000" algn="tl">
                    <a:srgbClr val="000000">
                      <a:alpha val="43137"/>
                    </a:srgbClr>
                  </a:outerShdw>
                </a:effectLst>
                <a:latin typeface="+mn-lt"/>
              </a:rPr>
              <a:t>5 </a:t>
            </a:r>
            <a:r>
              <a:rPr lang="en-US" sz="2600" b="1" dirty="0" smtClean="0">
                <a:solidFill>
                  <a:schemeClr val="bg1"/>
                </a:solidFill>
                <a:effectLst>
                  <a:outerShdw blurRad="38100" dist="38100" dir="2700000" algn="tl">
                    <a:srgbClr val="000000">
                      <a:alpha val="43137"/>
                    </a:srgbClr>
                  </a:outerShdw>
                </a:effectLst>
                <a:latin typeface="+mn-lt"/>
              </a:rPr>
              <a:t>in that our gospel did not come to you merely in words, but in power and in the Holy Spirit and with deep conviction (surely you recall the character we displayed when we came among you to help you).   </a:t>
            </a:r>
            <a:r>
              <a:rPr lang="en-US" sz="2600" b="1" baseline="30000" dirty="0" smtClean="0">
                <a:solidFill>
                  <a:schemeClr val="bg1"/>
                </a:solidFill>
                <a:effectLst>
                  <a:outerShdw blurRad="38100" dist="38100" dir="2700000" algn="tl">
                    <a:srgbClr val="000000">
                      <a:alpha val="43137"/>
                    </a:srgbClr>
                  </a:outerShdw>
                </a:effectLst>
                <a:latin typeface="+mn-lt"/>
              </a:rPr>
              <a:t>6 </a:t>
            </a:r>
            <a:r>
              <a:rPr lang="en-US" sz="2600" b="1" dirty="0" smtClean="0">
                <a:solidFill>
                  <a:schemeClr val="bg1"/>
                </a:solidFill>
                <a:effectLst>
                  <a:outerShdw blurRad="38100" dist="38100" dir="2700000" algn="tl">
                    <a:srgbClr val="000000">
                      <a:alpha val="43137"/>
                    </a:srgbClr>
                  </a:outerShdw>
                </a:effectLst>
                <a:latin typeface="+mn-lt"/>
              </a:rPr>
              <a:t>And you became imitators of us and of the Lord, when you received the message with joy that comes from the Holy Spirit, despite great affliction.  </a:t>
            </a:r>
            <a:r>
              <a:rPr lang="en-US" sz="2600" b="1" baseline="30000" dirty="0" smtClean="0">
                <a:effectLst>
                  <a:outerShdw blurRad="38100" dist="38100" dir="2700000" algn="tl">
                    <a:srgbClr val="000000">
                      <a:alpha val="43137"/>
                    </a:srgbClr>
                  </a:outerShdw>
                </a:effectLst>
                <a:latin typeface="+mn-lt"/>
              </a:rPr>
              <a:t>7 </a:t>
            </a:r>
            <a:r>
              <a:rPr lang="en-US" sz="2600" b="1" dirty="0" smtClean="0">
                <a:effectLst>
                  <a:outerShdw blurRad="38100" dist="38100" dir="2700000" algn="tl">
                    <a:srgbClr val="000000">
                      <a:alpha val="43137"/>
                    </a:srgbClr>
                  </a:outerShdw>
                </a:effectLst>
                <a:latin typeface="+mn-lt"/>
              </a:rPr>
              <a:t>As a result you became an example to all the believers in Macedonia and in Achaia.  </a:t>
            </a:r>
            <a:r>
              <a:rPr lang="en-US" sz="2600" b="1" baseline="30000" dirty="0" smtClean="0">
                <a:effectLst>
                  <a:outerShdw blurRad="38100" dist="38100" dir="2700000" algn="tl">
                    <a:srgbClr val="000000">
                      <a:alpha val="43137"/>
                    </a:srgbClr>
                  </a:outerShdw>
                </a:effectLst>
                <a:latin typeface="+mn-lt"/>
              </a:rPr>
              <a:t>8 </a:t>
            </a:r>
            <a:r>
              <a:rPr lang="en-US" sz="2600" b="1" dirty="0" smtClean="0">
                <a:effectLst>
                  <a:outerShdw blurRad="38100" dist="38100" dir="2700000" algn="tl">
                    <a:srgbClr val="000000">
                      <a:alpha val="43137"/>
                    </a:srgbClr>
                  </a:outerShdw>
                </a:effectLst>
                <a:latin typeface="+mn-lt"/>
              </a:rPr>
              <a:t>For from you the message of the Lord has echoed forth not just in Macedonia and Achaia, but in every place reports of your faith in God have spread, so that we do not need to say anything.</a:t>
            </a:r>
            <a:r>
              <a:rPr lang="en-US" sz="2600" b="1" dirty="0" smtClean="0">
                <a:solidFill>
                  <a:schemeClr val="bg1"/>
                </a:solidFill>
                <a:effectLst>
                  <a:outerShdw blurRad="38100" dist="38100" dir="2700000" algn="tl">
                    <a:srgbClr val="000000">
                      <a:alpha val="43137"/>
                    </a:srgbClr>
                  </a:outerShdw>
                </a:effectLst>
                <a:latin typeface="+mn-lt"/>
              </a:rPr>
              <a:t>  </a:t>
            </a:r>
            <a:r>
              <a:rPr lang="en-US" sz="2600" b="1" baseline="30000" dirty="0" smtClean="0">
                <a:solidFill>
                  <a:schemeClr val="bg1"/>
                </a:solidFill>
                <a:effectLst>
                  <a:outerShdw blurRad="38100" dist="38100" dir="2700000" algn="tl">
                    <a:srgbClr val="000000">
                      <a:alpha val="43137"/>
                    </a:srgbClr>
                  </a:outerShdw>
                </a:effectLst>
                <a:latin typeface="+mn-lt"/>
              </a:rPr>
              <a:t>9 </a:t>
            </a:r>
            <a:r>
              <a:rPr lang="en-US" sz="2600" b="1" dirty="0" smtClean="0">
                <a:solidFill>
                  <a:schemeClr val="bg1"/>
                </a:solidFill>
                <a:effectLst>
                  <a:outerShdw blurRad="38100" dist="38100" dir="2700000" algn="tl">
                    <a:srgbClr val="000000">
                      <a:alpha val="43137"/>
                    </a:srgbClr>
                  </a:outerShdw>
                </a:effectLst>
                <a:latin typeface="+mn-lt"/>
              </a:rPr>
              <a:t>For people everywhere report how you welcomed us and how you turned to God from idols to serve the living and true God </a:t>
            </a:r>
            <a:r>
              <a:rPr lang="en-US" sz="2600" b="1" baseline="30000" dirty="0" smtClean="0">
                <a:solidFill>
                  <a:schemeClr val="bg1"/>
                </a:solidFill>
                <a:effectLst>
                  <a:outerShdw blurRad="38100" dist="38100" dir="2700000" algn="tl">
                    <a:srgbClr val="000000">
                      <a:alpha val="43137"/>
                    </a:srgbClr>
                  </a:outerShdw>
                </a:effectLst>
                <a:latin typeface="+mn-lt"/>
              </a:rPr>
              <a:t>10 </a:t>
            </a:r>
            <a:r>
              <a:rPr lang="en-US" sz="2600" b="1" dirty="0" smtClean="0">
                <a:solidFill>
                  <a:schemeClr val="bg1"/>
                </a:solidFill>
                <a:effectLst>
                  <a:outerShdw blurRad="38100" dist="38100" dir="2700000" algn="tl">
                    <a:srgbClr val="000000">
                      <a:alpha val="43137"/>
                    </a:srgbClr>
                  </a:outerShdw>
                </a:effectLst>
                <a:latin typeface="+mn-lt"/>
              </a:rPr>
              <a:t>and to wait for his Son from heaven, whom he raised from the dead, Jesus our deliverer from the coming wrath. </a:t>
            </a:r>
            <a:r>
              <a:rPr lang="en-US" sz="2500" b="1" dirty="0" smtClean="0">
                <a:solidFill>
                  <a:schemeClr val="bg1"/>
                </a:solidFill>
                <a:effectLst>
                  <a:outerShdw blurRad="38100" dist="38100" dir="2700000" algn="tl">
                    <a:srgbClr val="000000">
                      <a:alpha val="43137"/>
                    </a:srgbClr>
                  </a:outerShdw>
                </a:effectLst>
                <a:latin typeface="+mn-lt"/>
              </a:rPr>
              <a:t/>
            </a:r>
            <a:br>
              <a:rPr lang="en-US" sz="2500" b="1" dirty="0" smtClean="0">
                <a:solidFill>
                  <a:schemeClr val="bg1"/>
                </a:solidFill>
                <a:effectLst>
                  <a:outerShdw blurRad="38100" dist="38100" dir="2700000" algn="tl">
                    <a:srgbClr val="000000">
                      <a:alpha val="43137"/>
                    </a:srgbClr>
                  </a:outerShdw>
                </a:effectLst>
                <a:latin typeface="+mn-lt"/>
              </a:rPr>
            </a:br>
            <a:r>
              <a:rPr lang="en-US" sz="800" b="1" dirty="0" smtClean="0">
                <a:solidFill>
                  <a:schemeClr val="bg1"/>
                </a:solidFill>
                <a:effectLst>
                  <a:outerShdw blurRad="38100" dist="38100" dir="2700000" algn="tl">
                    <a:srgbClr val="000000">
                      <a:alpha val="43137"/>
                    </a:srgbClr>
                  </a:outerShdw>
                </a:effectLst>
                <a:latin typeface="+mn-lt"/>
              </a:rPr>
              <a:t> </a:t>
            </a:r>
            <a:r>
              <a:rPr lang="en-US" sz="2400" dirty="0" smtClean="0">
                <a:solidFill>
                  <a:schemeClr val="bg1"/>
                </a:solidFill>
                <a:effectLst>
                  <a:outerShdw blurRad="38100" dist="38100" dir="2700000" algn="tl">
                    <a:srgbClr val="000000">
                      <a:alpha val="43137"/>
                    </a:srgbClr>
                  </a:outerShdw>
                </a:effectLst>
                <a:latin typeface="+mn-lt"/>
              </a:rPr>
              <a:t/>
            </a:r>
            <a:br>
              <a:rPr lang="en-US" sz="2400" dirty="0" smtClean="0">
                <a:solidFill>
                  <a:schemeClr val="bg1"/>
                </a:solidFill>
                <a:effectLst>
                  <a:outerShdw blurRad="38100" dist="38100" dir="2700000" algn="tl">
                    <a:srgbClr val="000000">
                      <a:alpha val="43137"/>
                    </a:srgbClr>
                  </a:outerShdw>
                </a:effectLst>
                <a:latin typeface="+mn-lt"/>
              </a:rPr>
            </a:br>
            <a:r>
              <a:rPr lang="en-US" sz="2000" b="1" dirty="0" smtClean="0">
                <a:solidFill>
                  <a:schemeClr val="bg1"/>
                </a:solidFill>
                <a:effectLst>
                  <a:outerShdw blurRad="38100" dist="38100" dir="2700000" algn="tl">
                    <a:srgbClr val="000000">
                      <a:alpha val="43137"/>
                    </a:srgbClr>
                  </a:outerShdw>
                </a:effectLst>
                <a:latin typeface="+mn-lt"/>
              </a:rPr>
              <a:t>1 Thessalonians 1:1-10 NET</a:t>
            </a:r>
            <a:endParaRPr lang="en-US" sz="20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515378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a:xfrm>
            <a:off x="1669142" y="319313"/>
            <a:ext cx="8367486" cy="6284687"/>
          </a:xfrm>
          <a:prstGeom prst="ellipse">
            <a:avLst/>
          </a:prstGeom>
          <a:scene3d>
            <a:camera prst="orthographicFront"/>
            <a:lightRig rig="threePt" dir="t"/>
          </a:scene3d>
          <a:sp3d>
            <a:bevelT/>
          </a:sp3d>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9" name="Oval 8"/>
          <p:cNvSpPr/>
          <p:nvPr/>
        </p:nvSpPr>
        <p:spPr>
          <a:xfrm>
            <a:off x="2278747" y="841827"/>
            <a:ext cx="7141025" cy="5312227"/>
          </a:xfrm>
          <a:prstGeom prst="ellipse">
            <a:avLst/>
          </a:prstGeom>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Oval 4"/>
          <p:cNvSpPr/>
          <p:nvPr/>
        </p:nvSpPr>
        <p:spPr>
          <a:xfrm>
            <a:off x="3200404" y="1531257"/>
            <a:ext cx="5355769" cy="3918856"/>
          </a:xfrm>
          <a:prstGeom prst="ellipse">
            <a:avLst/>
          </a:prstGeom>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 name="Explosion 1 3"/>
          <p:cNvSpPr/>
          <p:nvPr/>
        </p:nvSpPr>
        <p:spPr>
          <a:xfrm>
            <a:off x="3751944" y="2371596"/>
            <a:ext cx="4325258" cy="2589126"/>
          </a:xfrm>
          <a:prstGeom prst="irregularSeal1">
            <a:avLst/>
          </a:prstGeom>
          <a:scene3d>
            <a:camera prst="orthographicFront"/>
            <a:lightRig rig="threePt" dir="t"/>
          </a:scene3d>
          <a:sp3d>
            <a:bevelT/>
          </a:sp3d>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600" dirty="0" smtClean="0">
                <a:solidFill>
                  <a:schemeClr val="bg1"/>
                </a:solidFill>
                <a:effectLst>
                  <a:glow rad="685800">
                    <a:schemeClr val="accent4">
                      <a:satMod val="175000"/>
                      <a:alpha val="40000"/>
                    </a:schemeClr>
                  </a:glow>
                </a:effectLst>
                <a:latin typeface="Bodoni MT Black" panose="02070A03080606020203" pitchFamily="18" charset="0"/>
              </a:rPr>
              <a:t>GOSPEL</a:t>
            </a:r>
            <a:endParaRPr lang="en-US" sz="3600" dirty="0">
              <a:solidFill>
                <a:schemeClr val="bg1"/>
              </a:solidFill>
              <a:effectLst>
                <a:glow rad="685800">
                  <a:schemeClr val="accent4">
                    <a:satMod val="175000"/>
                    <a:alpha val="40000"/>
                  </a:schemeClr>
                </a:glow>
              </a:effectLst>
              <a:latin typeface="Bodoni MT Black" panose="02070A03080606020203" pitchFamily="18" charset="0"/>
            </a:endParaRPr>
          </a:p>
        </p:txBody>
      </p:sp>
      <p:sp>
        <p:nvSpPr>
          <p:cNvPr id="7" name="Rectangle 6"/>
          <p:cNvSpPr/>
          <p:nvPr/>
        </p:nvSpPr>
        <p:spPr>
          <a:xfrm>
            <a:off x="3803912" y="2165240"/>
            <a:ext cx="4322915" cy="923330"/>
          </a:xfrm>
          <a:prstGeom prst="rect">
            <a:avLst/>
          </a:prstGeom>
          <a:noFill/>
          <a:scene3d>
            <a:camera prst="orthographicFront"/>
            <a:lightRig rig="threePt" dir="t"/>
          </a:scene3d>
          <a:sp3d>
            <a:bevelT/>
          </a:sp3d>
        </p:spPr>
        <p:txBody>
          <a:bodyPr wrap="none" lIns="91440" tIns="45720" rIns="91440" bIns="45720">
            <a:prstTxWarp prst="textArchUp">
              <a:avLst>
                <a:gd name="adj" fmla="val 10683457"/>
              </a:avLst>
            </a:prstTxWarp>
            <a:spAutoFit/>
          </a:bodyPr>
          <a:lstStyle/>
          <a:p>
            <a:pPr algn="ctr"/>
            <a:r>
              <a:rPr lang="en-US" sz="4400" b="1" dirty="0" smtClean="0">
                <a:ln w="6600">
                  <a:solidFill>
                    <a:schemeClr val="accent2"/>
                  </a:solidFill>
                  <a:prstDash val="solid"/>
                </a:ln>
                <a:solidFill>
                  <a:srgbClr val="FFFFFF"/>
                </a:solidFill>
                <a:effectLst>
                  <a:outerShdw dist="38100" dir="2700000" algn="tl" rotWithShape="0">
                    <a:schemeClr val="accent2"/>
                  </a:outerShdw>
                </a:effectLst>
              </a:rPr>
              <a:t>Grace &amp; Peace</a:t>
            </a:r>
            <a:endParaRPr lang="en-US" sz="4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0" name="Rectangle 9"/>
          <p:cNvSpPr/>
          <p:nvPr/>
        </p:nvSpPr>
        <p:spPr>
          <a:xfrm rot="192248">
            <a:off x="4510834" y="1303124"/>
            <a:ext cx="2790059" cy="923330"/>
          </a:xfrm>
          <a:prstGeom prst="rect">
            <a:avLst/>
          </a:prstGeom>
          <a:noFill/>
        </p:spPr>
        <p:txBody>
          <a:bodyPr wrap="none" lIns="91440" tIns="45720" rIns="91440" bIns="45720">
            <a:prstTxWarp prst="textArchUp">
              <a:avLst>
                <a:gd name="adj" fmla="val 11202145"/>
              </a:avLst>
            </a:prstTxWarp>
            <a:spAutoFit/>
          </a:bodyPr>
          <a:lstStyle/>
          <a:p>
            <a:pPr algn="ctr"/>
            <a:r>
              <a:rPr lang="en-US" sz="4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Imitators</a:t>
            </a:r>
            <a:endParaRPr lang="en-US" sz="4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2" name="Rectangle 11"/>
          <p:cNvSpPr/>
          <p:nvPr/>
        </p:nvSpPr>
        <p:spPr>
          <a:xfrm>
            <a:off x="4579054" y="657242"/>
            <a:ext cx="2790059" cy="923330"/>
          </a:xfrm>
          <a:prstGeom prst="rect">
            <a:avLst/>
          </a:prstGeom>
          <a:noFill/>
        </p:spPr>
        <p:txBody>
          <a:bodyPr wrap="none" lIns="91440" tIns="45720" rIns="91440" bIns="45720">
            <a:prstTxWarp prst="textArchUp">
              <a:avLst>
                <a:gd name="adj" fmla="val 11202145"/>
              </a:avLst>
            </a:prstTxWarp>
            <a:spAutoFit/>
          </a:bodyPr>
          <a:lstStyle/>
          <a:p>
            <a:pPr algn="ctr"/>
            <a:r>
              <a:rPr lang="en-US" sz="4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Examples</a:t>
            </a:r>
            <a:endParaRPr lang="en-US" sz="4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3" name="Right Arrow 12"/>
          <p:cNvSpPr/>
          <p:nvPr/>
        </p:nvSpPr>
        <p:spPr>
          <a:xfrm rot="20087933">
            <a:off x="1020072" y="3715962"/>
            <a:ext cx="3840480" cy="1661160"/>
          </a:xfrm>
          <a:prstGeom prst="rightArrow">
            <a:avLst/>
          </a:prstGeom>
          <a:scene3d>
            <a:camera prst="orthographicFront"/>
            <a:lightRig rig="threePt" dir="t"/>
          </a:scene3d>
          <a:sp3d>
            <a:bevelT/>
          </a:sp3d>
        </p:spPr>
        <p:style>
          <a:lnRef idx="0">
            <a:schemeClr val="accent2"/>
          </a:lnRef>
          <a:fillRef idx="1003">
            <a:schemeClr val="lt2"/>
          </a:fillRef>
          <a:effectRef idx="3">
            <a:schemeClr val="accent2"/>
          </a:effectRef>
          <a:fontRef idx="minor">
            <a:schemeClr val="lt1"/>
          </a:fontRef>
        </p:style>
        <p:txBody>
          <a:bodyPr rtlCol="0" anchor="ctr"/>
          <a:lstStyle/>
          <a:p>
            <a:pPr algn="ctr"/>
            <a:r>
              <a:rPr lang="en-US" sz="3600" b="1" dirty="0" smtClean="0">
                <a:solidFill>
                  <a:schemeClr val="tx1"/>
                </a:solidFill>
                <a:latin typeface="Bodoni MT" panose="02070603080606020203" pitchFamily="18" charset="0"/>
              </a:rPr>
              <a:t>God’s Power!!!</a:t>
            </a:r>
            <a:endParaRPr lang="en-US" sz="3600" b="1" dirty="0">
              <a:solidFill>
                <a:schemeClr val="tx1"/>
              </a:solidFill>
              <a:latin typeface="Bodoni MT" panose="02070603080606020203" pitchFamily="18" charset="0"/>
            </a:endParaRPr>
          </a:p>
        </p:txBody>
      </p:sp>
    </p:spTree>
    <p:extLst>
      <p:ext uri="{BB962C8B-B14F-4D97-AF65-F5344CB8AC3E}">
        <p14:creationId xmlns:p14="http://schemas.microsoft.com/office/powerpoint/2010/main" val="23169235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1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300" fill="hold"/>
                                        <p:tgtEl>
                                          <p:spTgt spid="13"/>
                                        </p:tgtEl>
                                        <p:attrNameLst>
                                          <p:attrName>ppt_x</p:attrName>
                                        </p:attrNameLst>
                                      </p:cBhvr>
                                      <p:tavLst>
                                        <p:tav tm="0">
                                          <p:val>
                                            <p:strVal val="0-#ppt_w/2"/>
                                          </p:val>
                                        </p:tav>
                                        <p:tav tm="100000">
                                          <p:val>
                                            <p:strVal val="#ppt_x"/>
                                          </p:val>
                                        </p:tav>
                                      </p:tavLst>
                                    </p:anim>
                                    <p:anim calcmode="lin" valueType="num">
                                      <p:cBhvr additive="base">
                                        <p:cTn id="40" dur="13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5" grpId="0" animBg="1"/>
      <p:bldP spid="4" grpId="0" animBg="1"/>
      <p:bldP spid="7" grpId="0"/>
      <p:bldP spid="10" grpId="0"/>
      <p:bldP spid="12" grpId="0"/>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32229" y="2760475"/>
            <a:ext cx="11596914" cy="14005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smtClean="0">
                <a:solidFill>
                  <a:schemeClr val="bg1"/>
                </a:solidFill>
                <a:effectLst>
                  <a:outerShdw blurRad="38100" dist="38100" dir="2700000" algn="tl">
                    <a:srgbClr val="000000">
                      <a:alpha val="43137"/>
                    </a:srgbClr>
                  </a:outerShdw>
                </a:effectLst>
                <a:latin typeface="+mn-lt"/>
              </a:rPr>
              <a:t>From Paul and Silvanus and Timothy, to the church of the Thessalonians in God the Father and the Lord Jesus Christ. Grace and peace to you!  </a:t>
            </a:r>
            <a:r>
              <a:rPr lang="en-US" sz="2600" b="1" baseline="30000" dirty="0" smtClean="0">
                <a:effectLst>
                  <a:outerShdw blurRad="38100" dist="38100" dir="2700000" algn="tl">
                    <a:srgbClr val="000000">
                      <a:alpha val="43137"/>
                    </a:srgbClr>
                  </a:outerShdw>
                </a:effectLst>
                <a:latin typeface="+mn-lt"/>
              </a:rPr>
              <a:t>2 </a:t>
            </a:r>
            <a:r>
              <a:rPr lang="en-US" sz="2600" b="1" dirty="0" smtClean="0">
                <a:effectLst>
                  <a:outerShdw blurRad="38100" dist="38100" dir="2700000" algn="tl">
                    <a:srgbClr val="000000">
                      <a:alpha val="43137"/>
                    </a:srgbClr>
                  </a:outerShdw>
                </a:effectLst>
                <a:latin typeface="+mn-lt"/>
              </a:rPr>
              <a:t>We thank God always for all of you as we mention you constantly in our prayers, </a:t>
            </a:r>
            <a:r>
              <a:rPr lang="en-US" sz="2600" b="1" baseline="30000" dirty="0" smtClean="0">
                <a:effectLst>
                  <a:outerShdw blurRad="38100" dist="38100" dir="2700000" algn="tl">
                    <a:srgbClr val="000000">
                      <a:alpha val="43137"/>
                    </a:srgbClr>
                  </a:outerShdw>
                </a:effectLst>
                <a:latin typeface="+mn-lt"/>
              </a:rPr>
              <a:t>3 </a:t>
            </a:r>
            <a:r>
              <a:rPr lang="en-US" sz="2600" b="1" dirty="0" smtClean="0">
                <a:effectLst>
                  <a:outerShdw blurRad="38100" dist="38100" dir="2700000" algn="tl">
                    <a:srgbClr val="000000">
                      <a:alpha val="43137"/>
                    </a:srgbClr>
                  </a:outerShdw>
                </a:effectLst>
                <a:latin typeface="+mn-lt"/>
              </a:rPr>
              <a:t>because we recall in the presence of our God and Father your work of faith and labor of love and endurance of hope in our Lord Jesus Christ.  </a:t>
            </a:r>
            <a:r>
              <a:rPr lang="en-US" sz="2600" b="1" baseline="30000" dirty="0" smtClean="0">
                <a:solidFill>
                  <a:schemeClr val="bg1"/>
                </a:solidFill>
                <a:effectLst>
                  <a:outerShdw blurRad="38100" dist="38100" dir="2700000" algn="tl">
                    <a:srgbClr val="000000">
                      <a:alpha val="43137"/>
                    </a:srgbClr>
                  </a:outerShdw>
                </a:effectLst>
                <a:latin typeface="+mn-lt"/>
              </a:rPr>
              <a:t>4 </a:t>
            </a:r>
            <a:r>
              <a:rPr lang="en-US" sz="2600" b="1" dirty="0" smtClean="0">
                <a:solidFill>
                  <a:schemeClr val="bg1"/>
                </a:solidFill>
                <a:effectLst>
                  <a:outerShdw blurRad="38100" dist="38100" dir="2700000" algn="tl">
                    <a:srgbClr val="000000">
                      <a:alpha val="43137"/>
                    </a:srgbClr>
                  </a:outerShdw>
                </a:effectLst>
                <a:latin typeface="+mn-lt"/>
              </a:rPr>
              <a:t>We know, brothers and sisters loved by God, that he has chosen you, </a:t>
            </a:r>
            <a:r>
              <a:rPr lang="en-US" sz="2600" b="1" baseline="30000" dirty="0" smtClean="0">
                <a:solidFill>
                  <a:schemeClr val="bg1"/>
                </a:solidFill>
                <a:effectLst>
                  <a:outerShdw blurRad="38100" dist="38100" dir="2700000" algn="tl">
                    <a:srgbClr val="000000">
                      <a:alpha val="43137"/>
                    </a:srgbClr>
                  </a:outerShdw>
                </a:effectLst>
                <a:latin typeface="+mn-lt"/>
              </a:rPr>
              <a:t>5 </a:t>
            </a:r>
            <a:r>
              <a:rPr lang="en-US" sz="2600" b="1" dirty="0" smtClean="0">
                <a:solidFill>
                  <a:schemeClr val="bg1"/>
                </a:solidFill>
                <a:effectLst>
                  <a:outerShdw blurRad="38100" dist="38100" dir="2700000" algn="tl">
                    <a:srgbClr val="000000">
                      <a:alpha val="43137"/>
                    </a:srgbClr>
                  </a:outerShdw>
                </a:effectLst>
                <a:latin typeface="+mn-lt"/>
              </a:rPr>
              <a:t>in that our gospel did not come to you merely in words, but in power and in the Holy Spirit and with deep conviction (surely you recall the character we displayed when we came among you to help you).   </a:t>
            </a:r>
            <a:r>
              <a:rPr lang="en-US" sz="2600" b="1" baseline="30000" dirty="0" smtClean="0">
                <a:solidFill>
                  <a:schemeClr val="bg1"/>
                </a:solidFill>
                <a:effectLst>
                  <a:outerShdw blurRad="38100" dist="38100" dir="2700000" algn="tl">
                    <a:srgbClr val="000000">
                      <a:alpha val="43137"/>
                    </a:srgbClr>
                  </a:outerShdw>
                </a:effectLst>
                <a:latin typeface="+mn-lt"/>
              </a:rPr>
              <a:t>6 </a:t>
            </a:r>
            <a:r>
              <a:rPr lang="en-US" sz="2600" b="1" dirty="0" smtClean="0">
                <a:solidFill>
                  <a:schemeClr val="bg1"/>
                </a:solidFill>
                <a:effectLst>
                  <a:outerShdw blurRad="38100" dist="38100" dir="2700000" algn="tl">
                    <a:srgbClr val="000000">
                      <a:alpha val="43137"/>
                    </a:srgbClr>
                  </a:outerShdw>
                </a:effectLst>
                <a:latin typeface="+mn-lt"/>
              </a:rPr>
              <a:t>And you became imitators of us and of the Lord, when you received the message with joy that comes from the Holy Spirit, despite great affliction.  </a:t>
            </a:r>
            <a:r>
              <a:rPr lang="en-US" sz="2600" b="1" baseline="30000" dirty="0" smtClean="0">
                <a:solidFill>
                  <a:schemeClr val="bg1"/>
                </a:solidFill>
                <a:effectLst>
                  <a:outerShdw blurRad="38100" dist="38100" dir="2700000" algn="tl">
                    <a:srgbClr val="000000">
                      <a:alpha val="43137"/>
                    </a:srgbClr>
                  </a:outerShdw>
                </a:effectLst>
                <a:latin typeface="+mn-lt"/>
              </a:rPr>
              <a:t>7 </a:t>
            </a:r>
            <a:r>
              <a:rPr lang="en-US" sz="2600" b="1" dirty="0" smtClean="0">
                <a:solidFill>
                  <a:schemeClr val="bg1"/>
                </a:solidFill>
                <a:effectLst>
                  <a:outerShdw blurRad="38100" dist="38100" dir="2700000" algn="tl">
                    <a:srgbClr val="000000">
                      <a:alpha val="43137"/>
                    </a:srgbClr>
                  </a:outerShdw>
                </a:effectLst>
                <a:latin typeface="+mn-lt"/>
              </a:rPr>
              <a:t>As a result you became an example to all the believers in Macedonia and in Achaia.  </a:t>
            </a:r>
            <a:r>
              <a:rPr lang="en-US" sz="2600" b="1" baseline="30000" dirty="0" smtClean="0">
                <a:solidFill>
                  <a:schemeClr val="bg1"/>
                </a:solidFill>
                <a:effectLst>
                  <a:outerShdw blurRad="38100" dist="38100" dir="2700000" algn="tl">
                    <a:srgbClr val="000000">
                      <a:alpha val="43137"/>
                    </a:srgbClr>
                  </a:outerShdw>
                </a:effectLst>
                <a:latin typeface="+mn-lt"/>
              </a:rPr>
              <a:t>8 </a:t>
            </a:r>
            <a:r>
              <a:rPr lang="en-US" sz="2600" b="1" dirty="0" smtClean="0">
                <a:solidFill>
                  <a:schemeClr val="bg1"/>
                </a:solidFill>
                <a:effectLst>
                  <a:outerShdw blurRad="38100" dist="38100" dir="2700000" algn="tl">
                    <a:srgbClr val="000000">
                      <a:alpha val="43137"/>
                    </a:srgbClr>
                  </a:outerShdw>
                </a:effectLst>
                <a:latin typeface="+mn-lt"/>
              </a:rPr>
              <a:t>For from you the message of the Lord has echoed forth not just in Macedonia and Achaia, but in every place reports of your faith in God have spread, so that we do not need to say anything.  </a:t>
            </a:r>
            <a:r>
              <a:rPr lang="en-US" sz="2600" b="1" baseline="30000" dirty="0" smtClean="0">
                <a:solidFill>
                  <a:schemeClr val="bg1"/>
                </a:solidFill>
                <a:effectLst>
                  <a:outerShdw blurRad="38100" dist="38100" dir="2700000" algn="tl">
                    <a:srgbClr val="000000">
                      <a:alpha val="43137"/>
                    </a:srgbClr>
                  </a:outerShdw>
                </a:effectLst>
                <a:latin typeface="+mn-lt"/>
              </a:rPr>
              <a:t>9 </a:t>
            </a:r>
            <a:r>
              <a:rPr lang="en-US" sz="2600" b="1" dirty="0" smtClean="0">
                <a:solidFill>
                  <a:schemeClr val="bg1"/>
                </a:solidFill>
                <a:effectLst>
                  <a:outerShdw blurRad="38100" dist="38100" dir="2700000" algn="tl">
                    <a:srgbClr val="000000">
                      <a:alpha val="43137"/>
                    </a:srgbClr>
                  </a:outerShdw>
                </a:effectLst>
                <a:latin typeface="+mn-lt"/>
              </a:rPr>
              <a:t>For people everywhere report how you welcomed us and how you turned to God from idols to serve the living and true God </a:t>
            </a:r>
            <a:r>
              <a:rPr lang="en-US" sz="2600" b="1" baseline="30000" dirty="0" smtClean="0">
                <a:solidFill>
                  <a:schemeClr val="bg1"/>
                </a:solidFill>
                <a:effectLst>
                  <a:outerShdw blurRad="38100" dist="38100" dir="2700000" algn="tl">
                    <a:srgbClr val="000000">
                      <a:alpha val="43137"/>
                    </a:srgbClr>
                  </a:outerShdw>
                </a:effectLst>
                <a:latin typeface="+mn-lt"/>
              </a:rPr>
              <a:t>10 </a:t>
            </a:r>
            <a:r>
              <a:rPr lang="en-US" sz="2600" b="1" dirty="0" smtClean="0">
                <a:solidFill>
                  <a:schemeClr val="bg1"/>
                </a:solidFill>
                <a:effectLst>
                  <a:outerShdw blurRad="38100" dist="38100" dir="2700000" algn="tl">
                    <a:srgbClr val="000000">
                      <a:alpha val="43137"/>
                    </a:srgbClr>
                  </a:outerShdw>
                </a:effectLst>
                <a:latin typeface="+mn-lt"/>
              </a:rPr>
              <a:t>and to wait for his Son from heaven, whom he raised from the dead, Jesus our deliverer from the coming wrath. </a:t>
            </a:r>
            <a:r>
              <a:rPr lang="en-US" sz="2500" b="1" dirty="0" smtClean="0">
                <a:solidFill>
                  <a:schemeClr val="bg1"/>
                </a:solidFill>
                <a:effectLst>
                  <a:outerShdw blurRad="38100" dist="38100" dir="2700000" algn="tl">
                    <a:srgbClr val="000000">
                      <a:alpha val="43137"/>
                    </a:srgbClr>
                  </a:outerShdw>
                </a:effectLst>
                <a:latin typeface="+mn-lt"/>
              </a:rPr>
              <a:t/>
            </a:r>
            <a:br>
              <a:rPr lang="en-US" sz="2500" b="1" dirty="0" smtClean="0">
                <a:solidFill>
                  <a:schemeClr val="bg1"/>
                </a:solidFill>
                <a:effectLst>
                  <a:outerShdw blurRad="38100" dist="38100" dir="2700000" algn="tl">
                    <a:srgbClr val="000000">
                      <a:alpha val="43137"/>
                    </a:srgbClr>
                  </a:outerShdw>
                </a:effectLst>
                <a:latin typeface="+mn-lt"/>
              </a:rPr>
            </a:br>
            <a:r>
              <a:rPr lang="en-US" sz="800" b="1" dirty="0" smtClean="0">
                <a:solidFill>
                  <a:schemeClr val="bg1"/>
                </a:solidFill>
                <a:effectLst>
                  <a:outerShdw blurRad="38100" dist="38100" dir="2700000" algn="tl">
                    <a:srgbClr val="000000">
                      <a:alpha val="43137"/>
                    </a:srgbClr>
                  </a:outerShdw>
                </a:effectLst>
                <a:latin typeface="+mn-lt"/>
              </a:rPr>
              <a:t> </a:t>
            </a:r>
            <a:r>
              <a:rPr lang="en-US" sz="2400" dirty="0" smtClean="0">
                <a:solidFill>
                  <a:schemeClr val="bg1"/>
                </a:solidFill>
                <a:effectLst>
                  <a:outerShdw blurRad="38100" dist="38100" dir="2700000" algn="tl">
                    <a:srgbClr val="000000">
                      <a:alpha val="43137"/>
                    </a:srgbClr>
                  </a:outerShdw>
                </a:effectLst>
                <a:latin typeface="+mn-lt"/>
              </a:rPr>
              <a:t/>
            </a:r>
            <a:br>
              <a:rPr lang="en-US" sz="2400" dirty="0" smtClean="0">
                <a:solidFill>
                  <a:schemeClr val="bg1"/>
                </a:solidFill>
                <a:effectLst>
                  <a:outerShdw blurRad="38100" dist="38100" dir="2700000" algn="tl">
                    <a:srgbClr val="000000">
                      <a:alpha val="43137"/>
                    </a:srgbClr>
                  </a:outerShdw>
                </a:effectLst>
                <a:latin typeface="+mn-lt"/>
              </a:rPr>
            </a:br>
            <a:r>
              <a:rPr lang="en-US" sz="2000" b="1" dirty="0" smtClean="0">
                <a:solidFill>
                  <a:schemeClr val="bg1"/>
                </a:solidFill>
                <a:effectLst>
                  <a:outerShdw blurRad="38100" dist="38100" dir="2700000" algn="tl">
                    <a:srgbClr val="000000">
                      <a:alpha val="43137"/>
                    </a:srgbClr>
                  </a:outerShdw>
                </a:effectLst>
                <a:latin typeface="+mn-lt"/>
              </a:rPr>
              <a:t>1 Thessalonians 1:1-10 NET</a:t>
            </a:r>
            <a:endParaRPr lang="en-US" sz="20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972543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TotalTime>
  <Words>190</Words>
  <Application>Microsoft Office PowerPoint</Application>
  <PresentationFormat>Widescreen</PresentationFormat>
  <Paragraphs>12</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Bodoni MT</vt:lpstr>
      <vt:lpstr>Bodoni MT Black</vt:lpstr>
      <vt:lpstr>Calibri</vt:lpstr>
      <vt:lpstr>Calibri Light</vt:lpstr>
      <vt:lpstr>Office Theme</vt:lpstr>
      <vt:lpstr>PowerPoint Presentation</vt:lpstr>
      <vt:lpstr>PowerPoint Presentation</vt:lpstr>
      <vt:lpstr>PowerPoint Presentation</vt:lpstr>
      <vt:lpstr>PowerPoint Presentation</vt:lpstr>
      <vt:lpstr>16 For I am not ashamed of the gospel, for it is the power of God for salvation to everyone who believes, to the Jew first and also to the Greek.  Romans 1:16 ESV</vt:lpstr>
      <vt:lpstr>PowerPoint Presentation</vt:lpstr>
      <vt:lpstr>PowerPoint Presentation</vt:lpstr>
      <vt:lpstr>PowerPoint Presentation</vt:lpstr>
      <vt:lpstr>PowerPoint Presentation</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5</cp:revision>
  <dcterms:created xsi:type="dcterms:W3CDTF">2018-08-19T09:45:27Z</dcterms:created>
  <dcterms:modified xsi:type="dcterms:W3CDTF">2018-08-19T10:24:58Z</dcterms:modified>
</cp:coreProperties>
</file>