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35" r:id="rId3"/>
    <p:sldId id="357" r:id="rId4"/>
    <p:sldId id="377" r:id="rId5"/>
    <p:sldId id="347" r:id="rId6"/>
    <p:sldId id="378" r:id="rId7"/>
    <p:sldId id="358" r:id="rId8"/>
    <p:sldId id="363" r:id="rId9"/>
    <p:sldId id="364" r:id="rId10"/>
    <p:sldId id="372" r:id="rId11"/>
    <p:sldId id="379" r:id="rId12"/>
    <p:sldId id="365" r:id="rId13"/>
    <p:sldId id="380" r:id="rId14"/>
    <p:sldId id="374" r:id="rId15"/>
    <p:sldId id="381" r:id="rId16"/>
    <p:sldId id="382" r:id="rId17"/>
    <p:sldId id="38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624" autoAdjust="0"/>
  </p:normalViewPr>
  <p:slideViewPr>
    <p:cSldViewPr>
      <p:cViewPr>
        <p:scale>
          <a:sx n="70" d="100"/>
          <a:sy n="70" d="100"/>
        </p:scale>
        <p:origin x="-1332" y="-78"/>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2/28/2016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2/28/2016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2/28/2016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2/28/2016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2/28/2016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2/28/2016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2/28/2016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2/28/2016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2/28/2016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2/28/2016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2/28/2016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2/28/2016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2/28/2016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Subtitle 3"/>
          <p:cNvSpPr>
            <a:spLocks noGrp="1"/>
          </p:cNvSpPr>
          <p:nvPr>
            <p:ph type="subTitle"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r>
              <a:rPr lang="en-US" sz="2600" b="1" baseline="30000" dirty="0" smtClean="0">
                <a:effectLst>
                  <a:outerShdw blurRad="38100" dist="38100" dir="2700000" algn="tl">
                    <a:srgbClr val="000000">
                      <a:alpha val="43137"/>
                    </a:srgbClr>
                  </a:outerShdw>
                </a:effectLst>
              </a:rPr>
              <a:t>12 </a:t>
            </a:r>
            <a:r>
              <a:rPr lang="en-US" sz="2600" b="1" dirty="0" smtClean="0">
                <a:effectLst>
                  <a:outerShdw blurRad="38100" dist="38100" dir="2700000" algn="tl">
                    <a:srgbClr val="000000">
                      <a:alpha val="43137"/>
                    </a:srgbClr>
                  </a:outerShdw>
                </a:effectLst>
              </a:rPr>
              <a:t>Beloved, do not be surprised at the fiery trial when it comes upon you to test you, as though something strange were happening to you. </a:t>
            </a:r>
            <a:r>
              <a:rPr lang="en-US" sz="2600" b="1" baseline="30000" dirty="0" smtClean="0">
                <a:effectLst>
                  <a:outerShdw blurRad="38100" dist="38100" dir="2700000" algn="tl">
                    <a:srgbClr val="000000">
                      <a:alpha val="43137"/>
                    </a:srgbClr>
                  </a:outerShdw>
                </a:effectLst>
              </a:rPr>
              <a:t>13 </a:t>
            </a:r>
            <a:r>
              <a:rPr lang="en-US" sz="2600" b="1" dirty="0" smtClean="0">
                <a:effectLst>
                  <a:outerShdw blurRad="38100" dist="38100" dir="2700000" algn="tl">
                    <a:srgbClr val="000000">
                      <a:alpha val="43137"/>
                    </a:srgbClr>
                  </a:outerShdw>
                </a:effectLst>
              </a:rPr>
              <a:t>But rejoice insofar as you share Christ's sufferings, that you may also rejoice and be glad when his glory is revealed. </a:t>
            </a:r>
            <a:r>
              <a:rPr lang="en-US" sz="2600" b="1" baseline="30000" dirty="0" smtClean="0">
                <a:effectLst>
                  <a:outerShdw blurRad="38100" dist="38100" dir="2700000" algn="tl">
                    <a:srgbClr val="000000">
                      <a:alpha val="43137"/>
                    </a:srgbClr>
                  </a:outerShdw>
                </a:effectLst>
              </a:rPr>
              <a:t>14 </a:t>
            </a:r>
            <a:r>
              <a:rPr lang="en-US" sz="2600" b="1" dirty="0" smtClean="0">
                <a:effectLst>
                  <a:outerShdw blurRad="38100" dist="38100" dir="2700000" algn="tl">
                    <a:srgbClr val="000000">
                      <a:alpha val="43137"/>
                    </a:srgbClr>
                  </a:outerShdw>
                </a:effectLst>
              </a:rPr>
              <a:t>If you are insulted for the name of Christ, you are blessed, because the Spirit of glory and of God rests upon you. </a:t>
            </a:r>
            <a:r>
              <a:rPr lang="en-US" sz="2600" b="1" baseline="30000" dirty="0" smtClean="0">
                <a:effectLst>
                  <a:outerShdw blurRad="38100" dist="38100" dir="2700000" algn="tl">
                    <a:srgbClr val="000000">
                      <a:alpha val="43137"/>
                    </a:srgbClr>
                  </a:outerShdw>
                </a:effectLst>
              </a:rPr>
              <a:t>15 </a:t>
            </a:r>
            <a:r>
              <a:rPr lang="en-US" sz="2600" b="1" dirty="0" smtClean="0">
                <a:effectLst>
                  <a:outerShdw blurRad="38100" dist="38100" dir="2700000" algn="tl">
                    <a:srgbClr val="000000">
                      <a:alpha val="43137"/>
                    </a:srgbClr>
                  </a:outerShdw>
                </a:effectLst>
              </a:rPr>
              <a:t>But let none of you suffer as a murderer or a thief or an evildoer or as a meddler. </a:t>
            </a:r>
            <a:r>
              <a:rPr lang="en-US" sz="2600" b="1" baseline="30000" dirty="0" smtClean="0">
                <a:effectLst>
                  <a:outerShdw blurRad="38100" dist="38100" dir="2700000" algn="tl">
                    <a:srgbClr val="000000">
                      <a:alpha val="43137"/>
                    </a:srgbClr>
                  </a:outerShdw>
                </a:effectLst>
              </a:rPr>
              <a:t>16 </a:t>
            </a:r>
            <a:r>
              <a:rPr lang="en-US" sz="2600" b="1" dirty="0" smtClean="0">
                <a:effectLst>
                  <a:outerShdw blurRad="38100" dist="38100" dir="2700000" algn="tl">
                    <a:srgbClr val="000000">
                      <a:alpha val="43137"/>
                    </a:srgbClr>
                  </a:outerShdw>
                </a:effectLst>
              </a:rPr>
              <a:t>Yet if anyone suffers as a Christian, let him not be ashamed, but let him glorify God in that name. </a:t>
            </a:r>
            <a:r>
              <a:rPr lang="en-US" sz="2600" b="1" baseline="30000" dirty="0" smtClean="0">
                <a:effectLst>
                  <a:outerShdw blurRad="38100" dist="38100" dir="2700000" algn="tl">
                    <a:srgbClr val="000000">
                      <a:alpha val="43137"/>
                    </a:srgbClr>
                  </a:outerShdw>
                </a:effectLst>
              </a:rPr>
              <a:t>17 </a:t>
            </a:r>
            <a:r>
              <a:rPr lang="en-US" sz="2600" b="1" dirty="0" smtClean="0">
                <a:effectLst>
                  <a:outerShdw blurRad="38100" dist="38100" dir="2700000" algn="tl">
                    <a:srgbClr val="000000">
                      <a:alpha val="43137"/>
                    </a:srgbClr>
                  </a:outerShdw>
                </a:effectLst>
              </a:rPr>
              <a:t>For it is time for judgment to begin at the household of God; and if it begins with us, what will be the outcome for those who do not obey the gospel of God? </a:t>
            </a:r>
            <a:r>
              <a:rPr lang="en-US" sz="2600" b="1" baseline="30000" dirty="0" smtClean="0">
                <a:effectLst>
                  <a:outerShdw blurRad="38100" dist="38100" dir="2700000" algn="tl">
                    <a:srgbClr val="000000">
                      <a:alpha val="43137"/>
                    </a:srgbClr>
                  </a:outerShdw>
                </a:effectLst>
              </a:rPr>
              <a:t>18 </a:t>
            </a:r>
            <a:r>
              <a:rPr lang="en-US" sz="2600" b="1" dirty="0" smtClean="0">
                <a:effectLst>
                  <a:outerShdw blurRad="38100" dist="38100" dir="2700000" algn="tl">
                    <a:srgbClr val="000000">
                      <a:alpha val="43137"/>
                    </a:srgbClr>
                  </a:outerShdw>
                </a:effectLst>
              </a:rPr>
              <a:t>And “If the righteous is scarcely saved, what will become of the ungodly and the sinner?”  </a:t>
            </a:r>
            <a:r>
              <a:rPr lang="en-US" sz="2600" b="1" baseline="30000" dirty="0" smtClean="0">
                <a:effectLst>
                  <a:outerShdw blurRad="38100" dist="38100" dir="2700000" algn="tl">
                    <a:srgbClr val="000000">
                      <a:alpha val="43137"/>
                    </a:srgbClr>
                  </a:outerShdw>
                </a:effectLst>
              </a:rPr>
              <a:t>19 </a:t>
            </a:r>
            <a:r>
              <a:rPr lang="en-US" sz="2600" b="1" dirty="0" smtClean="0">
                <a:effectLst>
                  <a:outerShdw blurRad="38100" dist="38100" dir="2700000" algn="tl">
                    <a:srgbClr val="000000">
                      <a:alpha val="43137"/>
                    </a:srgbClr>
                  </a:outerShdw>
                </a:effectLst>
              </a:rPr>
              <a:t>Therefore let those who suffer according to God's will entrust their souls to a faithful Creator while doing good.</a:t>
            </a:r>
            <a:endParaRPr lang="en-US" sz="1800" dirty="0">
              <a:effectLst>
                <a:outerShdw blurRad="38100" dist="38100" dir="2700000" algn="tl">
                  <a:srgbClr val="000000">
                    <a:alpha val="43137"/>
                  </a:srgbClr>
                </a:outerShdw>
              </a:effectLst>
            </a:endParaRPr>
          </a:p>
        </p:txBody>
      </p:sp>
      <p:sp>
        <p:nvSpPr>
          <p:cNvPr id="3" name="TextBox 2"/>
          <p:cNvSpPr txBox="1"/>
          <p:nvPr/>
        </p:nvSpPr>
        <p:spPr>
          <a:xfrm>
            <a:off x="6248400" y="6400800"/>
            <a:ext cx="2667000" cy="369332"/>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rPr>
              <a:t>1 Peter 4:12-19 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4600"/>
            <a:ext cx="8686800" cy="1143000"/>
          </a:xfrm>
        </p:spPr>
        <p:txBody>
          <a:bodyPr>
            <a:noAutofit/>
          </a:bodyPr>
          <a:lstStyle/>
          <a:p>
            <a:pPr lvl="1" algn="ctr" rtl="0">
              <a:spcBef>
                <a:spcPct val="0"/>
              </a:spcBef>
            </a:pPr>
            <a:r>
              <a:rPr lang="en-US" sz="3200" b="1" baseline="30000" dirty="0">
                <a:effectLst>
                  <a:outerShdw blurRad="38100" dist="38100" dir="2700000" algn="tl">
                    <a:srgbClr val="000000">
                      <a:alpha val="43137"/>
                    </a:srgbClr>
                  </a:outerShdw>
                </a:effectLst>
              </a:rPr>
              <a:t>3 </a:t>
            </a:r>
            <a:r>
              <a:rPr lang="en-US" sz="3200" b="1" dirty="0">
                <a:effectLst>
                  <a:outerShdw blurRad="38100" dist="38100" dir="2700000" algn="tl">
                    <a:srgbClr val="000000">
                      <a:alpha val="43137"/>
                    </a:srgbClr>
                  </a:outerShdw>
                </a:effectLst>
              </a:rPr>
              <a:t>For the time that is past suffices for doing what the Gentiles want to do, living in sensuality, passions, drunkenness, orgies, drinking parties, and lawless idolatry.</a:t>
            </a:r>
            <a:r>
              <a:rPr lang="en-US" sz="3200" b="1" baseline="30000" dirty="0">
                <a:effectLst>
                  <a:outerShdw blurRad="38100" dist="38100" dir="2700000" algn="tl">
                    <a:srgbClr val="000000">
                      <a:alpha val="43137"/>
                    </a:srgbClr>
                  </a:outerShdw>
                </a:effectLst>
              </a:rPr>
              <a:t>4 </a:t>
            </a:r>
            <a:r>
              <a:rPr lang="en-US" sz="3200" b="1" dirty="0">
                <a:effectLst>
                  <a:outerShdw blurRad="38100" dist="38100" dir="2700000" algn="tl">
                    <a:srgbClr val="000000">
                      <a:alpha val="43137"/>
                    </a:srgbClr>
                  </a:outerShdw>
                </a:effectLst>
              </a:rPr>
              <a:t>With respect to this they are surprised when you do not join them in the same flood of debauchery, and they malign </a:t>
            </a:r>
            <a:r>
              <a:rPr lang="en-US" sz="3200" b="1" dirty="0" smtClean="0">
                <a:effectLst>
                  <a:outerShdw blurRad="38100" dist="38100" dir="2700000" algn="tl">
                    <a:srgbClr val="000000">
                      <a:alpha val="43137"/>
                    </a:srgbClr>
                  </a:outerShdw>
                </a:effectLst>
              </a:rPr>
              <a:t>you; </a:t>
            </a:r>
            <a:r>
              <a:rPr lang="en-US" sz="3200" b="1" baseline="30000" dirty="0">
                <a:effectLst>
                  <a:outerShdw blurRad="38100" dist="38100" dir="2700000" algn="tl">
                    <a:srgbClr val="000000">
                      <a:alpha val="43137"/>
                    </a:srgbClr>
                  </a:outerShdw>
                </a:effectLst>
              </a:rPr>
              <a:t>5</a:t>
            </a:r>
            <a:r>
              <a:rPr lang="en-US" b="1" baseline="30000" dirty="0"/>
              <a:t> </a:t>
            </a:r>
            <a:r>
              <a:rPr lang="en-US" sz="3200" b="1" dirty="0">
                <a:effectLst>
                  <a:outerShdw blurRad="38100" dist="38100" dir="2700000" algn="tl">
                    <a:srgbClr val="000000">
                      <a:alpha val="43137"/>
                    </a:srgbClr>
                  </a:outerShdw>
                </a:effectLst>
              </a:rPr>
              <a:t>but they will give account to him who is ready to judge the living and the dead.</a:t>
            </a:r>
            <a:br>
              <a:rPr lang="en-US" sz="3200" b="1" dirty="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4:3-5 ESV</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r>
              <a:rPr lang="en-US" sz="2600" b="1" baseline="30000" dirty="0" smtClean="0">
                <a:effectLst>
                  <a:outerShdw blurRad="38100" dist="38100" dir="2700000" algn="tl">
                    <a:srgbClr val="000000">
                      <a:alpha val="43137"/>
                    </a:srgbClr>
                  </a:outerShdw>
                </a:effectLst>
              </a:rPr>
              <a:t>12 </a:t>
            </a:r>
            <a:r>
              <a:rPr lang="en-US" sz="2600" b="1" dirty="0" smtClean="0">
                <a:effectLst>
                  <a:outerShdw blurRad="38100" dist="38100" dir="2700000" algn="tl">
                    <a:srgbClr val="000000">
                      <a:alpha val="43137"/>
                    </a:srgbClr>
                  </a:outerShdw>
                </a:effectLst>
              </a:rPr>
              <a:t>Beloved, do not be surprised at the fiery trial when it comes upon you to test you, as though something strange were happening to you. </a:t>
            </a:r>
            <a:r>
              <a:rPr lang="en-US" sz="2600" b="1" baseline="30000" dirty="0" smtClean="0">
                <a:solidFill>
                  <a:schemeClr val="bg1">
                    <a:lumMod val="50000"/>
                  </a:schemeClr>
                </a:solidFill>
                <a:effectLst>
                  <a:outerShdw blurRad="38100" dist="38100" dir="2700000" algn="tl">
                    <a:srgbClr val="000000">
                      <a:alpha val="43137"/>
                    </a:srgbClr>
                  </a:outerShdw>
                </a:effectLst>
              </a:rPr>
              <a:t>13 </a:t>
            </a:r>
            <a:r>
              <a:rPr lang="en-US" sz="2600" b="1" dirty="0" smtClean="0">
                <a:solidFill>
                  <a:schemeClr val="bg1">
                    <a:lumMod val="50000"/>
                  </a:schemeClr>
                </a:solidFill>
                <a:effectLst>
                  <a:outerShdw blurRad="38100" dist="38100" dir="2700000" algn="tl">
                    <a:srgbClr val="000000">
                      <a:alpha val="43137"/>
                    </a:srgbClr>
                  </a:outerShdw>
                </a:effectLst>
              </a:rPr>
              <a:t>But rejoice insofar as you share Christ's sufferings, that you may also rejoice and be glad when his glory is revealed. </a:t>
            </a:r>
            <a:r>
              <a:rPr lang="en-US" sz="2600" b="1" baseline="30000" dirty="0" smtClean="0">
                <a:solidFill>
                  <a:schemeClr val="bg1">
                    <a:lumMod val="50000"/>
                  </a:schemeClr>
                </a:solidFill>
                <a:effectLst>
                  <a:outerShdw blurRad="38100" dist="38100" dir="2700000" algn="tl">
                    <a:srgbClr val="000000">
                      <a:alpha val="43137"/>
                    </a:srgbClr>
                  </a:outerShdw>
                </a:effectLst>
              </a:rPr>
              <a:t>14 </a:t>
            </a:r>
            <a:r>
              <a:rPr lang="en-US" sz="2600" b="1" dirty="0" smtClean="0">
                <a:solidFill>
                  <a:schemeClr val="bg1">
                    <a:lumMod val="50000"/>
                  </a:schemeClr>
                </a:solidFill>
                <a:effectLst>
                  <a:outerShdw blurRad="38100" dist="38100" dir="2700000" algn="tl">
                    <a:srgbClr val="000000">
                      <a:alpha val="43137"/>
                    </a:srgbClr>
                  </a:outerShdw>
                </a:effectLst>
              </a:rPr>
              <a:t>If you are insulted for the name of Christ, you are blessed, because the Spirit of glory and of God rests upon you. </a:t>
            </a:r>
            <a:r>
              <a:rPr lang="en-US" sz="2600" b="1" baseline="30000" dirty="0" smtClean="0">
                <a:solidFill>
                  <a:schemeClr val="bg1">
                    <a:lumMod val="50000"/>
                  </a:schemeClr>
                </a:solidFill>
                <a:effectLst>
                  <a:outerShdw blurRad="38100" dist="38100" dir="2700000" algn="tl">
                    <a:srgbClr val="000000">
                      <a:alpha val="43137"/>
                    </a:srgbClr>
                  </a:outerShdw>
                </a:effectLst>
              </a:rPr>
              <a:t>15 </a:t>
            </a:r>
            <a:r>
              <a:rPr lang="en-US" sz="2600" b="1" dirty="0" smtClean="0">
                <a:solidFill>
                  <a:schemeClr val="bg1">
                    <a:lumMod val="50000"/>
                  </a:schemeClr>
                </a:solidFill>
                <a:effectLst>
                  <a:outerShdw blurRad="38100" dist="38100" dir="2700000" algn="tl">
                    <a:srgbClr val="000000">
                      <a:alpha val="43137"/>
                    </a:srgbClr>
                  </a:outerShdw>
                </a:effectLst>
              </a:rPr>
              <a:t>But let none of you suffer as a murderer or a thief or an evildoer or as a meddler. </a:t>
            </a:r>
            <a:r>
              <a:rPr lang="en-US" sz="2600" b="1" baseline="30000" dirty="0" smtClean="0">
                <a:solidFill>
                  <a:schemeClr val="bg1">
                    <a:lumMod val="50000"/>
                  </a:schemeClr>
                </a:solidFill>
                <a:effectLst>
                  <a:outerShdw blurRad="38100" dist="38100" dir="2700000" algn="tl">
                    <a:srgbClr val="000000">
                      <a:alpha val="43137"/>
                    </a:srgbClr>
                  </a:outerShdw>
                </a:effectLst>
              </a:rPr>
              <a:t>16 </a:t>
            </a:r>
            <a:r>
              <a:rPr lang="en-US" sz="2600" b="1" dirty="0" smtClean="0">
                <a:solidFill>
                  <a:schemeClr val="bg1">
                    <a:lumMod val="50000"/>
                  </a:schemeClr>
                </a:solidFill>
                <a:effectLst>
                  <a:outerShdw blurRad="38100" dist="38100" dir="2700000" algn="tl">
                    <a:srgbClr val="000000">
                      <a:alpha val="43137"/>
                    </a:srgbClr>
                  </a:outerShdw>
                </a:effectLst>
              </a:rPr>
              <a:t>Yet if anyone suffers as a Christian, let him not be ashamed, but let him glorify God in that name. </a:t>
            </a:r>
            <a:r>
              <a:rPr lang="en-US" sz="2600" b="1" baseline="30000" dirty="0" smtClean="0">
                <a:solidFill>
                  <a:schemeClr val="bg1">
                    <a:lumMod val="50000"/>
                  </a:schemeClr>
                </a:solidFill>
                <a:effectLst>
                  <a:outerShdw blurRad="38100" dist="38100" dir="2700000" algn="tl">
                    <a:srgbClr val="000000">
                      <a:alpha val="43137"/>
                    </a:srgbClr>
                  </a:outerShdw>
                </a:effectLst>
              </a:rPr>
              <a:t>17 </a:t>
            </a:r>
            <a:r>
              <a:rPr lang="en-US" sz="2600" b="1" dirty="0" smtClean="0">
                <a:solidFill>
                  <a:schemeClr val="bg1">
                    <a:lumMod val="50000"/>
                  </a:schemeClr>
                </a:solidFill>
                <a:effectLst>
                  <a:outerShdw blurRad="38100" dist="38100" dir="2700000" algn="tl">
                    <a:srgbClr val="000000">
                      <a:alpha val="43137"/>
                    </a:srgbClr>
                  </a:outerShdw>
                </a:effectLst>
              </a:rPr>
              <a:t>For it is time for judgment to begin at the household of God; and if it begins with us, what will be the outcome for those who do not obey the gospel of God? </a:t>
            </a:r>
            <a:r>
              <a:rPr lang="en-US" sz="2600" b="1" baseline="30000" dirty="0" smtClean="0">
                <a:solidFill>
                  <a:schemeClr val="bg1">
                    <a:lumMod val="50000"/>
                  </a:schemeClr>
                </a:solidFill>
                <a:effectLst>
                  <a:outerShdw blurRad="38100" dist="38100" dir="2700000" algn="tl">
                    <a:srgbClr val="000000">
                      <a:alpha val="43137"/>
                    </a:srgbClr>
                  </a:outerShdw>
                </a:effectLst>
              </a:rPr>
              <a:t>18 </a:t>
            </a:r>
            <a:r>
              <a:rPr lang="en-US" sz="2600" b="1" dirty="0" smtClean="0">
                <a:solidFill>
                  <a:schemeClr val="bg1">
                    <a:lumMod val="50000"/>
                  </a:schemeClr>
                </a:solidFill>
                <a:effectLst>
                  <a:outerShdw blurRad="38100" dist="38100" dir="2700000" algn="tl">
                    <a:srgbClr val="000000">
                      <a:alpha val="43137"/>
                    </a:srgbClr>
                  </a:outerShdw>
                </a:effectLst>
              </a:rPr>
              <a:t>And “If the righteous is scarcely saved, what will become of the ungodly and the sinner?”  </a:t>
            </a:r>
            <a:r>
              <a:rPr lang="en-US" sz="2600" b="1" baseline="30000" dirty="0" smtClean="0">
                <a:solidFill>
                  <a:schemeClr val="bg1">
                    <a:lumMod val="50000"/>
                  </a:schemeClr>
                </a:solidFill>
                <a:effectLst>
                  <a:outerShdw blurRad="38100" dist="38100" dir="2700000" algn="tl">
                    <a:srgbClr val="000000">
                      <a:alpha val="43137"/>
                    </a:srgbClr>
                  </a:outerShdw>
                </a:effectLst>
              </a:rPr>
              <a:t>19 </a:t>
            </a:r>
            <a:r>
              <a:rPr lang="en-US" sz="2600" b="1" dirty="0" smtClean="0">
                <a:solidFill>
                  <a:schemeClr val="bg1">
                    <a:lumMod val="50000"/>
                  </a:schemeClr>
                </a:solidFill>
                <a:effectLst>
                  <a:outerShdw blurRad="38100" dist="38100" dir="2700000" algn="tl">
                    <a:srgbClr val="000000">
                      <a:alpha val="43137"/>
                    </a:srgbClr>
                  </a:outerShdw>
                </a:effectLst>
              </a:rPr>
              <a:t>Therefore let those who suffer according to God's will entrust their souls to a faithful Creator while doing good.</a:t>
            </a:r>
            <a:endParaRPr lang="en-US" sz="1800" dirty="0">
              <a:solidFill>
                <a:schemeClr val="bg1">
                  <a:lumMod val="50000"/>
                </a:schemeClr>
              </a:solidFill>
              <a:effectLst>
                <a:outerShdw blurRad="38100" dist="38100" dir="2700000" algn="tl">
                  <a:srgbClr val="000000">
                    <a:alpha val="43137"/>
                  </a:srgbClr>
                </a:outerShdw>
              </a:effectLst>
            </a:endParaRPr>
          </a:p>
        </p:txBody>
      </p:sp>
      <p:sp>
        <p:nvSpPr>
          <p:cNvPr id="3" name="TextBox 2"/>
          <p:cNvSpPr txBox="1"/>
          <p:nvPr/>
        </p:nvSpPr>
        <p:spPr>
          <a:xfrm>
            <a:off x="6248400" y="6400800"/>
            <a:ext cx="2667000" cy="369332"/>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rPr>
              <a:t>1 Peter 4:12-19 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95600"/>
            <a:ext cx="8686800" cy="1143000"/>
          </a:xfrm>
        </p:spPr>
        <p:txBody>
          <a:bodyPr>
            <a:noAutofit/>
          </a:bodyPr>
          <a:lstStyle/>
          <a:p>
            <a:pPr lvl="0"/>
            <a:r>
              <a:rPr lang="en-US" sz="2800" b="1" baseline="30000" dirty="0" smtClean="0">
                <a:effectLst>
                  <a:outerShdw blurRad="38100" dist="38100" dir="2700000" algn="tl">
                    <a:srgbClr val="000000">
                      <a:alpha val="43137"/>
                    </a:srgbClr>
                  </a:outerShdw>
                </a:effectLst>
              </a:rPr>
              <a:t>3 </a:t>
            </a:r>
            <a:r>
              <a:rPr lang="en-US" sz="2800" b="1" dirty="0" smtClean="0">
                <a:effectLst>
                  <a:outerShdw blurRad="38100" dist="38100" dir="2700000" algn="tl">
                    <a:srgbClr val="000000">
                      <a:alpha val="43137"/>
                    </a:srgbClr>
                  </a:outerShdw>
                </a:effectLst>
              </a:rPr>
              <a:t>Blessed be the God and Father of our Lord Jesus Christ! According to his great mercy, he has caused us to be born again to a living hope through the resurrection of Jesus Christ from the dead, </a:t>
            </a:r>
            <a:r>
              <a:rPr lang="en-US" sz="2800" b="1" baseline="30000" dirty="0" smtClean="0">
                <a:effectLst>
                  <a:outerShdw blurRad="38100" dist="38100" dir="2700000" algn="tl">
                    <a:srgbClr val="000000">
                      <a:alpha val="43137"/>
                    </a:srgbClr>
                  </a:outerShdw>
                </a:effectLst>
              </a:rPr>
              <a:t>4 </a:t>
            </a:r>
            <a:r>
              <a:rPr lang="en-US" sz="2800" b="1" dirty="0" smtClean="0">
                <a:effectLst>
                  <a:outerShdw blurRad="38100" dist="38100" dir="2700000" algn="tl">
                    <a:srgbClr val="000000">
                      <a:alpha val="43137"/>
                    </a:srgbClr>
                  </a:outerShdw>
                </a:effectLst>
              </a:rPr>
              <a:t>to an inheritance that is imperishable, undefiled, and unfading, kept in heaven for you, </a:t>
            </a:r>
            <a:r>
              <a:rPr lang="en-US" sz="2800" b="1" baseline="30000" dirty="0" smtClean="0">
                <a:effectLst>
                  <a:outerShdw blurRad="38100" dist="38100" dir="2700000" algn="tl">
                    <a:srgbClr val="000000">
                      <a:alpha val="43137"/>
                    </a:srgbClr>
                  </a:outerShdw>
                </a:effectLst>
              </a:rPr>
              <a:t>5 </a:t>
            </a:r>
            <a:r>
              <a:rPr lang="en-US" sz="2800" b="1" dirty="0" smtClean="0">
                <a:effectLst>
                  <a:outerShdw blurRad="38100" dist="38100" dir="2700000" algn="tl">
                    <a:srgbClr val="000000">
                      <a:alpha val="43137"/>
                    </a:srgbClr>
                  </a:outerShdw>
                </a:effectLst>
              </a:rPr>
              <a:t>who by God's power are being guarded through faith for a salvation ready to be revealed in the last time. </a:t>
            </a:r>
            <a:r>
              <a:rPr lang="en-US" sz="2800" b="1" baseline="30000" dirty="0" smtClean="0">
                <a:effectLst>
                  <a:outerShdw blurRad="38100" dist="38100" dir="2700000" algn="tl">
                    <a:srgbClr val="000000">
                      <a:alpha val="43137"/>
                    </a:srgbClr>
                  </a:outerShdw>
                </a:effectLst>
              </a:rPr>
              <a:t>6 </a:t>
            </a:r>
            <a:r>
              <a:rPr lang="en-US" sz="2800" b="1" dirty="0" smtClean="0">
                <a:effectLst>
                  <a:outerShdw blurRad="38100" dist="38100" dir="2700000" algn="tl">
                    <a:srgbClr val="000000">
                      <a:alpha val="43137"/>
                    </a:srgbClr>
                  </a:outerShdw>
                </a:effectLst>
              </a:rPr>
              <a:t>In this you rejoice, though now for a little while, if necessary, you have been grieved by various trials, </a:t>
            </a:r>
            <a:r>
              <a:rPr lang="en-US" sz="2800" b="1" baseline="30000" dirty="0" smtClean="0">
                <a:effectLst>
                  <a:outerShdw blurRad="38100" dist="38100" dir="2700000" algn="tl">
                    <a:srgbClr val="000000">
                      <a:alpha val="43137"/>
                    </a:srgbClr>
                  </a:outerShdw>
                </a:effectLst>
              </a:rPr>
              <a:t>7 </a:t>
            </a:r>
            <a:r>
              <a:rPr lang="en-US" sz="2800" b="1" dirty="0" smtClean="0">
                <a:effectLst>
                  <a:outerShdw blurRad="38100" dist="38100" dir="2700000" algn="tl">
                    <a:srgbClr val="000000">
                      <a:alpha val="43137"/>
                    </a:srgbClr>
                  </a:outerShdw>
                </a:effectLst>
              </a:rPr>
              <a:t>so that the tested genuineness of your faith—more precious than gold that perishes though it is tested by fire—may be found to result in praise and glory and honor at the revelation of Jesus Christ.</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a:t>
            </a:r>
            <a:r>
              <a:rPr lang="en-US" sz="2400" b="1" dirty="0" smtClean="0">
                <a:effectLst>
                  <a:outerShdw blurRad="38100" dist="38100" dir="2700000" algn="tl">
                    <a:srgbClr val="000000">
                      <a:alpha val="43137"/>
                    </a:srgbClr>
                  </a:outerShdw>
                </a:effectLst>
              </a:rPr>
              <a:t>1:3-7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r>
              <a:rPr lang="en-US" sz="2600" b="1" baseline="30000" dirty="0" smtClean="0">
                <a:solidFill>
                  <a:schemeClr val="bg1">
                    <a:lumMod val="50000"/>
                  </a:schemeClr>
                </a:solidFill>
                <a:effectLst>
                  <a:outerShdw blurRad="38100" dist="38100" dir="2700000" algn="tl">
                    <a:srgbClr val="000000">
                      <a:alpha val="43137"/>
                    </a:srgbClr>
                  </a:outerShdw>
                </a:effectLst>
              </a:rPr>
              <a:t>12 </a:t>
            </a:r>
            <a:r>
              <a:rPr lang="en-US" sz="2600" b="1" dirty="0" smtClean="0">
                <a:solidFill>
                  <a:schemeClr val="bg1">
                    <a:lumMod val="50000"/>
                  </a:schemeClr>
                </a:solidFill>
                <a:effectLst>
                  <a:outerShdw blurRad="38100" dist="38100" dir="2700000" algn="tl">
                    <a:srgbClr val="000000">
                      <a:alpha val="43137"/>
                    </a:srgbClr>
                  </a:outerShdw>
                </a:effectLst>
              </a:rPr>
              <a:t>Beloved, do not be surprised at the fiery trial when it comes upon you to test you, as though something strange were happening to you.</a:t>
            </a:r>
            <a:r>
              <a:rPr lang="en-US" sz="2600" b="1" dirty="0" smtClean="0">
                <a:effectLst>
                  <a:outerShdw blurRad="38100" dist="38100" dir="2700000" algn="tl">
                    <a:srgbClr val="000000">
                      <a:alpha val="43137"/>
                    </a:srgbClr>
                  </a:outerShdw>
                </a:effectLst>
              </a:rPr>
              <a:t> </a:t>
            </a:r>
            <a:r>
              <a:rPr lang="en-US" sz="2600" b="1" baseline="30000" dirty="0" smtClean="0">
                <a:effectLst>
                  <a:outerShdw blurRad="38100" dist="38100" dir="2700000" algn="tl">
                    <a:srgbClr val="000000">
                      <a:alpha val="43137"/>
                    </a:srgbClr>
                  </a:outerShdw>
                </a:effectLst>
              </a:rPr>
              <a:t>13 </a:t>
            </a:r>
            <a:r>
              <a:rPr lang="en-US" sz="2600" b="1" dirty="0" smtClean="0">
                <a:effectLst>
                  <a:outerShdw blurRad="38100" dist="38100" dir="2700000" algn="tl">
                    <a:srgbClr val="000000">
                      <a:alpha val="43137"/>
                    </a:srgbClr>
                  </a:outerShdw>
                </a:effectLst>
              </a:rPr>
              <a:t>But rejoice insofar as you share Christ's sufferings, that you may also rejoice and be glad when his glory is revealed. </a:t>
            </a:r>
            <a:r>
              <a:rPr lang="en-US" sz="2600" b="1" baseline="30000" dirty="0" smtClean="0">
                <a:solidFill>
                  <a:schemeClr val="bg1">
                    <a:lumMod val="50000"/>
                  </a:schemeClr>
                </a:solidFill>
                <a:effectLst>
                  <a:outerShdw blurRad="38100" dist="38100" dir="2700000" algn="tl">
                    <a:srgbClr val="000000">
                      <a:alpha val="43137"/>
                    </a:srgbClr>
                  </a:outerShdw>
                </a:effectLst>
              </a:rPr>
              <a:t>14 </a:t>
            </a:r>
            <a:r>
              <a:rPr lang="en-US" sz="2600" b="1" dirty="0" smtClean="0">
                <a:solidFill>
                  <a:schemeClr val="bg1">
                    <a:lumMod val="50000"/>
                  </a:schemeClr>
                </a:solidFill>
                <a:effectLst>
                  <a:outerShdw blurRad="38100" dist="38100" dir="2700000" algn="tl">
                    <a:srgbClr val="000000">
                      <a:alpha val="43137"/>
                    </a:srgbClr>
                  </a:outerShdw>
                </a:effectLst>
              </a:rPr>
              <a:t>If you are insulted for the name of Christ, you are blessed, because the Spirit of glory and of God rests upon you. </a:t>
            </a:r>
            <a:r>
              <a:rPr lang="en-US" sz="2600" b="1" baseline="30000" dirty="0" smtClean="0">
                <a:solidFill>
                  <a:schemeClr val="bg1">
                    <a:lumMod val="50000"/>
                  </a:schemeClr>
                </a:solidFill>
                <a:effectLst>
                  <a:outerShdw blurRad="38100" dist="38100" dir="2700000" algn="tl">
                    <a:srgbClr val="000000">
                      <a:alpha val="43137"/>
                    </a:srgbClr>
                  </a:outerShdw>
                </a:effectLst>
              </a:rPr>
              <a:t>15 </a:t>
            </a:r>
            <a:r>
              <a:rPr lang="en-US" sz="2600" b="1" dirty="0" smtClean="0">
                <a:solidFill>
                  <a:schemeClr val="bg1">
                    <a:lumMod val="50000"/>
                  </a:schemeClr>
                </a:solidFill>
                <a:effectLst>
                  <a:outerShdw blurRad="38100" dist="38100" dir="2700000" algn="tl">
                    <a:srgbClr val="000000">
                      <a:alpha val="43137"/>
                    </a:srgbClr>
                  </a:outerShdw>
                </a:effectLst>
              </a:rPr>
              <a:t>But let none of you suffer as a murderer or a thief or an evildoer or as a meddler. </a:t>
            </a:r>
            <a:r>
              <a:rPr lang="en-US" sz="2600" b="1" baseline="30000" dirty="0" smtClean="0">
                <a:solidFill>
                  <a:schemeClr val="bg1">
                    <a:lumMod val="50000"/>
                  </a:schemeClr>
                </a:solidFill>
                <a:effectLst>
                  <a:outerShdw blurRad="38100" dist="38100" dir="2700000" algn="tl">
                    <a:srgbClr val="000000">
                      <a:alpha val="43137"/>
                    </a:srgbClr>
                  </a:outerShdw>
                </a:effectLst>
              </a:rPr>
              <a:t>16 </a:t>
            </a:r>
            <a:r>
              <a:rPr lang="en-US" sz="2600" b="1" dirty="0" smtClean="0">
                <a:solidFill>
                  <a:schemeClr val="bg1">
                    <a:lumMod val="50000"/>
                  </a:schemeClr>
                </a:solidFill>
                <a:effectLst>
                  <a:outerShdw blurRad="38100" dist="38100" dir="2700000" algn="tl">
                    <a:srgbClr val="000000">
                      <a:alpha val="43137"/>
                    </a:srgbClr>
                  </a:outerShdw>
                </a:effectLst>
              </a:rPr>
              <a:t>Yet if anyone suffers as a Christian, let him not be ashamed, but let him glorify God in that name. </a:t>
            </a:r>
            <a:r>
              <a:rPr lang="en-US" sz="2600" b="1" baseline="30000" dirty="0" smtClean="0">
                <a:solidFill>
                  <a:schemeClr val="bg1">
                    <a:lumMod val="50000"/>
                  </a:schemeClr>
                </a:solidFill>
                <a:effectLst>
                  <a:outerShdw blurRad="38100" dist="38100" dir="2700000" algn="tl">
                    <a:srgbClr val="000000">
                      <a:alpha val="43137"/>
                    </a:srgbClr>
                  </a:outerShdw>
                </a:effectLst>
              </a:rPr>
              <a:t>17 </a:t>
            </a:r>
            <a:r>
              <a:rPr lang="en-US" sz="2600" b="1" dirty="0" smtClean="0">
                <a:solidFill>
                  <a:schemeClr val="bg1">
                    <a:lumMod val="50000"/>
                  </a:schemeClr>
                </a:solidFill>
                <a:effectLst>
                  <a:outerShdw blurRad="38100" dist="38100" dir="2700000" algn="tl">
                    <a:srgbClr val="000000">
                      <a:alpha val="43137"/>
                    </a:srgbClr>
                  </a:outerShdw>
                </a:effectLst>
              </a:rPr>
              <a:t>For it is time for judgment to begin at the household of God; and if it begins with us, what will be the outcome for those who do not obey the gospel of God? </a:t>
            </a:r>
            <a:r>
              <a:rPr lang="en-US" sz="2600" b="1" baseline="30000" dirty="0" smtClean="0">
                <a:solidFill>
                  <a:schemeClr val="bg1">
                    <a:lumMod val="50000"/>
                  </a:schemeClr>
                </a:solidFill>
                <a:effectLst>
                  <a:outerShdw blurRad="38100" dist="38100" dir="2700000" algn="tl">
                    <a:srgbClr val="000000">
                      <a:alpha val="43137"/>
                    </a:srgbClr>
                  </a:outerShdw>
                </a:effectLst>
              </a:rPr>
              <a:t>18 </a:t>
            </a:r>
            <a:r>
              <a:rPr lang="en-US" sz="2600" b="1" dirty="0" smtClean="0">
                <a:solidFill>
                  <a:schemeClr val="bg1">
                    <a:lumMod val="50000"/>
                  </a:schemeClr>
                </a:solidFill>
                <a:effectLst>
                  <a:outerShdw blurRad="38100" dist="38100" dir="2700000" algn="tl">
                    <a:srgbClr val="000000">
                      <a:alpha val="43137"/>
                    </a:srgbClr>
                  </a:outerShdw>
                </a:effectLst>
              </a:rPr>
              <a:t>And “If the righteous is scarcely saved, what will become of the ungodly and the sinner?”  </a:t>
            </a:r>
            <a:r>
              <a:rPr lang="en-US" sz="2600" b="1" baseline="30000" dirty="0" smtClean="0">
                <a:solidFill>
                  <a:schemeClr val="bg1">
                    <a:lumMod val="50000"/>
                  </a:schemeClr>
                </a:solidFill>
                <a:effectLst>
                  <a:outerShdw blurRad="38100" dist="38100" dir="2700000" algn="tl">
                    <a:srgbClr val="000000">
                      <a:alpha val="43137"/>
                    </a:srgbClr>
                  </a:outerShdw>
                </a:effectLst>
              </a:rPr>
              <a:t>19 </a:t>
            </a:r>
            <a:r>
              <a:rPr lang="en-US" sz="2600" b="1" dirty="0" smtClean="0">
                <a:solidFill>
                  <a:schemeClr val="bg1">
                    <a:lumMod val="50000"/>
                  </a:schemeClr>
                </a:solidFill>
                <a:effectLst>
                  <a:outerShdw blurRad="38100" dist="38100" dir="2700000" algn="tl">
                    <a:srgbClr val="000000">
                      <a:alpha val="43137"/>
                    </a:srgbClr>
                  </a:outerShdw>
                </a:effectLst>
              </a:rPr>
              <a:t>Therefore let those who suffer according to God's will entrust their souls to a faithful Creator while doing good.</a:t>
            </a:r>
            <a:endParaRPr lang="en-US" sz="1800" dirty="0">
              <a:solidFill>
                <a:schemeClr val="bg1">
                  <a:lumMod val="50000"/>
                </a:schemeClr>
              </a:solidFill>
              <a:effectLst>
                <a:outerShdw blurRad="38100" dist="38100" dir="2700000" algn="tl">
                  <a:srgbClr val="000000">
                    <a:alpha val="43137"/>
                  </a:srgbClr>
                </a:outerShdw>
              </a:effectLst>
            </a:endParaRPr>
          </a:p>
        </p:txBody>
      </p:sp>
      <p:sp>
        <p:nvSpPr>
          <p:cNvPr id="3" name="TextBox 2"/>
          <p:cNvSpPr txBox="1"/>
          <p:nvPr/>
        </p:nvSpPr>
        <p:spPr>
          <a:xfrm>
            <a:off x="6248400" y="6400800"/>
            <a:ext cx="2667000" cy="369332"/>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rPr>
              <a:t>1 Peter 4:12-19 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0"/>
            <a:ext cx="8991600" cy="1143000"/>
          </a:xfrm>
        </p:spPr>
        <p:txBody>
          <a:bodyPr>
            <a:noAutofit/>
          </a:bodyPr>
          <a:lstStyle/>
          <a:p>
            <a:r>
              <a:rPr lang="en-US" sz="3200" b="1" baseline="30000" dirty="0" smtClean="0">
                <a:effectLst>
                  <a:outerShdw blurRad="38100" dist="38100" dir="2700000" algn="tl">
                    <a:srgbClr val="000000">
                      <a:alpha val="43137"/>
                    </a:srgbClr>
                  </a:outerShdw>
                </a:effectLst>
              </a:rPr>
              <a:t>2 </a:t>
            </a:r>
            <a:r>
              <a:rPr lang="en-US" sz="3200" b="1" dirty="0" smtClean="0">
                <a:effectLst>
                  <a:outerShdw blurRad="38100" dist="38100" dir="2700000" algn="tl">
                    <a:srgbClr val="000000">
                      <a:alpha val="43137"/>
                    </a:srgbClr>
                  </a:outerShdw>
                </a:effectLst>
              </a:rPr>
              <a:t>Count it all joy, my brothers, when you meet trials of various kinds, </a:t>
            </a:r>
            <a:r>
              <a:rPr lang="en-US" sz="3200" b="1" baseline="30000" dirty="0" smtClean="0">
                <a:effectLst>
                  <a:outerShdw blurRad="38100" dist="38100" dir="2700000" algn="tl">
                    <a:srgbClr val="000000">
                      <a:alpha val="43137"/>
                    </a:srgbClr>
                  </a:outerShdw>
                </a:effectLst>
              </a:rPr>
              <a:t>3 </a:t>
            </a:r>
            <a:r>
              <a:rPr lang="en-US" sz="3200" b="1" dirty="0" smtClean="0">
                <a:effectLst>
                  <a:outerShdw blurRad="38100" dist="38100" dir="2700000" algn="tl">
                    <a:srgbClr val="000000">
                      <a:alpha val="43137"/>
                    </a:srgbClr>
                  </a:outerShdw>
                </a:effectLst>
              </a:rPr>
              <a:t>for you know that the testing of your faith produces steadfastness</a:t>
            </a:r>
            <a:r>
              <a:rPr lang="en-US" sz="3200" b="1" dirty="0" smtClean="0">
                <a:effectLst>
                  <a:outerShdw blurRad="38100" dist="38100" dir="2700000" algn="tl">
                    <a:srgbClr val="000000">
                      <a:alpha val="43137"/>
                    </a:srgbClr>
                  </a:outerShdw>
                </a:effectLst>
              </a:rPr>
              <a:t>.  </a:t>
            </a:r>
            <a:r>
              <a:rPr lang="en-US" sz="3200" b="1" baseline="30000" dirty="0" smtClean="0">
                <a:effectLst>
                  <a:outerShdw blurRad="38100" dist="38100" dir="2700000" algn="tl">
                    <a:srgbClr val="000000">
                      <a:alpha val="43137"/>
                    </a:srgbClr>
                  </a:outerShdw>
                </a:effectLst>
              </a:rPr>
              <a:t>4</a:t>
            </a:r>
            <a:r>
              <a:rPr lang="en-US" sz="3200" b="1" baseline="30000"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And let steadfastness have its full effect, that you may be perfect and complete, lacking in nothing.</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James 1:2-4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0"/>
            <a:ext cx="8839200" cy="1143000"/>
          </a:xfrm>
        </p:spPr>
        <p:txBody>
          <a:bodyPr>
            <a:noAutofit/>
          </a:bodyPr>
          <a:lstStyle/>
          <a:p>
            <a:r>
              <a:rPr lang="en-US" sz="2800" b="1" i="1" dirty="0">
                <a:effectLst>
                  <a:outerShdw blurRad="38100" dist="38100" dir="2700000" algn="tl">
                    <a:srgbClr val="000000">
                      <a:alpha val="43137"/>
                    </a:srgbClr>
                  </a:outerShdw>
                </a:effectLst>
              </a:rPr>
              <a:t>“The world believes that the absence of suffering means glory, but a Christian’s outlook is different. . . .Suffering Christians do not have to wait for heaven in order to experience His glory. Through the Holy Spirit, they can have the glory now. This explains how martyrs could sing praises to God while bound in the midst of blazing fires. It also explains how persecuted Christians (and there are many in today’s world) can go to prison and to death without complaining or resisting their captors</a:t>
            </a:r>
            <a:r>
              <a:rPr lang="en-US" sz="2800" b="1" i="1" dirty="0" smtClean="0">
                <a:effectLst>
                  <a:outerShdw blurRad="38100" dist="38100" dir="2700000" algn="tl">
                    <a:srgbClr val="000000">
                      <a:alpha val="43137"/>
                    </a:srgbClr>
                  </a:outerShdw>
                </a:effectLst>
              </a:rPr>
              <a:t>.”</a:t>
            </a:r>
            <a:br>
              <a:rPr lang="en-US" sz="2800" b="1" i="1" dirty="0" smtClean="0">
                <a:effectLst>
                  <a:outerShdw blurRad="38100" dist="38100" dir="2700000" algn="tl">
                    <a:srgbClr val="000000">
                      <a:alpha val="43137"/>
                    </a:srgbClr>
                  </a:outerShdw>
                </a:effectLst>
              </a:rPr>
            </a:br>
            <a:r>
              <a:rPr lang="en-US" sz="2800" b="1" i="1" dirty="0" smtClean="0">
                <a:effectLst>
                  <a:outerShdw blurRad="38100" dist="38100" dir="2700000" algn="tl">
                    <a:srgbClr val="000000">
                      <a:alpha val="43137"/>
                    </a:srgbClr>
                  </a:outerShdw>
                </a:effectLst>
              </a:rPr>
              <a:t/>
            </a:r>
            <a:br>
              <a:rPr lang="en-US" sz="2800" b="1" i="1" dirty="0" smtClean="0">
                <a:effectLst>
                  <a:outerShdw blurRad="38100" dist="38100" dir="2700000" algn="tl">
                    <a:srgbClr val="000000">
                      <a:alpha val="43137"/>
                    </a:srgbClr>
                  </a:outerShdw>
                </a:effectLst>
              </a:rPr>
            </a:br>
            <a:r>
              <a:rPr lang="en-US" sz="2800" b="1" i="1" dirty="0" smtClean="0">
                <a:effectLst>
                  <a:outerShdw blurRad="38100" dist="38100" dir="2700000" algn="tl">
                    <a:srgbClr val="000000">
                      <a:alpha val="43137"/>
                    </a:srgbClr>
                  </a:outerShdw>
                </a:effectLst>
              </a:rPr>
              <a:t>Warren </a:t>
            </a:r>
            <a:r>
              <a:rPr lang="en-US" sz="2800" b="1" i="1" dirty="0" err="1" smtClean="0">
                <a:effectLst>
                  <a:outerShdw blurRad="38100" dist="38100" dir="2700000" algn="tl">
                    <a:srgbClr val="000000">
                      <a:alpha val="43137"/>
                    </a:srgbClr>
                  </a:outerShdw>
                </a:effectLst>
              </a:rPr>
              <a:t>Wiersbe</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81200"/>
            <a:ext cx="8839200" cy="1143000"/>
          </a:xfrm>
        </p:spPr>
        <p:txBody>
          <a:bodyPr>
            <a:noAutofit/>
          </a:bodyPr>
          <a:lstStyle/>
          <a:p>
            <a:r>
              <a:rPr lang="en-US" sz="3600" b="1" baseline="30000" dirty="0" smtClean="0">
                <a:effectLst>
                  <a:outerShdw blurRad="38100" dist="38100" dir="2700000" algn="tl">
                    <a:srgbClr val="000000">
                      <a:alpha val="43137"/>
                    </a:srgbClr>
                  </a:outerShdw>
                </a:effectLst>
              </a:rPr>
              <a:t>40 </a:t>
            </a:r>
            <a:r>
              <a:rPr lang="en-US" sz="3600" b="1" dirty="0" smtClean="0">
                <a:effectLst>
                  <a:outerShdw blurRad="38100" dist="38100" dir="2700000" algn="tl">
                    <a:srgbClr val="000000">
                      <a:alpha val="43137"/>
                    </a:srgbClr>
                  </a:outerShdw>
                </a:effectLst>
              </a:rPr>
              <a:t>and when they had called in the apostles, they beat them and charged them not to speak in the name of Jesus, and let them go. </a:t>
            </a:r>
            <a:r>
              <a:rPr lang="en-US" sz="3600" b="1" baseline="30000" dirty="0" smtClean="0">
                <a:effectLst>
                  <a:outerShdw blurRad="38100" dist="38100" dir="2700000" algn="tl">
                    <a:srgbClr val="000000">
                      <a:alpha val="43137"/>
                    </a:srgbClr>
                  </a:outerShdw>
                </a:effectLst>
              </a:rPr>
              <a:t>41 </a:t>
            </a:r>
            <a:r>
              <a:rPr lang="en-US" sz="3600" b="1" dirty="0" smtClean="0">
                <a:effectLst>
                  <a:outerShdw blurRad="38100" dist="38100" dir="2700000" algn="tl">
                    <a:srgbClr val="000000">
                      <a:alpha val="43137"/>
                    </a:srgbClr>
                  </a:outerShdw>
                </a:effectLst>
              </a:rPr>
              <a:t>Then they left the presence of the council, rejoicing that they were counted worthy to suffer dishonor for the name.</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Acts 5:40-41 </a:t>
            </a:r>
            <a:r>
              <a:rPr lang="en-US" sz="2800" b="1" dirty="0" smtClean="0">
                <a:effectLst>
                  <a:outerShdw blurRad="38100" dist="38100" dir="2700000" algn="tl">
                    <a:srgbClr val="000000">
                      <a:alpha val="43137"/>
                    </a:srgbClr>
                  </a:outerShdw>
                </a:effectLst>
              </a:rPr>
              <a:t>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1905000"/>
            <a:ext cx="8915400" cy="1143000"/>
          </a:xfrm>
        </p:spPr>
        <p:txBody>
          <a:bodyPr>
            <a:noAutofit/>
          </a:bodyPr>
          <a:lstStyle/>
          <a:p>
            <a:r>
              <a:rPr lang="en-US" sz="3200" b="1" baseline="30000" dirty="0" smtClean="0">
                <a:effectLst>
                  <a:outerShdw blurRad="38100" dist="38100" dir="2700000" algn="tl">
                    <a:srgbClr val="000000">
                      <a:alpha val="43137"/>
                    </a:srgbClr>
                  </a:outerShdw>
                </a:effectLst>
              </a:rPr>
              <a:t>10 </a:t>
            </a:r>
            <a:r>
              <a:rPr lang="en-US" sz="3200" b="1" dirty="0" smtClean="0">
                <a:effectLst>
                  <a:outerShdw blurRad="38100" dist="38100" dir="2700000" algn="tl">
                    <a:srgbClr val="000000">
                      <a:alpha val="43137"/>
                    </a:srgbClr>
                  </a:outerShdw>
                </a:effectLst>
              </a:rPr>
              <a:t>“Blessed are those who are persecuted for righteousness' sake, for theirs is the kingdom of heaven.  </a:t>
            </a:r>
            <a:r>
              <a:rPr lang="en-US" sz="3200" b="1" baseline="30000" dirty="0" smtClean="0">
                <a:effectLst>
                  <a:outerShdw blurRad="38100" dist="38100" dir="2700000" algn="tl">
                    <a:srgbClr val="000000">
                      <a:alpha val="43137"/>
                    </a:srgbClr>
                  </a:outerShdw>
                </a:effectLst>
              </a:rPr>
              <a:t>11 </a:t>
            </a:r>
            <a:r>
              <a:rPr lang="en-US" sz="3200" b="1" dirty="0" smtClean="0">
                <a:effectLst>
                  <a:outerShdw blurRad="38100" dist="38100" dir="2700000" algn="tl">
                    <a:srgbClr val="000000">
                      <a:alpha val="43137"/>
                    </a:srgbClr>
                  </a:outerShdw>
                </a:effectLst>
              </a:rPr>
              <a:t>“Blessed are you when others revile you and persecute you and utter all kinds of evil against you falsely on my account. </a:t>
            </a:r>
            <a:r>
              <a:rPr lang="en-US" sz="3200" b="1" baseline="30000" dirty="0" smtClean="0">
                <a:effectLst>
                  <a:outerShdw blurRad="38100" dist="38100" dir="2700000" algn="tl">
                    <a:srgbClr val="000000">
                      <a:alpha val="43137"/>
                    </a:srgbClr>
                  </a:outerShdw>
                </a:effectLst>
              </a:rPr>
              <a:t>12 </a:t>
            </a:r>
            <a:r>
              <a:rPr lang="en-US" sz="3200" b="1" dirty="0" smtClean="0">
                <a:effectLst>
                  <a:outerShdw blurRad="38100" dist="38100" dir="2700000" algn="tl">
                    <a:srgbClr val="000000">
                      <a:alpha val="43137"/>
                    </a:srgbClr>
                  </a:outerShdw>
                </a:effectLst>
              </a:rPr>
              <a:t>Rejoice and be glad, for your reward is great in heaven, for so they persecuted the prophets who were before you.</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Matthew 5:10-12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r>
              <a:rPr lang="en-US" sz="2600" b="1" baseline="30000" dirty="0" smtClean="0">
                <a:solidFill>
                  <a:schemeClr val="bg1">
                    <a:lumMod val="50000"/>
                  </a:schemeClr>
                </a:solidFill>
                <a:effectLst>
                  <a:outerShdw blurRad="38100" dist="38100" dir="2700000" algn="tl">
                    <a:srgbClr val="000000">
                      <a:alpha val="43137"/>
                    </a:srgbClr>
                  </a:outerShdw>
                </a:effectLst>
              </a:rPr>
              <a:t>12 </a:t>
            </a:r>
            <a:r>
              <a:rPr lang="en-US" sz="2600" b="1" dirty="0" smtClean="0">
                <a:solidFill>
                  <a:schemeClr val="bg1">
                    <a:lumMod val="50000"/>
                  </a:schemeClr>
                </a:solidFill>
                <a:effectLst>
                  <a:outerShdw blurRad="38100" dist="38100" dir="2700000" algn="tl">
                    <a:srgbClr val="000000">
                      <a:alpha val="43137"/>
                    </a:srgbClr>
                  </a:outerShdw>
                </a:effectLst>
              </a:rPr>
              <a:t>Beloved, do not be surprised at the fiery trial when it comes upon you to test you, as though something strange were happening to you. </a:t>
            </a:r>
            <a:r>
              <a:rPr lang="en-US" sz="2600" b="1" baseline="30000" dirty="0" smtClean="0">
                <a:effectLst>
                  <a:outerShdw blurRad="38100" dist="38100" dir="2700000" algn="tl">
                    <a:srgbClr val="000000">
                      <a:alpha val="43137"/>
                    </a:srgbClr>
                  </a:outerShdw>
                </a:effectLst>
              </a:rPr>
              <a:t>13 </a:t>
            </a:r>
            <a:r>
              <a:rPr lang="en-US" sz="2600" b="1" dirty="0" smtClean="0">
                <a:effectLst>
                  <a:outerShdw blurRad="38100" dist="38100" dir="2700000" algn="tl">
                    <a:srgbClr val="000000">
                      <a:alpha val="43137"/>
                    </a:srgbClr>
                  </a:outerShdw>
                </a:effectLst>
              </a:rPr>
              <a:t>But rejoice insofar as you share Christ's sufferings, that you may also rejoice and be glad when his glory is revealed. </a:t>
            </a:r>
            <a:r>
              <a:rPr lang="en-US" sz="2600" b="1" baseline="30000" dirty="0" smtClean="0">
                <a:effectLst>
                  <a:outerShdw blurRad="38100" dist="38100" dir="2700000" algn="tl">
                    <a:srgbClr val="000000">
                      <a:alpha val="43137"/>
                    </a:srgbClr>
                  </a:outerShdw>
                </a:effectLst>
              </a:rPr>
              <a:t>14 </a:t>
            </a:r>
            <a:r>
              <a:rPr lang="en-US" sz="2600" b="1" dirty="0" smtClean="0">
                <a:effectLst>
                  <a:outerShdw blurRad="38100" dist="38100" dir="2700000" algn="tl">
                    <a:srgbClr val="000000">
                      <a:alpha val="43137"/>
                    </a:srgbClr>
                  </a:outerShdw>
                </a:effectLst>
              </a:rPr>
              <a:t>If you are insulted for the name of Christ, you are blessed, </a:t>
            </a:r>
            <a:r>
              <a:rPr lang="en-US" sz="2600" b="1" dirty="0" smtClean="0">
                <a:solidFill>
                  <a:srgbClr val="FF0000"/>
                </a:solidFill>
                <a:effectLst>
                  <a:outerShdw blurRad="38100" dist="38100" dir="2700000" algn="tl">
                    <a:srgbClr val="000000">
                      <a:alpha val="43137"/>
                    </a:srgbClr>
                  </a:outerShdw>
                </a:effectLst>
              </a:rPr>
              <a:t>because the Spirit of glory and of God rests upon you</a:t>
            </a:r>
            <a:r>
              <a:rPr lang="en-US" sz="2600" b="1" dirty="0" smtClean="0">
                <a:effectLst>
                  <a:outerShdw blurRad="38100" dist="38100" dir="2700000" algn="tl">
                    <a:srgbClr val="000000">
                      <a:alpha val="43137"/>
                    </a:srgbClr>
                  </a:outerShdw>
                </a:effectLst>
              </a:rPr>
              <a:t>. </a:t>
            </a:r>
            <a:r>
              <a:rPr lang="en-US" sz="2600" b="1" baseline="30000" dirty="0" smtClean="0">
                <a:solidFill>
                  <a:schemeClr val="bg1">
                    <a:lumMod val="50000"/>
                  </a:schemeClr>
                </a:solidFill>
                <a:effectLst>
                  <a:outerShdw blurRad="38100" dist="38100" dir="2700000" algn="tl">
                    <a:srgbClr val="000000">
                      <a:alpha val="43137"/>
                    </a:srgbClr>
                  </a:outerShdw>
                </a:effectLst>
              </a:rPr>
              <a:t>15 </a:t>
            </a:r>
            <a:r>
              <a:rPr lang="en-US" sz="2600" b="1" dirty="0" smtClean="0">
                <a:solidFill>
                  <a:schemeClr val="bg1">
                    <a:lumMod val="50000"/>
                  </a:schemeClr>
                </a:solidFill>
                <a:effectLst>
                  <a:outerShdw blurRad="38100" dist="38100" dir="2700000" algn="tl">
                    <a:srgbClr val="000000">
                      <a:alpha val="43137"/>
                    </a:srgbClr>
                  </a:outerShdw>
                </a:effectLst>
              </a:rPr>
              <a:t>But let none of you suffer as a murderer or a thief or an evildoer or as a meddler. </a:t>
            </a:r>
            <a:r>
              <a:rPr lang="en-US" sz="2600" b="1" baseline="30000" dirty="0" smtClean="0">
                <a:solidFill>
                  <a:schemeClr val="bg1">
                    <a:lumMod val="50000"/>
                  </a:schemeClr>
                </a:solidFill>
                <a:effectLst>
                  <a:outerShdw blurRad="38100" dist="38100" dir="2700000" algn="tl">
                    <a:srgbClr val="000000">
                      <a:alpha val="43137"/>
                    </a:srgbClr>
                  </a:outerShdw>
                </a:effectLst>
              </a:rPr>
              <a:t>16 </a:t>
            </a:r>
            <a:r>
              <a:rPr lang="en-US" sz="2600" b="1" dirty="0" smtClean="0">
                <a:solidFill>
                  <a:schemeClr val="bg1">
                    <a:lumMod val="50000"/>
                  </a:schemeClr>
                </a:solidFill>
                <a:effectLst>
                  <a:outerShdw blurRad="38100" dist="38100" dir="2700000" algn="tl">
                    <a:srgbClr val="000000">
                      <a:alpha val="43137"/>
                    </a:srgbClr>
                  </a:outerShdw>
                </a:effectLst>
              </a:rPr>
              <a:t>Yet if anyone suffers as a Christian, let him not be ashamed, but let him glorify God in that name. </a:t>
            </a:r>
            <a:r>
              <a:rPr lang="en-US" sz="2600" b="1" baseline="30000" dirty="0" smtClean="0">
                <a:solidFill>
                  <a:schemeClr val="bg1">
                    <a:lumMod val="50000"/>
                  </a:schemeClr>
                </a:solidFill>
                <a:effectLst>
                  <a:outerShdw blurRad="38100" dist="38100" dir="2700000" algn="tl">
                    <a:srgbClr val="000000">
                      <a:alpha val="43137"/>
                    </a:srgbClr>
                  </a:outerShdw>
                </a:effectLst>
              </a:rPr>
              <a:t>17 </a:t>
            </a:r>
            <a:r>
              <a:rPr lang="en-US" sz="2600" b="1" dirty="0" smtClean="0">
                <a:solidFill>
                  <a:schemeClr val="bg1">
                    <a:lumMod val="50000"/>
                  </a:schemeClr>
                </a:solidFill>
                <a:effectLst>
                  <a:outerShdw blurRad="38100" dist="38100" dir="2700000" algn="tl">
                    <a:srgbClr val="000000">
                      <a:alpha val="43137"/>
                    </a:srgbClr>
                  </a:outerShdw>
                </a:effectLst>
              </a:rPr>
              <a:t>For it is time for judgment to begin at the household of God; and if it begins with us, what will be the outcome for those who do not obey the gospel of God? </a:t>
            </a:r>
            <a:r>
              <a:rPr lang="en-US" sz="2600" b="1" baseline="30000" dirty="0" smtClean="0">
                <a:solidFill>
                  <a:schemeClr val="bg1">
                    <a:lumMod val="50000"/>
                  </a:schemeClr>
                </a:solidFill>
                <a:effectLst>
                  <a:outerShdw blurRad="38100" dist="38100" dir="2700000" algn="tl">
                    <a:srgbClr val="000000">
                      <a:alpha val="43137"/>
                    </a:srgbClr>
                  </a:outerShdw>
                </a:effectLst>
              </a:rPr>
              <a:t>18 </a:t>
            </a:r>
            <a:r>
              <a:rPr lang="en-US" sz="2600" b="1" dirty="0" smtClean="0">
                <a:solidFill>
                  <a:schemeClr val="bg1">
                    <a:lumMod val="50000"/>
                  </a:schemeClr>
                </a:solidFill>
                <a:effectLst>
                  <a:outerShdw blurRad="38100" dist="38100" dir="2700000" algn="tl">
                    <a:srgbClr val="000000">
                      <a:alpha val="43137"/>
                    </a:srgbClr>
                  </a:outerShdw>
                </a:effectLst>
              </a:rPr>
              <a:t>And “If the righteous is scarcely saved, what will become of the ungodly and the sinner?”  </a:t>
            </a:r>
            <a:r>
              <a:rPr lang="en-US" sz="2600" b="1" baseline="30000" dirty="0" smtClean="0">
                <a:solidFill>
                  <a:schemeClr val="bg1">
                    <a:lumMod val="50000"/>
                  </a:schemeClr>
                </a:solidFill>
                <a:effectLst>
                  <a:outerShdw blurRad="38100" dist="38100" dir="2700000" algn="tl">
                    <a:srgbClr val="000000">
                      <a:alpha val="43137"/>
                    </a:srgbClr>
                  </a:outerShdw>
                </a:effectLst>
              </a:rPr>
              <a:t>19 </a:t>
            </a:r>
            <a:r>
              <a:rPr lang="en-US" sz="2600" b="1" dirty="0" smtClean="0">
                <a:solidFill>
                  <a:schemeClr val="bg1">
                    <a:lumMod val="50000"/>
                  </a:schemeClr>
                </a:solidFill>
                <a:effectLst>
                  <a:outerShdw blurRad="38100" dist="38100" dir="2700000" algn="tl">
                    <a:srgbClr val="000000">
                      <a:alpha val="43137"/>
                    </a:srgbClr>
                  </a:outerShdw>
                </a:effectLst>
              </a:rPr>
              <a:t>Therefore let those who suffer according to God's will entrust their souls to a faithful Creator while doing good.</a:t>
            </a:r>
            <a:endParaRPr lang="en-US" sz="1800" dirty="0">
              <a:solidFill>
                <a:schemeClr val="bg1">
                  <a:lumMod val="50000"/>
                </a:schemeClr>
              </a:solidFill>
              <a:effectLst>
                <a:outerShdw blurRad="38100" dist="38100" dir="2700000" algn="tl">
                  <a:srgbClr val="000000">
                    <a:alpha val="43137"/>
                  </a:srgbClr>
                </a:outerShdw>
              </a:effectLst>
            </a:endParaRPr>
          </a:p>
        </p:txBody>
      </p:sp>
      <p:sp>
        <p:nvSpPr>
          <p:cNvPr id="3" name="TextBox 2"/>
          <p:cNvSpPr txBox="1"/>
          <p:nvPr/>
        </p:nvSpPr>
        <p:spPr>
          <a:xfrm>
            <a:off x="6248400" y="6400800"/>
            <a:ext cx="2667000" cy="369332"/>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rPr>
              <a:t>1 Peter 4:12-19 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895600"/>
            <a:ext cx="8686800" cy="1143000"/>
          </a:xfrm>
        </p:spPr>
        <p:txBody>
          <a:bodyPr>
            <a:noAutofit/>
          </a:bodyPr>
          <a:lstStyle/>
          <a:p>
            <a:r>
              <a:rPr lang="en-US" sz="3200" b="1" baseline="30000" dirty="0" smtClean="0">
                <a:effectLst>
                  <a:outerShdw blurRad="38100" dist="38100" dir="2700000" algn="tl">
                    <a:srgbClr val="000000">
                      <a:alpha val="43137"/>
                    </a:srgbClr>
                  </a:outerShdw>
                </a:effectLst>
              </a:rPr>
              <a:t>23 </a:t>
            </a:r>
            <a:r>
              <a:rPr lang="en-US" sz="3200" b="1" dirty="0" smtClean="0">
                <a:effectLst>
                  <a:outerShdw blurRad="38100" dist="38100" dir="2700000" algn="tl">
                    <a:srgbClr val="000000">
                      <a:alpha val="43137"/>
                    </a:srgbClr>
                  </a:outerShdw>
                </a:effectLst>
              </a:rPr>
              <a:t>And these three men, Shadrach, Meshach, and Abednego, fell bound into the burning fiery furnace. </a:t>
            </a:r>
            <a:r>
              <a:rPr lang="en-US" sz="3200" b="1" baseline="30000" dirty="0" smtClean="0">
                <a:effectLst>
                  <a:outerShdw blurRad="38100" dist="38100" dir="2700000" algn="tl">
                    <a:srgbClr val="000000">
                      <a:alpha val="43137"/>
                    </a:srgbClr>
                  </a:outerShdw>
                </a:effectLst>
              </a:rPr>
              <a:t>24 </a:t>
            </a:r>
            <a:r>
              <a:rPr lang="en-US" sz="3200" b="1" dirty="0" smtClean="0">
                <a:effectLst>
                  <a:outerShdw blurRad="38100" dist="38100" dir="2700000" algn="tl">
                    <a:srgbClr val="000000">
                      <a:alpha val="43137"/>
                    </a:srgbClr>
                  </a:outerShdw>
                </a:effectLst>
              </a:rPr>
              <a:t>Then King Nebuchadnezzar was astonished and rose up in haste. He declared to his counselors, “Did we not cast three men bound into the fire?” They answered and said to the king, “True, O king.” </a:t>
            </a:r>
            <a:r>
              <a:rPr lang="en-US" sz="3200" b="1" baseline="30000" dirty="0" smtClean="0">
                <a:effectLst>
                  <a:outerShdw blurRad="38100" dist="38100" dir="2700000" algn="tl">
                    <a:srgbClr val="000000">
                      <a:alpha val="43137"/>
                    </a:srgbClr>
                  </a:outerShdw>
                </a:effectLst>
              </a:rPr>
              <a:t>25 </a:t>
            </a:r>
            <a:r>
              <a:rPr lang="en-US" sz="3200" b="1" dirty="0" smtClean="0">
                <a:effectLst>
                  <a:outerShdw blurRad="38100" dist="38100" dir="2700000" algn="tl">
                    <a:srgbClr val="000000">
                      <a:alpha val="43137"/>
                    </a:srgbClr>
                  </a:outerShdw>
                </a:effectLst>
              </a:rPr>
              <a:t>He answered and said, “But I see four men unbound, walking in the midst of the fire, and they are not hurt; and the appearance of the fourth is like a son of the gods.”</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Daniel 3:23-25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r>
              <a:rPr lang="en-US" sz="2600" b="1" baseline="30000" dirty="0" smtClean="0">
                <a:solidFill>
                  <a:schemeClr val="bg1">
                    <a:lumMod val="50000"/>
                  </a:schemeClr>
                </a:solidFill>
                <a:effectLst>
                  <a:outerShdw blurRad="38100" dist="38100" dir="2700000" algn="tl">
                    <a:srgbClr val="000000">
                      <a:alpha val="43137"/>
                    </a:srgbClr>
                  </a:outerShdw>
                </a:effectLst>
              </a:rPr>
              <a:t>12 </a:t>
            </a:r>
            <a:r>
              <a:rPr lang="en-US" sz="2600" b="1" dirty="0" smtClean="0">
                <a:solidFill>
                  <a:schemeClr val="bg1">
                    <a:lumMod val="50000"/>
                  </a:schemeClr>
                </a:solidFill>
                <a:effectLst>
                  <a:outerShdw blurRad="38100" dist="38100" dir="2700000" algn="tl">
                    <a:srgbClr val="000000">
                      <a:alpha val="43137"/>
                    </a:srgbClr>
                  </a:outerShdw>
                </a:effectLst>
              </a:rPr>
              <a:t>Beloved, do not be surprised at the fiery trial when it comes upon you to test you, as though something strange were happening to you. </a:t>
            </a:r>
            <a:r>
              <a:rPr lang="en-US" sz="2600" b="1" baseline="30000" dirty="0" smtClean="0">
                <a:solidFill>
                  <a:schemeClr val="bg1">
                    <a:lumMod val="50000"/>
                  </a:schemeClr>
                </a:solidFill>
                <a:effectLst>
                  <a:outerShdw blurRad="38100" dist="38100" dir="2700000" algn="tl">
                    <a:srgbClr val="000000">
                      <a:alpha val="43137"/>
                    </a:srgbClr>
                  </a:outerShdw>
                </a:effectLst>
              </a:rPr>
              <a:t>13 </a:t>
            </a:r>
            <a:r>
              <a:rPr lang="en-US" sz="2600" b="1" dirty="0" smtClean="0">
                <a:solidFill>
                  <a:schemeClr val="bg1">
                    <a:lumMod val="50000"/>
                  </a:schemeClr>
                </a:solidFill>
                <a:effectLst>
                  <a:outerShdw blurRad="38100" dist="38100" dir="2700000" algn="tl">
                    <a:srgbClr val="000000">
                      <a:alpha val="43137"/>
                    </a:srgbClr>
                  </a:outerShdw>
                </a:effectLst>
              </a:rPr>
              <a:t>But rejoice insofar as you share Christ's sufferings, that you may also rejoice and be glad when his glory is revealed. </a:t>
            </a:r>
            <a:r>
              <a:rPr lang="en-US" sz="2600" b="1" baseline="30000" dirty="0" smtClean="0">
                <a:effectLst>
                  <a:outerShdw blurRad="38100" dist="38100" dir="2700000" algn="tl">
                    <a:srgbClr val="000000">
                      <a:alpha val="43137"/>
                    </a:srgbClr>
                  </a:outerShdw>
                </a:effectLst>
              </a:rPr>
              <a:t>14 </a:t>
            </a:r>
            <a:r>
              <a:rPr lang="en-US" sz="2600" b="1" dirty="0" smtClean="0">
                <a:effectLst>
                  <a:outerShdw blurRad="38100" dist="38100" dir="2700000" algn="tl">
                    <a:srgbClr val="000000">
                      <a:alpha val="43137"/>
                    </a:srgbClr>
                  </a:outerShdw>
                </a:effectLst>
              </a:rPr>
              <a:t>If you are insulted for the name of Christ, you are blessed, because the Spirit of glory and of God rests upon you. </a:t>
            </a:r>
            <a:r>
              <a:rPr lang="en-US" sz="2600" b="1" baseline="30000" dirty="0" smtClean="0">
                <a:effectLst>
                  <a:outerShdw blurRad="38100" dist="38100" dir="2700000" algn="tl">
                    <a:srgbClr val="000000">
                      <a:alpha val="43137"/>
                    </a:srgbClr>
                  </a:outerShdw>
                </a:effectLst>
              </a:rPr>
              <a:t>15 </a:t>
            </a:r>
            <a:r>
              <a:rPr lang="en-US" sz="2600" b="1" dirty="0" smtClean="0">
                <a:effectLst>
                  <a:outerShdw blurRad="38100" dist="38100" dir="2700000" algn="tl">
                    <a:srgbClr val="000000">
                      <a:alpha val="43137"/>
                    </a:srgbClr>
                  </a:outerShdw>
                </a:effectLst>
              </a:rPr>
              <a:t>But let none of you suffer as a murderer or a thief or an evildoer or as a meddler. </a:t>
            </a:r>
            <a:r>
              <a:rPr lang="en-US" sz="2600" b="1" baseline="30000" dirty="0" smtClean="0">
                <a:effectLst>
                  <a:outerShdw blurRad="38100" dist="38100" dir="2700000" algn="tl">
                    <a:srgbClr val="000000">
                      <a:alpha val="43137"/>
                    </a:srgbClr>
                  </a:outerShdw>
                </a:effectLst>
              </a:rPr>
              <a:t>16 </a:t>
            </a:r>
            <a:r>
              <a:rPr lang="en-US" sz="2600" b="1" dirty="0" smtClean="0">
                <a:effectLst>
                  <a:outerShdw blurRad="38100" dist="38100" dir="2700000" algn="tl">
                    <a:srgbClr val="000000">
                      <a:alpha val="43137"/>
                    </a:srgbClr>
                  </a:outerShdw>
                </a:effectLst>
              </a:rPr>
              <a:t>Yet if anyone suffers as a Christian, let him not be ashamed, but let him glorify God in that name. </a:t>
            </a:r>
            <a:r>
              <a:rPr lang="en-US" sz="2600" b="1" baseline="30000" dirty="0" smtClean="0">
                <a:solidFill>
                  <a:schemeClr val="bg1">
                    <a:lumMod val="50000"/>
                  </a:schemeClr>
                </a:solidFill>
                <a:effectLst>
                  <a:outerShdw blurRad="38100" dist="38100" dir="2700000" algn="tl">
                    <a:srgbClr val="000000">
                      <a:alpha val="43137"/>
                    </a:srgbClr>
                  </a:outerShdw>
                </a:effectLst>
              </a:rPr>
              <a:t>17 </a:t>
            </a:r>
            <a:r>
              <a:rPr lang="en-US" sz="2600" b="1" dirty="0" smtClean="0">
                <a:solidFill>
                  <a:schemeClr val="bg1">
                    <a:lumMod val="50000"/>
                  </a:schemeClr>
                </a:solidFill>
                <a:effectLst>
                  <a:outerShdw blurRad="38100" dist="38100" dir="2700000" algn="tl">
                    <a:srgbClr val="000000">
                      <a:alpha val="43137"/>
                    </a:srgbClr>
                  </a:outerShdw>
                </a:effectLst>
              </a:rPr>
              <a:t>For it is time for judgment to begin at the household of God; and if it begins with us, what will be the outcome for those who do not obey the gospel of God? </a:t>
            </a:r>
            <a:r>
              <a:rPr lang="en-US" sz="2600" b="1" baseline="30000" dirty="0" smtClean="0">
                <a:solidFill>
                  <a:schemeClr val="bg1">
                    <a:lumMod val="50000"/>
                  </a:schemeClr>
                </a:solidFill>
                <a:effectLst>
                  <a:outerShdw blurRad="38100" dist="38100" dir="2700000" algn="tl">
                    <a:srgbClr val="000000">
                      <a:alpha val="43137"/>
                    </a:srgbClr>
                  </a:outerShdw>
                </a:effectLst>
              </a:rPr>
              <a:t>18 </a:t>
            </a:r>
            <a:r>
              <a:rPr lang="en-US" sz="2600" b="1" dirty="0" smtClean="0">
                <a:solidFill>
                  <a:schemeClr val="bg1">
                    <a:lumMod val="50000"/>
                  </a:schemeClr>
                </a:solidFill>
                <a:effectLst>
                  <a:outerShdw blurRad="38100" dist="38100" dir="2700000" algn="tl">
                    <a:srgbClr val="000000">
                      <a:alpha val="43137"/>
                    </a:srgbClr>
                  </a:outerShdw>
                </a:effectLst>
              </a:rPr>
              <a:t>And “If the righteous is scarcely saved, what will become of the ungodly and the sinner?”  </a:t>
            </a:r>
            <a:r>
              <a:rPr lang="en-US" sz="2600" b="1" baseline="30000" dirty="0" smtClean="0">
                <a:solidFill>
                  <a:schemeClr val="bg1">
                    <a:lumMod val="50000"/>
                  </a:schemeClr>
                </a:solidFill>
                <a:effectLst>
                  <a:outerShdw blurRad="38100" dist="38100" dir="2700000" algn="tl">
                    <a:srgbClr val="000000">
                      <a:alpha val="43137"/>
                    </a:srgbClr>
                  </a:outerShdw>
                </a:effectLst>
              </a:rPr>
              <a:t>19 </a:t>
            </a:r>
            <a:r>
              <a:rPr lang="en-US" sz="2600" b="1" dirty="0" smtClean="0">
                <a:solidFill>
                  <a:schemeClr val="bg1">
                    <a:lumMod val="50000"/>
                  </a:schemeClr>
                </a:solidFill>
                <a:effectLst>
                  <a:outerShdw blurRad="38100" dist="38100" dir="2700000" algn="tl">
                    <a:srgbClr val="000000">
                      <a:alpha val="43137"/>
                    </a:srgbClr>
                  </a:outerShdw>
                </a:effectLst>
              </a:rPr>
              <a:t>Therefore let those who suffer according to God's will entrust their souls to a faithful Creator while doing good.</a:t>
            </a:r>
            <a:endParaRPr lang="en-US" sz="1800" dirty="0">
              <a:solidFill>
                <a:schemeClr val="bg1">
                  <a:lumMod val="50000"/>
                </a:schemeClr>
              </a:solidFill>
              <a:effectLst>
                <a:outerShdw blurRad="38100" dist="38100" dir="2700000" algn="tl">
                  <a:srgbClr val="000000">
                    <a:alpha val="43137"/>
                  </a:srgbClr>
                </a:outerShdw>
              </a:effectLst>
            </a:endParaRPr>
          </a:p>
        </p:txBody>
      </p:sp>
      <p:sp>
        <p:nvSpPr>
          <p:cNvPr id="3" name="TextBox 2"/>
          <p:cNvSpPr txBox="1"/>
          <p:nvPr/>
        </p:nvSpPr>
        <p:spPr>
          <a:xfrm>
            <a:off x="6248400" y="6400800"/>
            <a:ext cx="2667000" cy="369332"/>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rPr>
              <a:t>1 Peter 4:12-19 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447800"/>
            <a:ext cx="8686800" cy="1143000"/>
          </a:xfrm>
        </p:spPr>
        <p:txBody>
          <a:bodyPr>
            <a:noAutofit/>
          </a:bodyPr>
          <a:lstStyle/>
          <a:p>
            <a:r>
              <a:rPr lang="en-US" sz="3600" b="1" dirty="0" smtClean="0">
                <a:effectLst>
                  <a:outerShdw blurRad="38100" dist="38100" dir="2700000" algn="tl">
                    <a:srgbClr val="000000">
                      <a:alpha val="43137"/>
                    </a:srgbClr>
                  </a:outerShdw>
                </a:effectLst>
              </a:rPr>
              <a:t>I will put enmity between you and the woman, and between your offspring and her offspring; he shall bruise your head, and you shall bruise his heel.”</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Genesis 3:15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447800"/>
            <a:ext cx="8686800" cy="1143000"/>
          </a:xfrm>
        </p:spPr>
        <p:txBody>
          <a:bodyPr>
            <a:noAutofit/>
          </a:bodyPr>
          <a:lstStyle/>
          <a:p>
            <a:r>
              <a:rPr lang="en-US" sz="3600" b="1" baseline="30000" dirty="0" smtClean="0">
                <a:effectLst>
                  <a:outerShdw blurRad="38100" dist="38100" dir="2700000" algn="tl">
                    <a:srgbClr val="000000">
                      <a:alpha val="43137"/>
                    </a:srgbClr>
                  </a:outerShdw>
                </a:effectLst>
              </a:rPr>
              <a:t>18 </a:t>
            </a:r>
            <a:r>
              <a:rPr lang="en-US" sz="3600" b="1" dirty="0" smtClean="0">
                <a:effectLst>
                  <a:outerShdw blurRad="38100" dist="38100" dir="2700000" algn="tl">
                    <a:srgbClr val="000000">
                      <a:alpha val="43137"/>
                    </a:srgbClr>
                  </a:outerShdw>
                </a:effectLst>
              </a:rPr>
              <a:t>For Christ also suffered</a:t>
            </a:r>
            <a:r>
              <a:rPr lang="en-US" sz="3600" b="1" baseline="300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once for sins, the righteous for the unrighteous, that he might bring us to God, being put to death in the flesh but made alive in the spirit</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3:18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r>
              <a:rPr lang="en-US" sz="2600" b="1" baseline="30000" dirty="0" smtClean="0">
                <a:solidFill>
                  <a:schemeClr val="bg1">
                    <a:lumMod val="50000"/>
                  </a:schemeClr>
                </a:solidFill>
                <a:effectLst>
                  <a:outerShdw blurRad="38100" dist="38100" dir="2700000" algn="tl">
                    <a:srgbClr val="000000">
                      <a:alpha val="43137"/>
                    </a:srgbClr>
                  </a:outerShdw>
                </a:effectLst>
              </a:rPr>
              <a:t>12 </a:t>
            </a:r>
            <a:r>
              <a:rPr lang="en-US" sz="2600" b="1" dirty="0" smtClean="0">
                <a:solidFill>
                  <a:schemeClr val="bg1">
                    <a:lumMod val="50000"/>
                  </a:schemeClr>
                </a:solidFill>
                <a:effectLst>
                  <a:outerShdw blurRad="38100" dist="38100" dir="2700000" algn="tl">
                    <a:srgbClr val="000000">
                      <a:alpha val="43137"/>
                    </a:srgbClr>
                  </a:outerShdw>
                </a:effectLst>
              </a:rPr>
              <a:t>Beloved, do not be surprised at the fiery trial when it comes upon you to test you, as though something strange were happening to you. </a:t>
            </a:r>
            <a:r>
              <a:rPr lang="en-US" sz="2600" b="1" baseline="30000" dirty="0" smtClean="0">
                <a:solidFill>
                  <a:schemeClr val="bg1">
                    <a:lumMod val="50000"/>
                  </a:schemeClr>
                </a:solidFill>
                <a:effectLst>
                  <a:outerShdw blurRad="38100" dist="38100" dir="2700000" algn="tl">
                    <a:srgbClr val="000000">
                      <a:alpha val="43137"/>
                    </a:srgbClr>
                  </a:outerShdw>
                </a:effectLst>
              </a:rPr>
              <a:t>13 </a:t>
            </a:r>
            <a:r>
              <a:rPr lang="en-US" sz="2600" b="1" dirty="0" smtClean="0">
                <a:solidFill>
                  <a:schemeClr val="bg1">
                    <a:lumMod val="50000"/>
                  </a:schemeClr>
                </a:solidFill>
                <a:effectLst>
                  <a:outerShdw blurRad="38100" dist="38100" dir="2700000" algn="tl">
                    <a:srgbClr val="000000">
                      <a:alpha val="43137"/>
                    </a:srgbClr>
                  </a:outerShdw>
                </a:effectLst>
              </a:rPr>
              <a:t>But rejoice insofar as you share Christ's sufferings, that you may also rejoice and be glad when his glory is revealed. </a:t>
            </a:r>
            <a:r>
              <a:rPr lang="en-US" sz="2600" b="1" baseline="30000" dirty="0" smtClean="0">
                <a:solidFill>
                  <a:schemeClr val="bg1">
                    <a:lumMod val="50000"/>
                  </a:schemeClr>
                </a:solidFill>
                <a:effectLst>
                  <a:outerShdw blurRad="38100" dist="38100" dir="2700000" algn="tl">
                    <a:srgbClr val="000000">
                      <a:alpha val="43137"/>
                    </a:srgbClr>
                  </a:outerShdw>
                </a:effectLst>
              </a:rPr>
              <a:t>14 </a:t>
            </a:r>
            <a:r>
              <a:rPr lang="en-US" sz="2600" b="1" dirty="0" smtClean="0">
                <a:solidFill>
                  <a:schemeClr val="bg1">
                    <a:lumMod val="50000"/>
                  </a:schemeClr>
                </a:solidFill>
                <a:effectLst>
                  <a:outerShdw blurRad="38100" dist="38100" dir="2700000" algn="tl">
                    <a:srgbClr val="000000">
                      <a:alpha val="43137"/>
                    </a:srgbClr>
                  </a:outerShdw>
                </a:effectLst>
              </a:rPr>
              <a:t>If you are insulted for the name of Christ, you are blessed, because the Spirit of glory and of God rests upon you. </a:t>
            </a:r>
            <a:r>
              <a:rPr lang="en-US" sz="2600" b="1" baseline="30000" dirty="0" smtClean="0">
                <a:solidFill>
                  <a:schemeClr val="bg1">
                    <a:lumMod val="50000"/>
                  </a:schemeClr>
                </a:solidFill>
                <a:effectLst>
                  <a:outerShdw blurRad="38100" dist="38100" dir="2700000" algn="tl">
                    <a:srgbClr val="000000">
                      <a:alpha val="43137"/>
                    </a:srgbClr>
                  </a:outerShdw>
                </a:effectLst>
              </a:rPr>
              <a:t>15 </a:t>
            </a:r>
            <a:r>
              <a:rPr lang="en-US" sz="2600" b="1" dirty="0" smtClean="0">
                <a:solidFill>
                  <a:schemeClr val="bg1">
                    <a:lumMod val="50000"/>
                  </a:schemeClr>
                </a:solidFill>
                <a:effectLst>
                  <a:outerShdw blurRad="38100" dist="38100" dir="2700000" algn="tl">
                    <a:srgbClr val="000000">
                      <a:alpha val="43137"/>
                    </a:srgbClr>
                  </a:outerShdw>
                </a:effectLst>
              </a:rPr>
              <a:t>But let none of you suffer as a murderer or a thief or an evildoer or as a meddler. </a:t>
            </a:r>
            <a:r>
              <a:rPr lang="en-US" sz="2600" b="1" baseline="30000" dirty="0" smtClean="0">
                <a:solidFill>
                  <a:schemeClr val="bg1">
                    <a:lumMod val="50000"/>
                  </a:schemeClr>
                </a:solidFill>
                <a:effectLst>
                  <a:outerShdw blurRad="38100" dist="38100" dir="2700000" algn="tl">
                    <a:srgbClr val="000000">
                      <a:alpha val="43137"/>
                    </a:srgbClr>
                  </a:outerShdw>
                </a:effectLst>
              </a:rPr>
              <a:t>16 </a:t>
            </a:r>
            <a:r>
              <a:rPr lang="en-US" sz="2600" b="1" dirty="0" smtClean="0">
                <a:solidFill>
                  <a:schemeClr val="bg1">
                    <a:lumMod val="50000"/>
                  </a:schemeClr>
                </a:solidFill>
                <a:effectLst>
                  <a:outerShdw blurRad="38100" dist="38100" dir="2700000" algn="tl">
                    <a:srgbClr val="000000">
                      <a:alpha val="43137"/>
                    </a:srgbClr>
                  </a:outerShdw>
                </a:effectLst>
              </a:rPr>
              <a:t>Yet if anyone suffers as a Christian, let him not be ashamed, but let him glorify God in that name. </a:t>
            </a:r>
            <a:r>
              <a:rPr lang="en-US" sz="2600" b="1" baseline="30000" dirty="0" smtClean="0">
                <a:solidFill>
                  <a:schemeClr val="bg1">
                    <a:lumMod val="50000"/>
                  </a:schemeClr>
                </a:solidFill>
                <a:effectLst>
                  <a:outerShdw blurRad="38100" dist="38100" dir="2700000" algn="tl">
                    <a:srgbClr val="000000">
                      <a:alpha val="43137"/>
                    </a:srgbClr>
                  </a:outerShdw>
                </a:effectLst>
              </a:rPr>
              <a:t>17 </a:t>
            </a:r>
            <a:r>
              <a:rPr lang="en-US" sz="2600" b="1" dirty="0" smtClean="0">
                <a:solidFill>
                  <a:schemeClr val="bg1">
                    <a:lumMod val="50000"/>
                  </a:schemeClr>
                </a:solidFill>
                <a:effectLst>
                  <a:outerShdw blurRad="38100" dist="38100" dir="2700000" algn="tl">
                    <a:srgbClr val="000000">
                      <a:alpha val="43137"/>
                    </a:srgbClr>
                  </a:outerShdw>
                </a:effectLst>
              </a:rPr>
              <a:t>For it is time for judgment to begin at the household of God; and if it begins with us, what will be the outcome for those who do not obey the gospel of God? </a:t>
            </a:r>
            <a:r>
              <a:rPr lang="en-US" sz="2600" b="1" baseline="30000" dirty="0" smtClean="0">
                <a:solidFill>
                  <a:schemeClr val="bg1">
                    <a:lumMod val="50000"/>
                  </a:schemeClr>
                </a:solidFill>
                <a:effectLst>
                  <a:outerShdw blurRad="38100" dist="38100" dir="2700000" algn="tl">
                    <a:srgbClr val="000000">
                      <a:alpha val="43137"/>
                    </a:srgbClr>
                  </a:outerShdw>
                </a:effectLst>
              </a:rPr>
              <a:t>18 </a:t>
            </a:r>
            <a:r>
              <a:rPr lang="en-US" sz="2600" b="1" dirty="0" smtClean="0">
                <a:solidFill>
                  <a:schemeClr val="bg1">
                    <a:lumMod val="50000"/>
                  </a:schemeClr>
                </a:solidFill>
                <a:effectLst>
                  <a:outerShdw blurRad="38100" dist="38100" dir="2700000" algn="tl">
                    <a:srgbClr val="000000">
                      <a:alpha val="43137"/>
                    </a:srgbClr>
                  </a:outerShdw>
                </a:effectLst>
              </a:rPr>
              <a:t>And “If the righteous is scarcely saved, what will become of the ungodly and the sinner?”  </a:t>
            </a:r>
            <a:r>
              <a:rPr lang="en-US" sz="2600" b="1" baseline="30000" dirty="0" smtClean="0">
                <a:effectLst>
                  <a:outerShdw blurRad="38100" dist="38100" dir="2700000" algn="tl">
                    <a:srgbClr val="000000">
                      <a:alpha val="43137"/>
                    </a:srgbClr>
                  </a:outerShdw>
                </a:effectLst>
              </a:rPr>
              <a:t>19 </a:t>
            </a:r>
            <a:r>
              <a:rPr lang="en-US" sz="2600" b="1" dirty="0" smtClean="0">
                <a:effectLst>
                  <a:outerShdw blurRad="38100" dist="38100" dir="2700000" algn="tl">
                    <a:srgbClr val="000000">
                      <a:alpha val="43137"/>
                    </a:srgbClr>
                  </a:outerShdw>
                </a:effectLst>
              </a:rPr>
              <a:t>Therefore let those who suffer according to God's will entrust their souls to a faithful Creator while doing good.</a:t>
            </a:r>
            <a:endParaRPr lang="en-US" sz="1800" dirty="0">
              <a:effectLst>
                <a:outerShdw blurRad="38100" dist="38100" dir="2700000" algn="tl">
                  <a:srgbClr val="000000">
                    <a:alpha val="43137"/>
                  </a:srgbClr>
                </a:outerShdw>
              </a:effectLst>
            </a:endParaRPr>
          </a:p>
        </p:txBody>
      </p:sp>
      <p:sp>
        <p:nvSpPr>
          <p:cNvPr id="3" name="TextBox 2"/>
          <p:cNvSpPr txBox="1"/>
          <p:nvPr/>
        </p:nvSpPr>
        <p:spPr>
          <a:xfrm>
            <a:off x="6248400" y="6400800"/>
            <a:ext cx="2667000" cy="369332"/>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rPr>
              <a:t>1 Peter 4:12-19 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r>
              <a:rPr lang="en-US" sz="2600" b="1" baseline="30000" dirty="0" smtClean="0">
                <a:solidFill>
                  <a:schemeClr val="bg1">
                    <a:lumMod val="50000"/>
                  </a:schemeClr>
                </a:solidFill>
                <a:effectLst>
                  <a:outerShdw blurRad="38100" dist="38100" dir="2700000" algn="tl">
                    <a:srgbClr val="000000">
                      <a:alpha val="43137"/>
                    </a:srgbClr>
                  </a:outerShdw>
                </a:effectLst>
              </a:rPr>
              <a:t>12 </a:t>
            </a:r>
            <a:r>
              <a:rPr lang="en-US" sz="2600" b="1" dirty="0" smtClean="0">
                <a:solidFill>
                  <a:schemeClr val="bg1">
                    <a:lumMod val="50000"/>
                  </a:schemeClr>
                </a:solidFill>
                <a:effectLst>
                  <a:outerShdw blurRad="38100" dist="38100" dir="2700000" algn="tl">
                    <a:srgbClr val="000000">
                      <a:alpha val="43137"/>
                    </a:srgbClr>
                  </a:outerShdw>
                </a:effectLst>
              </a:rPr>
              <a:t>Beloved, do not be surprised at the fiery trial when it comes upon you to test you, as though something strange were happening to you. </a:t>
            </a:r>
            <a:r>
              <a:rPr lang="en-US" sz="2600" b="1" baseline="30000" dirty="0" smtClean="0">
                <a:solidFill>
                  <a:schemeClr val="bg1">
                    <a:lumMod val="50000"/>
                  </a:schemeClr>
                </a:solidFill>
                <a:effectLst>
                  <a:outerShdw blurRad="38100" dist="38100" dir="2700000" algn="tl">
                    <a:srgbClr val="000000">
                      <a:alpha val="43137"/>
                    </a:srgbClr>
                  </a:outerShdw>
                </a:effectLst>
              </a:rPr>
              <a:t>13 </a:t>
            </a:r>
            <a:r>
              <a:rPr lang="en-US" sz="2600" b="1" dirty="0" smtClean="0">
                <a:solidFill>
                  <a:schemeClr val="bg1">
                    <a:lumMod val="50000"/>
                  </a:schemeClr>
                </a:solidFill>
                <a:effectLst>
                  <a:outerShdw blurRad="38100" dist="38100" dir="2700000" algn="tl">
                    <a:srgbClr val="000000">
                      <a:alpha val="43137"/>
                    </a:srgbClr>
                  </a:outerShdw>
                </a:effectLst>
              </a:rPr>
              <a:t>But rejoice insofar as you share Christ's sufferings, that you may also rejoice and be glad when his glory is revealed. </a:t>
            </a:r>
            <a:r>
              <a:rPr lang="en-US" sz="2600" b="1" baseline="30000" dirty="0" smtClean="0">
                <a:solidFill>
                  <a:schemeClr val="bg1">
                    <a:lumMod val="50000"/>
                  </a:schemeClr>
                </a:solidFill>
                <a:effectLst>
                  <a:outerShdw blurRad="38100" dist="38100" dir="2700000" algn="tl">
                    <a:srgbClr val="000000">
                      <a:alpha val="43137"/>
                    </a:srgbClr>
                  </a:outerShdw>
                </a:effectLst>
              </a:rPr>
              <a:t>14 </a:t>
            </a:r>
            <a:r>
              <a:rPr lang="en-US" sz="2600" b="1" dirty="0" smtClean="0">
                <a:solidFill>
                  <a:schemeClr val="bg1">
                    <a:lumMod val="50000"/>
                  </a:schemeClr>
                </a:solidFill>
                <a:effectLst>
                  <a:outerShdw blurRad="38100" dist="38100" dir="2700000" algn="tl">
                    <a:srgbClr val="000000">
                      <a:alpha val="43137"/>
                    </a:srgbClr>
                  </a:outerShdw>
                </a:effectLst>
              </a:rPr>
              <a:t>If you are insulted for the name of Christ, you are blessed, because the Spirit of glory and of God rests upon you. </a:t>
            </a:r>
            <a:r>
              <a:rPr lang="en-US" sz="2600" b="1" baseline="30000" dirty="0" smtClean="0">
                <a:solidFill>
                  <a:schemeClr val="bg1">
                    <a:lumMod val="50000"/>
                  </a:schemeClr>
                </a:solidFill>
                <a:effectLst>
                  <a:outerShdw blurRad="38100" dist="38100" dir="2700000" algn="tl">
                    <a:srgbClr val="000000">
                      <a:alpha val="43137"/>
                    </a:srgbClr>
                  </a:outerShdw>
                </a:effectLst>
              </a:rPr>
              <a:t>15 </a:t>
            </a:r>
            <a:r>
              <a:rPr lang="en-US" sz="2600" b="1" dirty="0" smtClean="0">
                <a:solidFill>
                  <a:schemeClr val="bg1">
                    <a:lumMod val="50000"/>
                  </a:schemeClr>
                </a:solidFill>
                <a:effectLst>
                  <a:outerShdw blurRad="38100" dist="38100" dir="2700000" algn="tl">
                    <a:srgbClr val="000000">
                      <a:alpha val="43137"/>
                    </a:srgbClr>
                  </a:outerShdw>
                </a:effectLst>
              </a:rPr>
              <a:t>But let none of you suffer as a murderer or a thief or an evildoer or as a meddler. </a:t>
            </a:r>
            <a:r>
              <a:rPr lang="en-US" sz="2600" b="1" baseline="30000" dirty="0" smtClean="0">
                <a:solidFill>
                  <a:schemeClr val="bg1">
                    <a:lumMod val="50000"/>
                  </a:schemeClr>
                </a:solidFill>
                <a:effectLst>
                  <a:outerShdw blurRad="38100" dist="38100" dir="2700000" algn="tl">
                    <a:srgbClr val="000000">
                      <a:alpha val="43137"/>
                    </a:srgbClr>
                  </a:outerShdw>
                </a:effectLst>
              </a:rPr>
              <a:t>16 </a:t>
            </a:r>
            <a:r>
              <a:rPr lang="en-US" sz="2600" b="1" dirty="0" smtClean="0">
                <a:solidFill>
                  <a:schemeClr val="bg1">
                    <a:lumMod val="50000"/>
                  </a:schemeClr>
                </a:solidFill>
                <a:effectLst>
                  <a:outerShdw blurRad="38100" dist="38100" dir="2700000" algn="tl">
                    <a:srgbClr val="000000">
                      <a:alpha val="43137"/>
                    </a:srgbClr>
                  </a:outerShdw>
                </a:effectLst>
              </a:rPr>
              <a:t>Yet if anyone suffers as a Christian, let him not be ashamed, but let him glorify God in that name. </a:t>
            </a:r>
            <a:r>
              <a:rPr lang="en-US" sz="2600" b="1" baseline="30000" dirty="0" smtClean="0">
                <a:effectLst>
                  <a:outerShdw blurRad="38100" dist="38100" dir="2700000" algn="tl">
                    <a:srgbClr val="000000">
                      <a:alpha val="43137"/>
                    </a:srgbClr>
                  </a:outerShdw>
                </a:effectLst>
              </a:rPr>
              <a:t>17 </a:t>
            </a:r>
            <a:r>
              <a:rPr lang="en-US" sz="2600" b="1" dirty="0" smtClean="0">
                <a:effectLst>
                  <a:outerShdw blurRad="38100" dist="38100" dir="2700000" algn="tl">
                    <a:srgbClr val="000000">
                      <a:alpha val="43137"/>
                    </a:srgbClr>
                  </a:outerShdw>
                </a:effectLst>
              </a:rPr>
              <a:t>For it is time for judgment to begin at the household of God; and if it begins with us, what will be the outcome for those who do not obey the gospel of God? </a:t>
            </a:r>
            <a:r>
              <a:rPr lang="en-US" sz="2600" b="1" baseline="30000" dirty="0" smtClean="0">
                <a:effectLst>
                  <a:outerShdw blurRad="38100" dist="38100" dir="2700000" algn="tl">
                    <a:srgbClr val="000000">
                      <a:alpha val="43137"/>
                    </a:srgbClr>
                  </a:outerShdw>
                </a:effectLst>
              </a:rPr>
              <a:t>18 </a:t>
            </a:r>
            <a:r>
              <a:rPr lang="en-US" sz="2600" b="1" dirty="0" smtClean="0">
                <a:effectLst>
                  <a:outerShdw blurRad="38100" dist="38100" dir="2700000" algn="tl">
                    <a:srgbClr val="000000">
                      <a:alpha val="43137"/>
                    </a:srgbClr>
                  </a:outerShdw>
                </a:effectLst>
              </a:rPr>
              <a:t>And “If the righteous is scarcely saved, what will become of the ungodly and the sinner?”  </a:t>
            </a:r>
            <a:r>
              <a:rPr lang="en-US" sz="2600" b="1" baseline="30000" dirty="0" smtClean="0">
                <a:solidFill>
                  <a:schemeClr val="bg1">
                    <a:lumMod val="50000"/>
                  </a:schemeClr>
                </a:solidFill>
                <a:effectLst>
                  <a:outerShdw blurRad="38100" dist="38100" dir="2700000" algn="tl">
                    <a:srgbClr val="000000">
                      <a:alpha val="43137"/>
                    </a:srgbClr>
                  </a:outerShdw>
                </a:effectLst>
              </a:rPr>
              <a:t>19 </a:t>
            </a:r>
            <a:r>
              <a:rPr lang="en-US" sz="2600" b="1" dirty="0" smtClean="0">
                <a:solidFill>
                  <a:schemeClr val="bg1">
                    <a:lumMod val="50000"/>
                  </a:schemeClr>
                </a:solidFill>
                <a:effectLst>
                  <a:outerShdw blurRad="38100" dist="38100" dir="2700000" algn="tl">
                    <a:srgbClr val="000000">
                      <a:alpha val="43137"/>
                    </a:srgbClr>
                  </a:outerShdw>
                </a:effectLst>
              </a:rPr>
              <a:t>Therefore let those who suffer according to God's will entrust their souls to a faithful Creator while doing good.</a:t>
            </a:r>
            <a:endParaRPr lang="en-US" sz="1800" dirty="0">
              <a:solidFill>
                <a:schemeClr val="bg1">
                  <a:lumMod val="50000"/>
                </a:schemeClr>
              </a:solidFill>
              <a:effectLst>
                <a:outerShdw blurRad="38100" dist="38100" dir="2700000" algn="tl">
                  <a:srgbClr val="000000">
                    <a:alpha val="43137"/>
                  </a:srgbClr>
                </a:outerShdw>
              </a:effectLst>
            </a:endParaRPr>
          </a:p>
        </p:txBody>
      </p:sp>
      <p:sp>
        <p:nvSpPr>
          <p:cNvPr id="3" name="TextBox 2"/>
          <p:cNvSpPr txBox="1"/>
          <p:nvPr/>
        </p:nvSpPr>
        <p:spPr>
          <a:xfrm>
            <a:off x="6248400" y="6400800"/>
            <a:ext cx="2667000" cy="369332"/>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rPr>
              <a:t>1 Peter 4:12-19 ESV</a:t>
            </a:r>
            <a:endParaRPr lang="en-US"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583</TotalTime>
  <Words>79</Words>
  <Application>Microsoft Office PowerPoint</Application>
  <PresentationFormat>On-screen Show (4:3)</PresentationFormat>
  <Paragraphs>23</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12 Beloved, do not be surprised at the fiery trial when it comes upon you to test you, as though something strange were happening to you. 13 But rejoice insofar as you share Christ's sufferings, that you may also rejoice and be glad when his glory is revealed. 14 If you are insulted for the name of Christ, you are blessed, because the Spirit of glory and of God rests upon you. 15 But let none of you suffer as a murderer or a thief or an evildoer or as a meddler. 16 Yet if anyone suffers as a Christian, let him not be ashamed, but let him glorify God in that name. 17 For it is time for judgment to begin at the household of God; and if it begins with us, what will be the outcome for those who do not obey the gospel of God? 18 And “If the righteous is scarcely saved, what will become of the ungodly and the sinner?”  19 Therefore let those who suffer according to God's will entrust their souls to a faithful Creator while doing good.</vt:lpstr>
      <vt:lpstr>3 For the time that is past suffices for doing what the Gentiles want to do, living in sensuality, passions, drunkenness, orgies, drinking parties, and lawless idolatry.4 With respect to this they are surprised when you do not join them in the same flood of debauchery, and they malign you; 5 but they will give account to him who is ready to judge the living and the dead.   1 Peter 4:3-5 ESV</vt:lpstr>
      <vt:lpstr>12 Beloved, do not be surprised at the fiery trial when it comes upon you to test you, as though something strange were happening to you. 13 But rejoice insofar as you share Christ's sufferings, that you may also rejoice and be glad when his glory is revealed. 14 If you are insulted for the name of Christ, you are blessed, because the Spirit of glory and of God rests upon you. 15 But let none of you suffer as a murderer or a thief or an evildoer or as a meddler. 16 Yet if anyone suffers as a Christian, let him not be ashamed, but let him glorify God in that name. 17 For it is time for judgment to begin at the household of God; and if it begins with us, what will be the outcome for those who do not obey the gospel of God? 18 And “If the righteous is scarcely saved, what will become of the ungodly and the sinner?”  19 Therefore let those who suffer according to God's will entrust their souls to a faithful Creator while doing good.</vt:lpstr>
      <vt:lpstr>3 Blessed be the God and Father of our Lord Jesus Christ! According to his great mercy, he has caused us to be born again to a living hope through the resurrection of Jesus Christ from the dead, 4 to an inheritance that is imperishable, undefiled, and unfading, kept in heaven for you, 5 who by God's power are being guarded through faith for a salvation ready to be revealed in the last time. 6 In this you rejoice, though now for a little while, if necessary, you have been grieved by various trials, 7 so that the tested genuineness of your faith—more precious than gold that perishes though it is tested by fire—may be found to result in praise and glory and honor at the revelation of Jesus Christ.  1 Peter 1:3-7 ESV</vt:lpstr>
      <vt:lpstr>12 Beloved, do not be surprised at the fiery trial when it comes upon you to test you, as though something strange were happening to you. 13 But rejoice insofar as you share Christ's sufferings, that you may also rejoice and be glad when his glory is revealed. 14 If you are insulted for the name of Christ, you are blessed, because the Spirit of glory and of God rests upon you. 15 But let none of you suffer as a murderer or a thief or an evildoer or as a meddler. 16 Yet if anyone suffers as a Christian, let him not be ashamed, but let him glorify God in that name. 17 For it is time for judgment to begin at the household of God; and if it begins with us, what will be the outcome for those who do not obey the gospel of God? 18 And “If the righteous is scarcely saved, what will become of the ungodly and the sinner?”  19 Therefore let those who suffer according to God's will entrust their souls to a faithful Creator while doing good.</vt:lpstr>
      <vt:lpstr>2 Count it all joy, my brothers, when you meet trials of various kinds, 3 for you know that the testing of your faith produces steadfastness.  4 And let steadfastness have its full effect, that you may be perfect and complete, lacking in nothing.  James 1:2-4 ESV</vt:lpstr>
      <vt:lpstr>“The world believes that the absence of suffering means glory, but a Christian’s outlook is different. . . .Suffering Christians do not have to wait for heaven in order to experience His glory. Through the Holy Spirit, they can have the glory now. This explains how martyrs could sing praises to God while bound in the midst of blazing fires. It also explains how persecuted Christians (and there are many in today’s world) can go to prison and to death without complaining or resisting their captors.”  Warren Wiersbe</vt:lpstr>
      <vt:lpstr>40 and when they had called in the apostles, they beat them and charged them not to speak in the name of Jesus, and let them go. 41 Then they left the presence of the council, rejoicing that they were counted worthy to suffer dishonor for the name.  Acts 5:40-41 ESV</vt:lpstr>
      <vt:lpstr>10 “Blessed are those who are persecuted for righteousness' sake, for theirs is the kingdom of heaven.  11 “Blessed are you when others revile you and persecute you and utter all kinds of evil against you falsely on my account. 12 Rejoice and be glad, for your reward is great in heaven, for so they persecuted the prophets who were before you.   Matthew 5:10-12 ESV</vt:lpstr>
      <vt:lpstr>12 Beloved, do not be surprised at the fiery trial when it comes upon you to test you, as though something strange were happening to you. 13 But rejoice insofar as you share Christ's sufferings, that you may also rejoice and be glad when his glory is revealed. 14 If you are insulted for the name of Christ, you are blessed, because the Spirit of glory and of God rests upon you. 15 But let none of you suffer as a murderer or a thief or an evildoer or as a meddler. 16 Yet if anyone suffers as a Christian, let him not be ashamed, but let him glorify God in that name. 17 For it is time for judgment to begin at the household of God; and if it begins with us, what will be the outcome for those who do not obey the gospel of God? 18 And “If the righteous is scarcely saved, what will become of the ungodly and the sinner?”  19 Therefore let those who suffer according to God's will entrust their souls to a faithful Creator while doing good.</vt:lpstr>
      <vt:lpstr>23 And these three men, Shadrach, Meshach, and Abednego, fell bound into the burning fiery furnace. 24 Then King Nebuchadnezzar was astonished and rose up in haste. He declared to his counselors, “Did we not cast three men bound into the fire?” They answered and said to the king, “True, O king.” 25 He answered and said, “But I see four men unbound, walking in the midst of the fire, and they are not hurt; and the appearance of the fourth is like a son of the gods.”  Daniel 3:23-25 ESV</vt:lpstr>
      <vt:lpstr>12 Beloved, do not be surprised at the fiery trial when it comes upon you to test you, as though something strange were happening to you. 13 But rejoice insofar as you share Christ's sufferings, that you may also rejoice and be glad when his glory is revealed. 14 If you are insulted for the name of Christ, you are blessed, because the Spirit of glory and of God rests upon you. 15 But let none of you suffer as a murderer or a thief or an evildoer or as a meddler. 16 Yet if anyone suffers as a Christian, let him not be ashamed, but let him glorify God in that name. 17 For it is time for judgment to begin at the household of God; and if it begins with us, what will be the outcome for those who do not obey the gospel of God? 18 And “If the righteous is scarcely saved, what will become of the ungodly and the sinner?”  19 Therefore let those who suffer according to God's will entrust their souls to a faithful Creator while doing good.</vt:lpstr>
      <vt:lpstr>I will put enmity between you and the woman, and between your offspring and her offspring; he shall bruise your head, and you shall bruise his heel.”  Genesis 3:15 ESV</vt:lpstr>
      <vt:lpstr>18 For Christ also suffered once for sins, the righteous for the unrighteous, that he might bring us to God, being put to death in the flesh but made alive in the spirit  1 Peter 3:18 ESV</vt:lpstr>
      <vt:lpstr>12 Beloved, do not be surprised at the fiery trial when it comes upon you to test you, as though something strange were happening to you. 13 But rejoice insofar as you share Christ's sufferings, that you may also rejoice and be glad when his glory is revealed. 14 If you are insulted for the name of Christ, you are blessed, because the Spirit of glory and of God rests upon you. 15 But let none of you suffer as a murderer or a thief or an evildoer or as a meddler. 16 Yet if anyone suffers as a Christian, let him not be ashamed, but let him glorify God in that name. 17 For it is time for judgment to begin at the household of God; and if it begins with us, what will be the outcome for those who do not obey the gospel of God? 18 And “If the righteous is scarcely saved, what will become of the ungodly and the sinner?”  19 Therefore let those who suffer according to God's will entrust their souls to a faithful Creator while doing good.</vt:lpstr>
      <vt:lpstr>12 Beloved, do not be surprised at the fiery trial when it comes upon you to test you, as though something strange were happening to you. 13 But rejoice insofar as you share Christ's sufferings, that you may also rejoice and be glad when his glory is revealed. 14 If you are insulted for the name of Christ, you are blessed, because the Spirit of glory and of God rests upon you. 15 But let none of you suffer as a murderer or a thief or an evildoer or as a meddler. 16 Yet if anyone suffers as a Christian, let him not be ashamed, but let him glorify God in that name. 17 For it is time for judgment to begin at the household of God; and if it begins with us, what will be the outcome for those who do not obey the gospel of God? 18 And “If the righteous is scarcely saved, what will become of the ungodly and the sinner?”  19 Therefore let those who suffer according to God's will entrust their souls to a faithful Creator while doing good.</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38</cp:revision>
  <dcterms:created xsi:type="dcterms:W3CDTF">2015-07-05T02:39:43Z</dcterms:created>
  <dcterms:modified xsi:type="dcterms:W3CDTF">2016-02-28T11:17:09Z</dcterms:modified>
</cp:coreProperties>
</file>